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8" r:id="rId3"/>
    <p:sldId id="259" r:id="rId4"/>
    <p:sldId id="262" r:id="rId5"/>
    <p:sldId id="265" r:id="rId6"/>
    <p:sldId id="298" r:id="rId7"/>
    <p:sldId id="268" r:id="rId8"/>
    <p:sldId id="269" r:id="rId9"/>
    <p:sldId id="270" r:id="rId10"/>
    <p:sldId id="271" r:id="rId11"/>
    <p:sldId id="272" r:id="rId12"/>
    <p:sldId id="273" r:id="rId13"/>
    <p:sldId id="274" r:id="rId14"/>
    <p:sldId id="307" r:id="rId15"/>
    <p:sldId id="308" r:id="rId16"/>
    <p:sldId id="275" r:id="rId17"/>
    <p:sldId id="276" r:id="rId18"/>
    <p:sldId id="278" r:id="rId19"/>
    <p:sldId id="279" r:id="rId20"/>
    <p:sldId id="277" r:id="rId21"/>
    <p:sldId id="280" r:id="rId22"/>
    <p:sldId id="294" r:id="rId23"/>
    <p:sldId id="306" r:id="rId24"/>
    <p:sldId id="302" r:id="rId25"/>
    <p:sldId id="303" r:id="rId26"/>
    <p:sldId id="295" r:id="rId27"/>
    <p:sldId id="296" r:id="rId28"/>
    <p:sldId id="297" r:id="rId29"/>
    <p:sldId id="282"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53" autoAdjust="0"/>
    <p:restoredTop sz="94660"/>
  </p:normalViewPr>
  <p:slideViewPr>
    <p:cSldViewPr snapToGrid="0">
      <p:cViewPr varScale="1">
        <p:scale>
          <a:sx n="91" d="100"/>
          <a:sy n="91" d="100"/>
        </p:scale>
        <p:origin x="96"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27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700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691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23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01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38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89830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73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44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93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3611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89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51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04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8862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8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08841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406" y="457200"/>
            <a:ext cx="7766936" cy="636839"/>
          </a:xfrm>
        </p:spPr>
        <p:txBody>
          <a:bodyPr/>
          <a:lstStyle/>
          <a:p>
            <a:pPr algn="ctr"/>
            <a:r>
              <a:rPr lang="mn-MN" sz="3200" b="1" dirty="0" smtClean="0">
                <a:solidFill>
                  <a:schemeClr val="accent6"/>
                </a:solidFill>
                <a:latin typeface="Arial" panose="020B0604020202020204" pitchFamily="34" charset="0"/>
                <a:cs typeface="Arial" panose="020B0604020202020204" pitchFamily="34" charset="0"/>
              </a:rPr>
              <a:t>Үндэсний аудитын газар </a:t>
            </a:r>
            <a:endParaRPr lang="en-US" sz="3200" b="1" dirty="0">
              <a:solidFill>
                <a:schemeClr val="accent6"/>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74813" y="2391929"/>
            <a:ext cx="7766936" cy="1405749"/>
          </a:xfrm>
        </p:spPr>
        <p:txBody>
          <a:bodyPr>
            <a:noAutofit/>
          </a:bodyPr>
          <a:lstStyle/>
          <a:p>
            <a:pPr algn="ctr"/>
            <a:r>
              <a:rPr lang="mn-MN" sz="4000" b="1" dirty="0" smtClean="0">
                <a:solidFill>
                  <a:schemeClr val="accent2"/>
                </a:solidFill>
                <a:latin typeface="Arial" panose="020B0604020202020204" pitchFamily="34" charset="0"/>
                <a:cs typeface="Arial" panose="020B0604020202020204" pitchFamily="34" charset="0"/>
              </a:rPr>
              <a:t>Сонгуулийн зардлын хэмжээ тооцох аргачлал</a:t>
            </a:r>
            <a:endParaRPr lang="en-US" sz="4000" b="1" dirty="0">
              <a:solidFill>
                <a:schemeClr val="accent2"/>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669406" y="5907155"/>
            <a:ext cx="7766936" cy="63683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1800" b="1" dirty="0" smtClean="0">
                <a:solidFill>
                  <a:schemeClr val="accent6"/>
                </a:solidFill>
                <a:latin typeface="Arial" panose="020B0604020202020204" pitchFamily="34" charset="0"/>
                <a:cs typeface="Arial" panose="020B0604020202020204" pitchFamily="34" charset="0"/>
              </a:rPr>
              <a:t>Улаанбаатар хот </a:t>
            </a:r>
          </a:p>
          <a:p>
            <a:pPr algn="ctr"/>
            <a:r>
              <a:rPr lang="mn-MN" sz="1800" b="1" dirty="0" smtClean="0">
                <a:solidFill>
                  <a:schemeClr val="accent6"/>
                </a:solidFill>
                <a:latin typeface="Arial" panose="020B0604020202020204" pitchFamily="34" charset="0"/>
                <a:cs typeface="Arial" panose="020B0604020202020204" pitchFamily="34" charset="0"/>
              </a:rPr>
              <a:t>2015 он </a:t>
            </a:r>
            <a:endParaRPr lang="en-US" sz="1800" b="1" dirty="0">
              <a:solidFill>
                <a:schemeClr val="accent6"/>
              </a:solidFill>
              <a:latin typeface="Arial" panose="020B0604020202020204" pitchFamily="34" charset="0"/>
              <a:cs typeface="Arial" panose="020B0604020202020204" pitchFamily="34" charset="0"/>
            </a:endParaRPr>
          </a:p>
        </p:txBody>
      </p:sp>
      <p:sp>
        <p:nvSpPr>
          <p:cNvPr id="5" name="Title 1"/>
          <p:cNvSpPr txBox="1">
            <a:spLocks/>
          </p:cNvSpPr>
          <p:nvPr/>
        </p:nvSpPr>
        <p:spPr>
          <a:xfrm>
            <a:off x="783053" y="3977853"/>
            <a:ext cx="9350455" cy="9495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mn-MN" sz="1800" i="1" dirty="0" smtClean="0">
                <a:solidFill>
                  <a:schemeClr val="tx1">
                    <a:lumMod val="75000"/>
                    <a:lumOff val="25000"/>
                  </a:schemeClr>
                </a:solidFill>
                <a:latin typeface="Arial" panose="020B0604020202020204" pitchFamily="34" charset="0"/>
                <a:cs typeface="Arial" panose="020B0604020202020204" pitchFamily="34" charset="0"/>
              </a:rPr>
              <a:t>	</a:t>
            </a:r>
            <a:r>
              <a:rPr lang="mn-MN" sz="1800" b="1" i="1" dirty="0" smtClean="0">
                <a:solidFill>
                  <a:schemeClr val="tx1">
                    <a:lumMod val="75000"/>
                    <a:lumOff val="25000"/>
                  </a:schemeClr>
                </a:solidFill>
                <a:latin typeface="Arial" panose="020B0604020202020204" pitchFamily="34" charset="0"/>
                <a:cs typeface="Arial" panose="020B0604020202020204" pitchFamily="34" charset="0"/>
              </a:rPr>
              <a:t>Жич: </a:t>
            </a:r>
            <a:r>
              <a:rPr lang="mn-MN" sz="1800" i="1" dirty="0" smtClean="0">
                <a:solidFill>
                  <a:schemeClr val="tx1">
                    <a:lumMod val="75000"/>
                    <a:lumOff val="25000"/>
                  </a:schemeClr>
                </a:solidFill>
                <a:latin typeface="Arial" panose="020B0604020202020204" pitchFamily="34" charset="0"/>
                <a:cs typeface="Arial" panose="020B0604020202020204" pitchFamily="34" charset="0"/>
              </a:rPr>
              <a:t>Сонгуулийн зардлын хэмжээ тогтоох тухайн аргачлалыг зөвхөн төрийн аудитын байгууллагын дотоод үйл ажиллагаанд ашиглах бөгөөд хэрхэн тооцоолсон аргачлалыг гадагш задруулж болохгүй болохыг анхааруулж байна. </a:t>
            </a:r>
            <a:endParaRPr lang="en-US" sz="1800" i="1" dirty="0">
              <a:solidFill>
                <a:schemeClr val="tx1">
                  <a:lumMod val="75000"/>
                  <a:lumOff val="25000"/>
                </a:schemeClr>
              </a:solidFill>
            </a:endParaRPr>
          </a:p>
        </p:txBody>
      </p:sp>
    </p:spTree>
    <p:extLst>
      <p:ext uri="{BB962C8B-B14F-4D97-AF65-F5344CB8AC3E}">
        <p14:creationId xmlns:p14="http://schemas.microsoft.com/office/powerpoint/2010/main" val="163954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97" y="313969"/>
            <a:ext cx="8596668" cy="921026"/>
          </a:xfrm>
        </p:spPr>
        <p:txBody>
          <a:bodyPr>
            <a:noAutofit/>
          </a:bodyPr>
          <a:lstStyle/>
          <a:p>
            <a:pPr algn="ctr"/>
            <a:r>
              <a:rPr lang="mn-MN" sz="2800" b="1" i="1" dirty="0">
                <a:solidFill>
                  <a:schemeClr val="accent6"/>
                </a:solidFill>
                <a:latin typeface="Arial" panose="020B0604020202020204" pitchFamily="34" charset="0"/>
                <a:cs typeface="Arial" panose="020B0604020202020204" pitchFamily="34" charset="0"/>
              </a:rPr>
              <a:t>Сурталчилгааны материал хэвлүүлэх </a:t>
            </a:r>
            <a:r>
              <a:rPr lang="mn-MN" sz="2800" b="1" i="1" dirty="0" smtClean="0">
                <a:solidFill>
                  <a:schemeClr val="accent6"/>
                </a:solidFill>
                <a:latin typeface="Arial" panose="020B0604020202020204" pitchFamily="34" charset="0"/>
                <a:cs typeface="Arial" panose="020B0604020202020204" pitchFamily="34" charset="0"/>
              </a:rPr>
              <a:t/>
            </a:r>
            <a:br>
              <a:rPr lang="mn-MN" sz="2800" b="1" i="1" dirty="0" smtClean="0">
                <a:solidFill>
                  <a:schemeClr val="accent6"/>
                </a:solidFill>
                <a:latin typeface="Arial" panose="020B0604020202020204" pitchFamily="34" charset="0"/>
                <a:cs typeface="Arial" panose="020B0604020202020204" pitchFamily="34" charset="0"/>
              </a:rPr>
            </a:br>
            <a:r>
              <a:rPr lang="mn-MN" sz="2800" b="1" i="1" dirty="0" smtClean="0">
                <a:solidFill>
                  <a:schemeClr val="accent6"/>
                </a:solidFill>
                <a:latin typeface="Arial" panose="020B0604020202020204" pitchFamily="34" charset="0"/>
                <a:cs typeface="Arial" panose="020B0604020202020204" pitchFamily="34" charset="0"/>
              </a:rPr>
              <a:t>үнийн </a:t>
            </a:r>
            <a:r>
              <a:rPr lang="mn-MN" sz="2800" b="1" i="1" dirty="0">
                <a:solidFill>
                  <a:schemeClr val="accent6"/>
                </a:solidFill>
                <a:latin typeface="Arial" panose="020B0604020202020204" pitchFamily="34" charset="0"/>
                <a:cs typeface="Arial" panose="020B0604020202020204" pitchFamily="34" charset="0"/>
              </a:rPr>
              <a:t>санал:</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3649" y="1583492"/>
            <a:ext cx="8596668" cy="1238594"/>
          </a:xfrm>
        </p:spPr>
        <p:txBody>
          <a:bodyPr>
            <a:normAutofit/>
          </a:bodyPr>
          <a:lstStyle/>
          <a:p>
            <a:pPr marL="0" lvl="0" indent="0" algn="just">
              <a:buNone/>
            </a:pPr>
            <a:r>
              <a:rPr lang="mn-MN" altLang="en-US" sz="2400" dirty="0" smtClean="0">
                <a:latin typeface="Arial" panose="020B0604020202020204" pitchFamily="34" charset="0"/>
                <a:ea typeface="Times New Roman" panose="02020603050405020304" pitchFamily="18" charset="0"/>
                <a:cs typeface="Arial" panose="020B0604020202020204" pitchFamily="34" charset="0"/>
              </a:rPr>
              <a:t>	Гурван </a:t>
            </a:r>
            <a:r>
              <a:rPr lang="mn-MN" altLang="en-US" sz="2400" dirty="0">
                <a:latin typeface="Arial" panose="020B0604020202020204" pitchFamily="34" charset="0"/>
                <a:ea typeface="Times New Roman" panose="02020603050405020304" pitchFamily="18" charset="0"/>
                <a:cs typeface="Arial" panose="020B0604020202020204" pitchFamily="34" charset="0"/>
              </a:rPr>
              <a:t>хэвлэлийн үйлдвэрүүдээс нэг хэвлэлийн хуудасны хар цагаан хэвлэлийн доод үнэ, өнгөт хэвлэлийн дээд үнийг тогтоож дундажийг гаргасан.</a:t>
            </a:r>
            <a:endParaRPr lang="mn-MN" altLang="en-US" sz="2400" dirty="0">
              <a:latin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409762396"/>
              </p:ext>
            </p:extLst>
          </p:nvPr>
        </p:nvGraphicFramePr>
        <p:xfrm>
          <a:off x="556697" y="3384489"/>
          <a:ext cx="9458740" cy="2007705"/>
        </p:xfrm>
        <a:graphic>
          <a:graphicData uri="http://schemas.openxmlformats.org/drawingml/2006/table">
            <a:tbl>
              <a:tblPr firstRow="1" firstCol="1" bandRow="1">
                <a:tableStyleId>{5C22544A-7EE6-4342-B048-85BDC9FD1C3A}</a:tableStyleId>
              </a:tblPr>
              <a:tblGrid>
                <a:gridCol w="2364685"/>
                <a:gridCol w="2364685"/>
                <a:gridCol w="2364685"/>
                <a:gridCol w="2364685"/>
              </a:tblGrid>
              <a:tr h="677668">
                <a:tc>
                  <a:txBody>
                    <a:bodyPr/>
                    <a:lstStyle/>
                    <a:p>
                      <a:pPr algn="ctr">
                        <a:spcAft>
                          <a:spcPts val="0"/>
                        </a:spcAft>
                      </a:pPr>
                      <a:r>
                        <a:rPr lang="mn-MN" sz="2400" i="1" dirty="0">
                          <a:effectLst/>
                          <a:latin typeface="Arial" panose="020B0604020202020204" pitchFamily="34" charset="0"/>
                          <a:cs typeface="Arial" panose="020B0604020202020204" pitchFamily="34" charset="0"/>
                        </a:rPr>
                        <a:t>Хэвлэх нүүр</a:t>
                      </a: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mn-MN" sz="2400" i="1" dirty="0">
                          <a:effectLst/>
                          <a:latin typeface="Arial" panose="020B0604020202020204" pitchFamily="34" charset="0"/>
                          <a:cs typeface="Arial" panose="020B0604020202020204" pitchFamily="34" charset="0"/>
                        </a:rPr>
                        <a:t>Доод үнэ</a:t>
                      </a: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mn-MN" sz="2400" i="1" dirty="0">
                          <a:effectLst/>
                          <a:latin typeface="Arial" panose="020B0604020202020204" pitchFamily="34" charset="0"/>
                          <a:cs typeface="Arial" panose="020B0604020202020204" pitchFamily="34" charset="0"/>
                        </a:rPr>
                        <a:t>Дээд үнэ</a:t>
                      </a: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mn-MN" sz="2400" i="1" dirty="0">
                          <a:effectLst/>
                          <a:latin typeface="Arial" panose="020B0604020202020204" pitchFamily="34" charset="0"/>
                          <a:cs typeface="Arial" panose="020B0604020202020204" pitchFamily="34" charset="0"/>
                        </a:rPr>
                        <a:t>Дундаж үнэ</a:t>
                      </a: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330037">
                <a:tc>
                  <a:txBody>
                    <a:bodyPr/>
                    <a:lstStyle/>
                    <a:p>
                      <a:pPr algn="ctr">
                        <a:spcAft>
                          <a:spcPts val="0"/>
                        </a:spcAft>
                      </a:pPr>
                      <a:r>
                        <a:rPr lang="mn-MN" sz="2400" i="1" dirty="0" smtClean="0">
                          <a:effectLst/>
                          <a:latin typeface="Arial" panose="020B0604020202020204" pitchFamily="34" charset="0"/>
                          <a:cs typeface="Arial" panose="020B0604020202020204" pitchFamily="34" charset="0"/>
                        </a:rPr>
                        <a:t>Нэг </a:t>
                      </a:r>
                      <a:r>
                        <a:rPr lang="mn-MN" sz="2400" i="1" dirty="0">
                          <a:effectLst/>
                          <a:latin typeface="Arial" panose="020B0604020202020204" pitchFamily="34" charset="0"/>
                          <a:cs typeface="Arial" panose="020B0604020202020204" pitchFamily="34" charset="0"/>
                        </a:rPr>
                        <a:t>хэвлэлийн хуудас хэвлэх</a:t>
                      </a: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mn-MN" sz="3200" dirty="0" smtClean="0">
                        <a:solidFill>
                          <a:schemeClr val="tx1">
                            <a:lumMod val="75000"/>
                            <a:lumOff val="25000"/>
                          </a:schemeClr>
                        </a:solidFill>
                        <a:effectLst/>
                        <a:latin typeface="Arial" panose="020B0604020202020204" pitchFamily="34" charset="0"/>
                        <a:cs typeface="Arial" panose="020B0604020202020204" pitchFamily="34" charset="0"/>
                      </a:endParaRPr>
                    </a:p>
                    <a:p>
                      <a:pPr algn="ctr">
                        <a:spcAft>
                          <a:spcPts val="0"/>
                        </a:spcAft>
                      </a:pPr>
                      <a:r>
                        <a:rPr lang="mn-MN" sz="3200" dirty="0" smtClean="0">
                          <a:solidFill>
                            <a:schemeClr val="tx1">
                              <a:lumMod val="75000"/>
                              <a:lumOff val="25000"/>
                            </a:schemeClr>
                          </a:solidFill>
                          <a:effectLst/>
                          <a:latin typeface="Arial" panose="020B0604020202020204" pitchFamily="34" charset="0"/>
                          <a:cs typeface="Arial" panose="020B0604020202020204" pitchFamily="34" charset="0"/>
                        </a:rPr>
                        <a:t>80 </a:t>
                      </a:r>
                      <a:r>
                        <a:rPr lang="mn-MN" sz="3200" dirty="0">
                          <a:solidFill>
                            <a:schemeClr val="tx1">
                              <a:lumMod val="75000"/>
                              <a:lumOff val="25000"/>
                            </a:schemeClr>
                          </a:solidFill>
                          <a:effectLst/>
                          <a:latin typeface="Arial" panose="020B0604020202020204" pitchFamily="34" charset="0"/>
                          <a:cs typeface="Arial" panose="020B0604020202020204" pitchFamily="34" charset="0"/>
                        </a:rPr>
                        <a:t>төгрөг</a:t>
                      </a:r>
                      <a:endParaRPr lang="en-US" sz="3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mn-MN" sz="3200" dirty="0" smtClean="0">
                        <a:solidFill>
                          <a:schemeClr val="tx1">
                            <a:lumMod val="75000"/>
                            <a:lumOff val="25000"/>
                          </a:schemeClr>
                        </a:solidFill>
                        <a:effectLst/>
                        <a:latin typeface="Arial" panose="020B0604020202020204" pitchFamily="34" charset="0"/>
                        <a:cs typeface="Arial" panose="020B0604020202020204" pitchFamily="34" charset="0"/>
                      </a:endParaRPr>
                    </a:p>
                    <a:p>
                      <a:pPr algn="ctr">
                        <a:spcAft>
                          <a:spcPts val="0"/>
                        </a:spcAft>
                      </a:pPr>
                      <a:r>
                        <a:rPr lang="mn-MN" sz="3200" dirty="0" smtClean="0">
                          <a:solidFill>
                            <a:schemeClr val="tx1">
                              <a:lumMod val="75000"/>
                              <a:lumOff val="25000"/>
                            </a:schemeClr>
                          </a:solidFill>
                          <a:effectLst/>
                          <a:latin typeface="Arial" panose="020B0604020202020204" pitchFamily="34" charset="0"/>
                          <a:cs typeface="Arial" panose="020B0604020202020204" pitchFamily="34" charset="0"/>
                        </a:rPr>
                        <a:t>700 </a:t>
                      </a:r>
                      <a:r>
                        <a:rPr lang="mn-MN" sz="3200" dirty="0">
                          <a:solidFill>
                            <a:schemeClr val="tx1">
                              <a:lumMod val="75000"/>
                              <a:lumOff val="25000"/>
                            </a:schemeClr>
                          </a:solidFill>
                          <a:effectLst/>
                          <a:latin typeface="Arial" panose="020B0604020202020204" pitchFamily="34" charset="0"/>
                          <a:cs typeface="Arial" panose="020B0604020202020204" pitchFamily="34" charset="0"/>
                        </a:rPr>
                        <a:t>төгрөг</a:t>
                      </a:r>
                      <a:endParaRPr lang="en-US" sz="3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mn-MN" sz="3200" dirty="0" smtClean="0">
                        <a:solidFill>
                          <a:schemeClr val="tx1">
                            <a:lumMod val="75000"/>
                            <a:lumOff val="25000"/>
                          </a:schemeClr>
                        </a:solidFill>
                        <a:effectLst/>
                        <a:latin typeface="Arial" panose="020B0604020202020204" pitchFamily="34" charset="0"/>
                        <a:cs typeface="Arial" panose="020B0604020202020204" pitchFamily="34" charset="0"/>
                      </a:endParaRPr>
                    </a:p>
                    <a:p>
                      <a:pPr algn="ctr">
                        <a:spcAft>
                          <a:spcPts val="0"/>
                        </a:spcAft>
                      </a:pPr>
                      <a:r>
                        <a:rPr lang="mn-MN" sz="3200" dirty="0" smtClean="0">
                          <a:solidFill>
                            <a:schemeClr val="tx1">
                              <a:lumMod val="75000"/>
                              <a:lumOff val="25000"/>
                            </a:schemeClr>
                          </a:solidFill>
                          <a:effectLst/>
                          <a:latin typeface="Arial" panose="020B0604020202020204" pitchFamily="34" charset="0"/>
                          <a:cs typeface="Arial" panose="020B0604020202020204" pitchFamily="34" charset="0"/>
                        </a:rPr>
                        <a:t>390 </a:t>
                      </a:r>
                      <a:r>
                        <a:rPr lang="mn-MN" sz="3200" dirty="0">
                          <a:solidFill>
                            <a:schemeClr val="tx1">
                              <a:lumMod val="75000"/>
                              <a:lumOff val="25000"/>
                            </a:schemeClr>
                          </a:solidFill>
                          <a:effectLst/>
                          <a:latin typeface="Arial" panose="020B0604020202020204" pitchFamily="34" charset="0"/>
                          <a:cs typeface="Arial" panose="020B0604020202020204" pitchFamily="34" charset="0"/>
                        </a:rPr>
                        <a:t>төгрөг</a:t>
                      </a:r>
                      <a:endParaRPr lang="en-US" sz="3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5" name="Rectangle 4"/>
          <p:cNvSpPr/>
          <p:nvPr/>
        </p:nvSpPr>
        <p:spPr>
          <a:xfrm>
            <a:off x="7694323" y="2801251"/>
            <a:ext cx="2196179" cy="369332"/>
          </a:xfrm>
          <a:prstGeom prst="rect">
            <a:avLst/>
          </a:prstGeom>
        </p:spPr>
        <p:txBody>
          <a:bodyPr wrap="none">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r>
              <a:rPr kumimoji="0" lang="mn-MN"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мянган төгрөгөөр</a:t>
            </a: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100" b="0" i="0" u="none" strike="noStrike" cap="none" normalizeH="0" baseline="0" dirty="0" smtClean="0">
              <a:ln>
                <a:noFill/>
              </a:ln>
              <a:solidFill>
                <a:schemeClr val="tx1">
                  <a:lumMod val="75000"/>
                  <a:lumOff val="25000"/>
                </a:schemeClr>
              </a:solidFill>
              <a:effectLst/>
            </a:endParaRPr>
          </a:p>
        </p:txBody>
      </p:sp>
    </p:spTree>
    <p:extLst>
      <p:ext uri="{BB962C8B-B14F-4D97-AF65-F5344CB8AC3E}">
        <p14:creationId xmlns:p14="http://schemas.microsoft.com/office/powerpoint/2010/main" val="306051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3682"/>
            <a:ext cx="8596668" cy="682487"/>
          </a:xfrm>
        </p:spPr>
        <p:txBody>
          <a:bodyPr>
            <a:normAutofit/>
          </a:bodyPr>
          <a:lstStyle/>
          <a:p>
            <a:pPr algn="ctr"/>
            <a:r>
              <a:rPr lang="mn-MN" sz="2800" b="1" i="1" dirty="0">
                <a:solidFill>
                  <a:schemeClr val="accent6"/>
                </a:solidFill>
                <a:latin typeface="Arial" panose="020B0604020202020204" pitchFamily="34" charset="0"/>
                <a:cs typeface="Arial" panose="020B0604020202020204" pitchFamily="34" charset="0"/>
              </a:rPr>
              <a:t>Сурталчилгааны материал хэвлүүлэх</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mn-MN" sz="2000" i="1" u="sng" dirty="0">
                <a:latin typeface="Arial" panose="020B0604020202020204" pitchFamily="34" charset="0"/>
                <a:cs typeface="Arial" panose="020B0604020202020204" pitchFamily="34" charset="0"/>
              </a:rPr>
              <a:t>Хэвлүүлэх тоо </a:t>
            </a:r>
            <a:r>
              <a:rPr lang="mn-MN" sz="2000" dirty="0">
                <a:latin typeface="Arial" panose="020B0604020202020204" pitchFamily="34" charset="0"/>
                <a:cs typeface="Arial" panose="020B0604020202020204" pitchFamily="34" charset="0"/>
              </a:rPr>
              <a:t>Мөрийн </a:t>
            </a:r>
            <a:r>
              <a:rPr lang="mn-MN" sz="2000" dirty="0" smtClean="0">
                <a:latin typeface="Arial" panose="020B0604020202020204" pitchFamily="34" charset="0"/>
                <a:cs typeface="Arial" panose="020B0604020202020204" pitchFamily="34" charset="0"/>
              </a:rPr>
              <a:t>хөтөлбөрийг </a:t>
            </a:r>
            <a:r>
              <a:rPr lang="mn-MN" sz="2000" dirty="0">
                <a:latin typeface="Arial" panose="020B0604020202020204" pitchFamily="34" charset="0"/>
                <a:cs typeface="Arial" panose="020B0604020202020204" pitchFamily="34" charset="0"/>
              </a:rPr>
              <a:t>айл өрхөд тараана гэж үзэж, Бүртгэл, статистикийн ерөнхий газраас авсан өрхийн тоогоор  үндэслэн тооцсон</a:t>
            </a:r>
            <a:r>
              <a:rPr lang="mn-MN" sz="2000" dirty="0" smtClean="0">
                <a:latin typeface="Arial" panose="020B0604020202020204" pitchFamily="34" charset="0"/>
                <a:cs typeface="Arial" panose="020B0604020202020204" pitchFamily="34" charset="0"/>
              </a:rPr>
              <a:t>.</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mn-MN" sz="2000" i="1" u="sng" dirty="0">
                <a:latin typeface="Arial" panose="020B0604020202020204" pitchFamily="34" charset="0"/>
                <a:cs typeface="Arial" panose="020B0604020202020204" pitchFamily="34" charset="0"/>
              </a:rPr>
              <a:t>Тооцоолсон жишээ:</a:t>
            </a:r>
            <a:r>
              <a:rPr lang="mn-MN" sz="2000" dirty="0">
                <a:latin typeface="Arial" panose="020B0604020202020204" pitchFamily="34" charset="0"/>
                <a:cs typeface="Arial" panose="020B0604020202020204" pitchFamily="34" charset="0"/>
              </a:rPr>
              <a:t> 5 хэвлэлийн хуудас х 390 төгрөг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үнэ</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х өрхийн тоо</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1669,1 сая төгрөг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14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44" y="500269"/>
            <a:ext cx="8596668" cy="632791"/>
          </a:xfrm>
        </p:spPr>
        <p:txBody>
          <a:bodyPr>
            <a:normAutofit/>
          </a:bodyPr>
          <a:lstStyle/>
          <a:p>
            <a:pPr algn="ctr"/>
            <a:r>
              <a:rPr lang="mn-MN" sz="2800" b="1" dirty="0" smtClean="0">
                <a:solidFill>
                  <a:schemeClr val="accent6"/>
                </a:solidFill>
                <a:latin typeface="Arial" panose="020B0604020202020204" pitchFamily="34" charset="0"/>
                <a:cs typeface="Arial" panose="020B0604020202020204" pitchFamily="34" charset="0"/>
              </a:rPr>
              <a:t>3.2. Тойрогт нэр дэвшигчийн зардал</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7760" y="1584120"/>
            <a:ext cx="8953683" cy="4250150"/>
          </a:xfrm>
        </p:spPr>
        <p:txBody>
          <a:bodyPr>
            <a:normAutofit/>
          </a:bodyPr>
          <a:lstStyle/>
          <a:p>
            <a:pPr algn="just"/>
            <a:r>
              <a:rPr lang="mn-MN" sz="2000" i="1" u="sng" dirty="0">
                <a:latin typeface="Arial" panose="020B0604020202020204" pitchFamily="34" charset="0"/>
                <a:cs typeface="Arial" panose="020B0604020202020204" pitchFamily="34" charset="0"/>
              </a:rPr>
              <a:t>Хуудасны тоо.</a:t>
            </a:r>
            <a:r>
              <a:rPr lang="mn-MN" sz="2000" dirty="0">
                <a:latin typeface="Arial" panose="020B0604020202020204" pitchFamily="34" charset="0"/>
                <a:cs typeface="Arial" panose="020B0604020202020204" pitchFamily="34" charset="0"/>
              </a:rPr>
              <a:t> Сонгуулийн тухай хуулийн 77.2-т сонгуульд оролцогч нам, эвслийн сонгуулийн сурталчилгааны хэвлэмэл материалын тоог заасан</a:t>
            </a:r>
            <a:r>
              <a:rPr lang="mn-MN" sz="2000" dirty="0" smtClean="0">
                <a:latin typeface="Arial" panose="020B0604020202020204" pitchFamily="34" charset="0"/>
                <a:cs typeface="Arial" panose="020B0604020202020204" pitchFamily="34" charset="0"/>
              </a:rPr>
              <a:t>:</a:t>
            </a:r>
          </a:p>
          <a:p>
            <a:pPr marL="0" indent="0" algn="just">
              <a:buNone/>
            </a:pP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77.2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Нэр</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дэвшигч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буюу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дэвшигчийн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сонгуулийн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штаб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дараах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хэлбэр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хэмжээнээс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хэтрүүлэхгүйгээр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сонгуулийн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сурталчилгааны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хэвлэмэл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материалыг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сонгогчдод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тараах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эрхтэй</a:t>
            </a:r>
            <a:r>
              <a:rPr lang="en-US" sz="2000" dirty="0">
                <a:latin typeface="Arial" panose="020B0604020202020204" pitchFamily="34" charset="0"/>
                <a:cs typeface="Arial" panose="020B0604020202020204" pitchFamily="34" charset="0"/>
              </a:rPr>
              <a:t>:</a:t>
            </a:r>
          </a:p>
          <a:p>
            <a:pPr lvl="1" algn="just"/>
            <a:r>
              <a:rPr lang="en-US" sz="2000" dirty="0">
                <a:latin typeface="Arial" panose="020B0604020202020204" pitchFamily="34" charset="0"/>
                <a:cs typeface="Arial" panose="020B0604020202020204" pitchFamily="34" charset="0"/>
              </a:rPr>
              <a:t>77.2.3.хоёр </a:t>
            </a:r>
            <a:r>
              <a:rPr lang="en-US" sz="2000" dirty="0" err="1">
                <a:latin typeface="Arial" panose="020B0604020202020204" pitchFamily="34" charset="0"/>
                <a:cs typeface="Arial" panose="020B0604020202020204" pitchFamily="34" charset="0"/>
              </a:rPr>
              <a:t>хэвлэлийн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хуудас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ухуулах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болон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зурагт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хуудас</a:t>
            </a:r>
            <a:r>
              <a:rPr lang="en-US" sz="2000" dirty="0">
                <a:latin typeface="Arial" panose="020B0604020202020204" pitchFamily="34" charset="0"/>
                <a:cs typeface="Arial" panose="020B0604020202020204" pitchFamily="34" charset="0"/>
              </a:rPr>
              <a:t>;</a:t>
            </a:r>
          </a:p>
          <a:p>
            <a:pPr lvl="1" algn="just"/>
            <a:r>
              <a:rPr lang="en-US" sz="2000" dirty="0">
                <a:latin typeface="Arial" panose="020B0604020202020204" pitchFamily="34" charset="0"/>
                <a:cs typeface="Arial" panose="020B0604020202020204" pitchFamily="34" charset="0"/>
              </a:rPr>
              <a:t>77.2.4.хоёр </a:t>
            </a:r>
            <a:r>
              <a:rPr lang="en-US" sz="2000" dirty="0" err="1">
                <a:latin typeface="Arial" panose="020B0604020202020204" pitchFamily="34" charset="0"/>
                <a:cs typeface="Arial" panose="020B0604020202020204" pitchFamily="34" charset="0"/>
              </a:rPr>
              <a:t>хэвлэлийн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хуудас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дэвшигчийн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намтар</a:t>
            </a:r>
            <a:r>
              <a:rPr lang="en-US" sz="2000" dirty="0">
                <a:latin typeface="Arial" panose="020B0604020202020204" pitchFamily="34" charset="0"/>
                <a:cs typeface="Arial" panose="020B0604020202020204" pitchFamily="34" charset="0"/>
              </a:rPr>
              <a:t>;</a:t>
            </a:r>
          </a:p>
          <a:p>
            <a:pPr lvl="1" algn="just"/>
            <a:r>
              <a:rPr lang="en-US" sz="2000" dirty="0">
                <a:latin typeface="Arial" panose="020B0604020202020204" pitchFamily="34" charset="0"/>
                <a:cs typeface="Arial" panose="020B0604020202020204" pitchFamily="34" charset="0"/>
              </a:rPr>
              <a:t>77.2.5.гурван </a:t>
            </a:r>
            <a:r>
              <a:rPr lang="en-US" sz="2000" dirty="0" err="1">
                <a:latin typeface="Arial" panose="020B0604020202020204" pitchFamily="34" charset="0"/>
                <a:cs typeface="Arial" panose="020B0604020202020204" pitchFamily="34" charset="0"/>
              </a:rPr>
              <a:t>хэвлэлийн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хуудас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хийсэн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ажлын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тайлан</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Нийт 7 хуудас сурталчилгааны материал хэвлүүлнэ.</a:t>
            </a:r>
            <a:r>
              <a:rPr lang="en-US" sz="2000" dirty="0">
                <a:latin typeface="Arial" panose="020B0604020202020204" pitchFamily="34" charset="0"/>
                <a:cs typeface="Arial" panose="020B0604020202020204" pitchFamily="34" charset="0"/>
              </a:rPr>
              <a:t>)</a:t>
            </a: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76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5902" y="500270"/>
            <a:ext cx="8596668" cy="921026"/>
          </a:xfrm>
        </p:spPr>
        <p:txBody>
          <a:bodyPr>
            <a:noAutofit/>
          </a:bodyPr>
          <a:lstStyle/>
          <a:p>
            <a:pPr algn="ctr"/>
            <a:r>
              <a:rPr lang="mn-MN" sz="2800" b="1" i="1" dirty="0">
                <a:solidFill>
                  <a:schemeClr val="accent6"/>
                </a:solidFill>
                <a:latin typeface="Arial" panose="020B0604020202020204" pitchFamily="34" charset="0"/>
                <a:cs typeface="Arial" panose="020B0604020202020204" pitchFamily="34" charset="0"/>
              </a:rPr>
              <a:t>Сурталчилгааны материал хэвлүүлэх </a:t>
            </a:r>
            <a:r>
              <a:rPr lang="mn-MN" sz="2800" b="1" i="1" dirty="0" smtClean="0">
                <a:solidFill>
                  <a:schemeClr val="accent6"/>
                </a:solidFill>
                <a:latin typeface="Arial" panose="020B0604020202020204" pitchFamily="34" charset="0"/>
                <a:cs typeface="Arial" panose="020B0604020202020204" pitchFamily="34" charset="0"/>
              </a:rPr>
              <a:t/>
            </a:r>
            <a:br>
              <a:rPr lang="mn-MN" sz="2800" b="1" i="1" dirty="0" smtClean="0">
                <a:solidFill>
                  <a:schemeClr val="accent6"/>
                </a:solidFill>
                <a:latin typeface="Arial" panose="020B0604020202020204" pitchFamily="34" charset="0"/>
                <a:cs typeface="Arial" panose="020B0604020202020204" pitchFamily="34" charset="0"/>
              </a:rPr>
            </a:br>
            <a:r>
              <a:rPr lang="mn-MN" sz="2800" b="1" i="1" dirty="0" smtClean="0">
                <a:solidFill>
                  <a:schemeClr val="accent6"/>
                </a:solidFill>
                <a:latin typeface="Arial" panose="020B0604020202020204" pitchFamily="34" charset="0"/>
                <a:cs typeface="Arial" panose="020B0604020202020204" pitchFamily="34" charset="0"/>
              </a:rPr>
              <a:t>үнийн </a:t>
            </a:r>
            <a:r>
              <a:rPr lang="mn-MN" sz="2800" b="1" i="1" dirty="0">
                <a:solidFill>
                  <a:schemeClr val="accent6"/>
                </a:solidFill>
                <a:latin typeface="Arial" panose="020B0604020202020204" pitchFamily="34" charset="0"/>
                <a:cs typeface="Arial" panose="020B0604020202020204" pitchFamily="34" charset="0"/>
              </a:rPr>
              <a:t>санал:</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8551" y="1961807"/>
            <a:ext cx="9331370" cy="3880773"/>
          </a:xfrm>
        </p:spPr>
        <p:txBody>
          <a:bodyPr>
            <a:noAutofit/>
          </a:bodyPr>
          <a:lstStyle/>
          <a:p>
            <a:pPr algn="just"/>
            <a:r>
              <a:rPr lang="mn-MN" sz="2000" dirty="0" smtClean="0">
                <a:latin typeface="Arial" panose="020B0604020202020204" pitchFamily="34" charset="0"/>
                <a:cs typeface="Arial" panose="020B0604020202020204" pitchFamily="34" charset="0"/>
              </a:rPr>
              <a:t>Гурван </a:t>
            </a:r>
            <a:r>
              <a:rPr lang="mn-MN" sz="2000" dirty="0">
                <a:latin typeface="Arial" panose="020B0604020202020204" pitchFamily="34" charset="0"/>
                <a:cs typeface="Arial" panose="020B0604020202020204" pitchFamily="34" charset="0"/>
              </a:rPr>
              <a:t>хэвлэлийн үйлдвэрүүдээс нэг хэвлэлийн хуудасны хар цагаан хэвлэлийн доод үнэ, өнгөт хэвлэлийн дээд үнийг тогтоож дундажийг гаргасан. Сурталчилгааны материал хэвлүүлэх үнийг 390 төгрөгөөр тооцов.</a:t>
            </a:r>
            <a:endParaRPr lang="en-US" sz="2000" dirty="0">
              <a:latin typeface="Arial" panose="020B0604020202020204" pitchFamily="34" charset="0"/>
              <a:cs typeface="Arial" panose="020B0604020202020204" pitchFamily="34" charset="0"/>
            </a:endParaRPr>
          </a:p>
          <a:p>
            <a:pPr algn="just"/>
            <a:r>
              <a:rPr lang="mn-MN" sz="2000" i="1" u="sng" dirty="0">
                <a:latin typeface="Arial" panose="020B0604020202020204" pitchFamily="34" charset="0"/>
                <a:cs typeface="Arial" panose="020B0604020202020204" pitchFamily="34" charset="0"/>
              </a:rPr>
              <a:t>Хэвлүүлэх </a:t>
            </a:r>
            <a:r>
              <a:rPr lang="mn-MN" sz="2000" i="1" u="sng" dirty="0" smtClean="0">
                <a:latin typeface="Arial" panose="020B0604020202020204" pitchFamily="34" charset="0"/>
                <a:cs typeface="Arial" panose="020B0604020202020204" pitchFamily="34" charset="0"/>
              </a:rPr>
              <a:t>тоо:</a:t>
            </a:r>
            <a:r>
              <a:rPr lang="mn-MN" sz="2000" i="1"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Мөрийн </a:t>
            </a:r>
            <a:r>
              <a:rPr lang="mn-MN" sz="2000" dirty="0">
                <a:latin typeface="Arial" panose="020B0604020202020204" pitchFamily="34" charset="0"/>
                <a:cs typeface="Arial" panose="020B0604020202020204" pitchFamily="34" charset="0"/>
              </a:rPr>
              <a:t>хөтөлбөрийг айл өрхөд тараана гэж үзэж, Бүртгэл, статистикийн ерөнхий газраас авсан өрхийн тоогоор  үндэслэн тооцсон.</a:t>
            </a:r>
            <a:endParaRPr lang="en-US" sz="2000" dirty="0">
              <a:latin typeface="Arial" panose="020B0604020202020204" pitchFamily="34" charset="0"/>
              <a:cs typeface="Arial" panose="020B0604020202020204" pitchFamily="34" charset="0"/>
            </a:endParaRPr>
          </a:p>
          <a:p>
            <a:pPr marL="0" indent="0" algn="just">
              <a:buNone/>
            </a:pPr>
            <a:r>
              <a:rPr lang="mn-MN" sz="2000" i="1" u="sng" dirty="0">
                <a:latin typeface="Arial" panose="020B0604020202020204" pitchFamily="34" charset="0"/>
                <a:cs typeface="Arial" panose="020B0604020202020204" pitchFamily="34" charset="0"/>
              </a:rPr>
              <a:t>Тооцоолсон жишээ Архангай аймагт нэр дэвшигчээр:</a:t>
            </a:r>
            <a:r>
              <a:rPr lang="mn-M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7 хэвлэлийн хуудас х 390 төгрөг х өрхийн тоо</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тойргийн мандатын </a:t>
            </a:r>
            <a:r>
              <a:rPr lang="mn-MN" sz="2000" dirty="0" smtClean="0">
                <a:latin typeface="Arial" panose="020B0604020202020204" pitchFamily="34" charset="0"/>
                <a:cs typeface="Arial" panose="020B0604020202020204" pitchFamily="34" charset="0"/>
              </a:rPr>
              <a:t>тоо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36.6 сая төгрөг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20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14" y="309369"/>
            <a:ext cx="8596668" cy="836258"/>
          </a:xfrm>
        </p:spPr>
        <p:txBody>
          <a:bodyPr>
            <a:noAutofit/>
          </a:bodyPr>
          <a:lstStyle/>
          <a:p>
            <a:pPr algn="ctr"/>
            <a:r>
              <a:rPr lang="mn-MN" sz="2400" b="1" dirty="0" smtClean="0">
                <a:solidFill>
                  <a:schemeClr val="accent2"/>
                </a:solidFill>
                <a:latin typeface="Arial" panose="020B0604020202020204" pitchFamily="34" charset="0"/>
                <a:cs typeface="Arial" panose="020B0604020202020204" pitchFamily="34" charset="0"/>
              </a:rPr>
              <a:t>ДӨРӨВ. СОНИН СЭТГҮҮЛД </a:t>
            </a:r>
            <a:br>
              <a:rPr lang="mn-MN" sz="2400" b="1" dirty="0" smtClean="0">
                <a:solidFill>
                  <a:schemeClr val="accent2"/>
                </a:solidFill>
                <a:latin typeface="Arial" panose="020B0604020202020204" pitchFamily="34" charset="0"/>
                <a:cs typeface="Arial" panose="020B0604020202020204" pitchFamily="34" charset="0"/>
              </a:rPr>
            </a:br>
            <a:r>
              <a:rPr lang="mn-MN" sz="2400" b="1" dirty="0" smtClean="0">
                <a:solidFill>
                  <a:schemeClr val="accent2"/>
                </a:solidFill>
                <a:latin typeface="Arial" panose="020B0604020202020204" pitchFamily="34" charset="0"/>
                <a:cs typeface="Arial" panose="020B0604020202020204" pitchFamily="34" charset="0"/>
              </a:rPr>
              <a:t>СУРТАЛЧИЛГАА ХЭВЛҮҮЛЭХ ЗАРДАЛ</a:t>
            </a:r>
            <a:endParaRPr lang="en-US" sz="2400"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7273" y="2062884"/>
            <a:ext cx="9405514" cy="2565495"/>
          </a:xfrm>
        </p:spPr>
        <p:txBody>
          <a:bodyPr>
            <a:normAutofit fontScale="85000" lnSpcReduction="10000"/>
          </a:bodyPr>
          <a:lstStyle/>
          <a:p>
            <a:pPr algn="just"/>
            <a:r>
              <a:rPr lang="mn-MN" sz="2400" dirty="0" smtClean="0">
                <a:latin typeface="Arial" panose="020B0604020202020204" pitchFamily="34" charset="0"/>
                <a:cs typeface="Arial" panose="020B0604020202020204" pitchFamily="34" charset="0"/>
              </a:rPr>
              <a:t>77.2</a:t>
            </a:r>
            <a:r>
              <a:rPr lang="mn-MN" sz="2400" dirty="0">
                <a:latin typeface="Arial" panose="020B0604020202020204" pitchFamily="34" charset="0"/>
                <a:cs typeface="Arial" panose="020B0604020202020204" pitchFamily="34" charset="0"/>
              </a:rPr>
              <a:t>. Нэр дэвшигч буюу нэр дэвшигчийн сонгуулийн штаб дараах хэлбэр, хэмжээнээс хэтрүүлэхгүйгээр сонгуулийн сурталчилгааны хэвлэмэл материалыг сонгогчдод тараах эрхтэй: </a:t>
            </a:r>
            <a:endParaRPr lang="mn-MN" sz="2400" dirty="0" smtClean="0">
              <a:latin typeface="Arial" panose="020B0604020202020204" pitchFamily="34" charset="0"/>
              <a:cs typeface="Arial" panose="020B0604020202020204" pitchFamily="34" charset="0"/>
            </a:endParaRPr>
          </a:p>
          <a:p>
            <a:pPr lvl="1" algn="just"/>
            <a:r>
              <a:rPr lang="mn-MN" sz="2400" dirty="0">
                <a:latin typeface="Arial" panose="020B0604020202020204" pitchFamily="34" charset="0"/>
                <a:cs typeface="Arial" panose="020B0604020202020204" pitchFamily="34" charset="0"/>
              </a:rPr>
              <a:t>77.2.1. гурван хэвлэлийн хуудас сонин</a:t>
            </a:r>
            <a:endParaRPr lang="en-US" sz="2400" dirty="0">
              <a:latin typeface="Arial" panose="020B0604020202020204" pitchFamily="34" charset="0"/>
              <a:cs typeface="Arial" panose="020B0604020202020204" pitchFamily="34" charset="0"/>
            </a:endParaRPr>
          </a:p>
          <a:p>
            <a:pPr lvl="1" algn="just"/>
            <a:r>
              <a:rPr lang="mn-MN" sz="2400" dirty="0" smtClean="0">
                <a:latin typeface="Arial" panose="020B0604020202020204" pitchFamily="34" charset="0"/>
                <a:cs typeface="Arial" panose="020B0604020202020204" pitchFamily="34" charset="0"/>
              </a:rPr>
              <a:t>77.2.2</a:t>
            </a:r>
            <a:r>
              <a:rPr lang="mn-MN" sz="2400" dirty="0">
                <a:latin typeface="Arial" panose="020B0604020202020204" pitchFamily="34" charset="0"/>
                <a:cs typeface="Arial" panose="020B0604020202020204" pitchFamily="34" charset="0"/>
              </a:rPr>
              <a:t>. гурван хэвлэлийн хуудас </a:t>
            </a:r>
            <a:r>
              <a:rPr lang="mn-MN" sz="2400" dirty="0" smtClean="0">
                <a:latin typeface="Arial" panose="020B0604020202020204" pitchFamily="34" charset="0"/>
                <a:cs typeface="Arial" panose="020B0604020202020204" pitchFamily="34" charset="0"/>
              </a:rPr>
              <a:t>сэтгүүл</a:t>
            </a:r>
          </a:p>
          <a:p>
            <a:pPr marL="342900" lvl="1" indent="-342900" algn="just"/>
            <a:r>
              <a:rPr lang="mn-MN" altLang="en-US" sz="2400" dirty="0" smtClean="0">
                <a:latin typeface="Arial" panose="020B0604020202020204" pitchFamily="34" charset="0"/>
                <a:ea typeface="Times New Roman" panose="02020603050405020304" pitchFamily="18" charset="0"/>
                <a:cs typeface="Arial" panose="020B0604020202020204" pitchFamily="34" charset="0"/>
              </a:rPr>
              <a:t>Өдөр тутмын гурван томоохон сонины газруудаас </a:t>
            </a:r>
            <a:r>
              <a:rPr lang="mn-MN" altLang="en-US" sz="2400" dirty="0">
                <a:latin typeface="Arial" panose="020B0604020202020204" pitchFamily="34" charset="0"/>
                <a:ea typeface="Times New Roman" panose="02020603050405020304" pitchFamily="18" charset="0"/>
                <a:cs typeface="Arial" panose="020B0604020202020204" pitchFamily="34" charset="0"/>
              </a:rPr>
              <a:t>нэг хэвлэлийн хуудасны хар цагаан </a:t>
            </a:r>
            <a:r>
              <a:rPr lang="mn-MN" altLang="en-US" sz="2400" dirty="0" smtClean="0">
                <a:latin typeface="Arial" panose="020B0604020202020204" pitchFamily="34" charset="0"/>
                <a:ea typeface="Times New Roman" panose="02020603050405020304" pitchFamily="18" charset="0"/>
                <a:cs typeface="Arial" panose="020B0604020202020204" pitchFamily="34" charset="0"/>
              </a:rPr>
              <a:t>болон өнгөт </a:t>
            </a:r>
            <a:r>
              <a:rPr lang="mn-MN" altLang="en-US" sz="2400" dirty="0">
                <a:latin typeface="Arial" panose="020B0604020202020204" pitchFamily="34" charset="0"/>
                <a:ea typeface="Times New Roman" panose="02020603050405020304" pitchFamily="18" charset="0"/>
                <a:cs typeface="Arial" panose="020B0604020202020204" pitchFamily="34" charset="0"/>
              </a:rPr>
              <a:t>хэвлэлийн </a:t>
            </a:r>
            <a:r>
              <a:rPr lang="mn-MN" altLang="en-US" sz="2400" dirty="0" smtClean="0">
                <a:latin typeface="Arial" panose="020B0604020202020204" pitchFamily="34" charset="0"/>
                <a:ea typeface="Times New Roman" panose="02020603050405020304" pitchFamily="18" charset="0"/>
                <a:cs typeface="Arial" panose="020B0604020202020204" pitchFamily="34" charset="0"/>
              </a:rPr>
              <a:t>үнийн судалгаа авч </a:t>
            </a:r>
            <a:r>
              <a:rPr lang="mn-MN" altLang="en-US" sz="2400" dirty="0">
                <a:latin typeface="Arial" panose="020B0604020202020204" pitchFamily="34" charset="0"/>
                <a:ea typeface="Times New Roman" panose="02020603050405020304" pitchFamily="18" charset="0"/>
                <a:cs typeface="Arial" panose="020B0604020202020204" pitchFamily="34" charset="0"/>
              </a:rPr>
              <a:t>дундажийг гаргасан.</a:t>
            </a:r>
            <a:endParaRPr lang="mn-MN" altLang="en-US" sz="2400" dirty="0">
              <a:latin typeface="Arial" panose="020B0604020202020204" pitchFamily="34" charset="0"/>
            </a:endParaRPr>
          </a:p>
          <a:p>
            <a:pPr marL="342900" lvl="1" indent="-342900" algn="just"/>
            <a:endParaRPr lang="mn-MN" sz="2400" dirty="0" smtClean="0">
              <a:latin typeface="Arial" panose="020B0604020202020204" pitchFamily="34" charset="0"/>
              <a:cs typeface="Arial" panose="020B0604020202020204" pitchFamily="34" charset="0"/>
            </a:endParaRPr>
          </a:p>
        </p:txBody>
      </p:sp>
      <p:sp>
        <p:nvSpPr>
          <p:cNvPr id="4" name="Title 1"/>
          <p:cNvSpPr txBox="1">
            <a:spLocks/>
          </p:cNvSpPr>
          <p:nvPr/>
        </p:nvSpPr>
        <p:spPr>
          <a:xfrm>
            <a:off x="309472" y="1341497"/>
            <a:ext cx="8596668" cy="5255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i="1" dirty="0" smtClean="0">
                <a:latin typeface="Arial" panose="020B0604020202020204" pitchFamily="34" charset="0"/>
                <a:cs typeface="Arial" panose="020B0604020202020204" pitchFamily="34" charset="0"/>
              </a:rPr>
              <a:t>Тооцоололд ашигласан мэдээлэл:</a:t>
            </a:r>
            <a:endParaRPr lang="en-US" sz="2400" i="1"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30606732"/>
              </p:ext>
            </p:extLst>
          </p:nvPr>
        </p:nvGraphicFramePr>
        <p:xfrm>
          <a:off x="812171" y="4703836"/>
          <a:ext cx="9213070" cy="1531711"/>
        </p:xfrm>
        <a:graphic>
          <a:graphicData uri="http://schemas.openxmlformats.org/drawingml/2006/table">
            <a:tbl>
              <a:tblPr firstRow="1" firstCol="1" bandRow="1">
                <a:tableStyleId>{5C22544A-7EE6-4342-B048-85BDC9FD1C3A}</a:tableStyleId>
              </a:tblPr>
              <a:tblGrid>
                <a:gridCol w="4002174"/>
                <a:gridCol w="2804026"/>
                <a:gridCol w="2406870"/>
              </a:tblGrid>
              <a:tr h="517004">
                <a:tc>
                  <a:txBody>
                    <a:bodyPr/>
                    <a:lstStyle/>
                    <a:p>
                      <a:pPr algn="ctr">
                        <a:spcAft>
                          <a:spcPts val="0"/>
                        </a:spcAft>
                      </a:pPr>
                      <a:r>
                        <a:rPr lang="mn-MN" sz="2000" i="1" dirty="0">
                          <a:effectLst/>
                          <a:latin typeface="Arial" panose="020B0604020202020204" pitchFamily="34" charset="0"/>
                          <a:cs typeface="Arial" panose="020B0604020202020204" pitchFamily="34" charset="0"/>
                        </a:rPr>
                        <a:t>Хэвлэх нүүр</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mn-MN" sz="2000" i="1" dirty="0" smtClean="0">
                          <a:effectLst/>
                          <a:latin typeface="Arial" panose="020B0604020202020204" pitchFamily="34" charset="0"/>
                          <a:ea typeface="+mn-ea"/>
                          <a:cs typeface="Arial" panose="020B0604020202020204" pitchFamily="34" charset="0"/>
                        </a:rPr>
                        <a:t>Хар</a:t>
                      </a:r>
                      <a:r>
                        <a:rPr lang="mn-MN" sz="2000" i="1" baseline="0" dirty="0" smtClean="0">
                          <a:effectLst/>
                          <a:latin typeface="Arial" panose="020B0604020202020204" pitchFamily="34" charset="0"/>
                          <a:ea typeface="+mn-ea"/>
                          <a:cs typeface="Arial" panose="020B0604020202020204" pitchFamily="34" charset="0"/>
                        </a:rPr>
                        <a:t> цагаан хэвлэл</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mn-MN" sz="2000" i="1" dirty="0" smtClean="0">
                          <a:effectLst/>
                          <a:latin typeface="Arial" panose="020B0604020202020204" pitchFamily="34" charset="0"/>
                          <a:cs typeface="Arial" panose="020B0604020202020204" pitchFamily="34" charset="0"/>
                        </a:rPr>
                        <a:t>Өнгөт хэвлэл</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014707">
                <a:tc>
                  <a:txBody>
                    <a:bodyPr/>
                    <a:lstStyle/>
                    <a:p>
                      <a:pPr algn="ctr">
                        <a:spcAft>
                          <a:spcPts val="0"/>
                        </a:spcAft>
                      </a:pPr>
                      <a:r>
                        <a:rPr lang="mn-MN" sz="2000" i="1" dirty="0" smtClean="0">
                          <a:effectLst/>
                          <a:latin typeface="Arial" panose="020B0604020202020204" pitchFamily="34" charset="0"/>
                          <a:cs typeface="Arial" panose="020B0604020202020204" pitchFamily="34" charset="0"/>
                        </a:rPr>
                        <a:t>Нэг </a:t>
                      </a:r>
                      <a:r>
                        <a:rPr lang="mn-MN" sz="2000" i="1" dirty="0">
                          <a:effectLst/>
                          <a:latin typeface="Arial" panose="020B0604020202020204" pitchFamily="34" charset="0"/>
                          <a:cs typeface="Arial" panose="020B0604020202020204" pitchFamily="34" charset="0"/>
                        </a:rPr>
                        <a:t>хэвлэлийн хуудас </a:t>
                      </a:r>
                      <a:r>
                        <a:rPr lang="mn-MN" sz="2000" i="1" dirty="0" smtClean="0">
                          <a:effectLst/>
                          <a:latin typeface="Arial" panose="020B0604020202020204" pitchFamily="34" charset="0"/>
                          <a:cs typeface="Arial" panose="020B0604020202020204" pitchFamily="34" charset="0"/>
                        </a:rPr>
                        <a:t>хэвлэх материал хэвлэх дундаж үнэ</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mn-MN" sz="2000" b="1" dirty="0" smtClean="0">
                        <a:solidFill>
                          <a:schemeClr val="tx1">
                            <a:lumMod val="75000"/>
                            <a:lumOff val="25000"/>
                          </a:schemeClr>
                        </a:solidFill>
                        <a:effectLst/>
                        <a:latin typeface="Arial" panose="020B0604020202020204" pitchFamily="34" charset="0"/>
                        <a:cs typeface="Arial" panose="020B0604020202020204" pitchFamily="34" charset="0"/>
                      </a:endParaRPr>
                    </a:p>
                    <a:p>
                      <a:pPr algn="ctr">
                        <a:spcAft>
                          <a:spcPts val="0"/>
                        </a:spcAft>
                      </a:pPr>
                      <a:r>
                        <a:rPr lang="mn-MN" sz="2000" b="1" dirty="0" smtClean="0">
                          <a:solidFill>
                            <a:schemeClr val="tx1">
                              <a:lumMod val="75000"/>
                              <a:lumOff val="25000"/>
                            </a:schemeClr>
                          </a:solidFill>
                          <a:effectLst/>
                          <a:latin typeface="Arial" panose="020B0604020202020204" pitchFamily="34" charset="0"/>
                          <a:cs typeface="Arial" panose="020B0604020202020204" pitchFamily="34" charset="0"/>
                        </a:rPr>
                        <a:t>2326.0 </a:t>
                      </a:r>
                      <a:r>
                        <a:rPr lang="mn-MN" sz="2000" b="1" dirty="0">
                          <a:solidFill>
                            <a:schemeClr val="tx1">
                              <a:lumMod val="75000"/>
                              <a:lumOff val="25000"/>
                            </a:schemeClr>
                          </a:solidFill>
                          <a:effectLst/>
                          <a:latin typeface="Arial" panose="020B0604020202020204" pitchFamily="34" charset="0"/>
                          <a:cs typeface="Arial" panose="020B0604020202020204" pitchFamily="34" charset="0"/>
                        </a:rPr>
                        <a:t>төгрөг</a:t>
                      </a:r>
                      <a:endParaRPr lang="en-US" sz="2000" b="1"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endParaRPr lang="mn-MN" sz="2000" b="1" dirty="0" smtClean="0">
                        <a:solidFill>
                          <a:schemeClr val="tx1">
                            <a:lumMod val="75000"/>
                            <a:lumOff val="25000"/>
                          </a:schemeClr>
                        </a:solidFill>
                        <a:effectLst/>
                        <a:latin typeface="Arial" panose="020B0604020202020204" pitchFamily="34" charset="0"/>
                        <a:cs typeface="Arial" panose="020B0604020202020204" pitchFamily="34" charset="0"/>
                      </a:endParaRPr>
                    </a:p>
                    <a:p>
                      <a:pPr algn="ctr">
                        <a:spcAft>
                          <a:spcPts val="0"/>
                        </a:spcAft>
                      </a:pPr>
                      <a:r>
                        <a:rPr lang="mn-MN" sz="2000" b="1" dirty="0" smtClean="0">
                          <a:solidFill>
                            <a:schemeClr val="tx1">
                              <a:lumMod val="75000"/>
                              <a:lumOff val="25000"/>
                            </a:schemeClr>
                          </a:solidFill>
                          <a:effectLst/>
                          <a:latin typeface="Arial" panose="020B0604020202020204" pitchFamily="34" charset="0"/>
                          <a:cs typeface="Arial" panose="020B0604020202020204" pitchFamily="34" charset="0"/>
                        </a:rPr>
                        <a:t>3500.0 </a:t>
                      </a:r>
                      <a:r>
                        <a:rPr lang="mn-MN" sz="2000" b="1" dirty="0">
                          <a:solidFill>
                            <a:schemeClr val="tx1">
                              <a:lumMod val="75000"/>
                              <a:lumOff val="25000"/>
                            </a:schemeClr>
                          </a:solidFill>
                          <a:effectLst/>
                          <a:latin typeface="Arial" panose="020B0604020202020204" pitchFamily="34" charset="0"/>
                          <a:cs typeface="Arial" panose="020B0604020202020204" pitchFamily="34" charset="0"/>
                        </a:rPr>
                        <a:t>төгрөг</a:t>
                      </a:r>
                      <a:endParaRPr lang="en-US" sz="2000" b="1"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77896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56313" y="882868"/>
            <a:ext cx="8596668" cy="588579"/>
          </a:xfrm>
        </p:spPr>
        <p:txBody>
          <a:bodyPr>
            <a:normAutofit/>
          </a:bodyPr>
          <a:lstStyle/>
          <a:p>
            <a:r>
              <a:rPr lang="mn-MN" sz="2400" b="1" i="1" dirty="0" smtClean="0">
                <a:solidFill>
                  <a:schemeClr val="accent6"/>
                </a:solidFill>
                <a:latin typeface="Arial" panose="020B0604020202020204" pitchFamily="34" charset="0"/>
                <a:cs typeface="Arial" panose="020B0604020202020204" pitchFamily="34" charset="0"/>
              </a:rPr>
              <a:t>Тооцоолол:</a:t>
            </a:r>
            <a:endParaRPr lang="en-US" sz="2400" b="1" i="1" dirty="0">
              <a:solidFill>
                <a:schemeClr val="accent6"/>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48087" y="1786758"/>
            <a:ext cx="9405514" cy="36470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mn-MN" sz="2400" dirty="0" smtClean="0">
                <a:latin typeface="Arial" panose="020B0604020202020204" pitchFamily="34" charset="0"/>
                <a:cs typeface="Arial" panose="020B0604020202020204" pitchFamily="34" charset="0"/>
              </a:rPr>
              <a:t>	Тойрогт </a:t>
            </a:r>
            <a:r>
              <a:rPr lang="mn-MN" sz="2400" dirty="0">
                <a:latin typeface="Arial" panose="020B0604020202020204" pitchFamily="34" charset="0"/>
                <a:cs typeface="Arial" panose="020B0604020202020204" pitchFamily="34" charset="0"/>
              </a:rPr>
              <a:t>нэр дэвшигчээс сонин, сэтгүүлд сурталчилгааны материал хэвлүүлэх зардал</a:t>
            </a:r>
            <a:r>
              <a:rPr lang="mn-MN" sz="2400" dirty="0" smtClean="0">
                <a:latin typeface="Arial" panose="020B0604020202020204" pitchFamily="34" charset="0"/>
                <a:cs typeface="Arial" panose="020B0604020202020204" pitchFamily="34" charset="0"/>
              </a:rPr>
              <a:t>:</a:t>
            </a:r>
          </a:p>
          <a:p>
            <a:pPr marL="0" indent="0" algn="ctr">
              <a:buNone/>
            </a:pP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3 </a:t>
            </a:r>
            <a:r>
              <a:rPr lang="mn-MN" sz="2000" i="1" dirty="0">
                <a:latin typeface="Arial" panose="020B0604020202020204" pitchFamily="34" charset="0"/>
                <a:cs typeface="Arial" panose="020B0604020202020204" pitchFamily="34" charset="0"/>
              </a:rPr>
              <a:t>хэвлэлийн хуудас сэтгүүл х Өнгөт хэвлэлийн дундаж үнэ</a:t>
            </a:r>
            <a:r>
              <a:rPr lang="en-US" sz="2000" i="1" dirty="0">
                <a:latin typeface="Arial" panose="020B0604020202020204" pitchFamily="34" charset="0"/>
                <a:cs typeface="Arial" panose="020B0604020202020204" pitchFamily="34" charset="0"/>
              </a:rPr>
              <a:t>) </a:t>
            </a:r>
            <a:r>
              <a:rPr lang="mn-MN" sz="2000"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a:p>
            <a:pPr marL="0" indent="0" algn="ctr">
              <a:buNone/>
            </a:pP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3 хэвлэлийн хуудас сонин х Хар, цагаан хэвлэлийн дундаж үнэ</a:t>
            </a:r>
            <a:r>
              <a:rPr lang="en-US" sz="2000" i="1" dirty="0" smtClean="0">
                <a:latin typeface="Arial" panose="020B0604020202020204" pitchFamily="34" charset="0"/>
                <a:cs typeface="Arial" panose="020B0604020202020204" pitchFamily="34" charset="0"/>
              </a:rPr>
              <a:t>)</a:t>
            </a:r>
          </a:p>
          <a:p>
            <a:pPr marL="0" indent="0" algn="ctr">
              <a:buNone/>
            </a:pPr>
            <a:endParaRPr lang="en-US" sz="2000" i="1" dirty="0" smtClean="0">
              <a:latin typeface="Arial" panose="020B0604020202020204" pitchFamily="34" charset="0"/>
              <a:cs typeface="Arial" panose="020B0604020202020204" pitchFamily="34" charset="0"/>
            </a:endParaRPr>
          </a:p>
          <a:p>
            <a:pPr marL="0" indent="0">
              <a:buNone/>
            </a:pPr>
            <a:r>
              <a:rPr lang="mn-MN" sz="2000" i="1" u="sng" dirty="0" smtClean="0">
                <a:latin typeface="Arial" panose="020B0604020202020204" pitchFamily="34" charset="0"/>
                <a:cs typeface="Arial" panose="020B0604020202020204" pitchFamily="34" charset="0"/>
              </a:rPr>
              <a:t>Тооцоолсон </a:t>
            </a:r>
            <a:r>
              <a:rPr lang="mn-MN" sz="2000" i="1" u="sng" dirty="0">
                <a:latin typeface="Arial" panose="020B0604020202020204" pitchFamily="34" charset="0"/>
                <a:cs typeface="Arial" panose="020B0604020202020204" pitchFamily="34" charset="0"/>
              </a:rPr>
              <a:t>жишээ:</a:t>
            </a:r>
            <a:r>
              <a:rPr lang="mn-MN"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0" indent="0" algn="ctr">
              <a:buNone/>
            </a:pPr>
            <a:r>
              <a:rPr lang="en-US" sz="2000" dirty="0" smtClean="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хэвлэлийн хуудас х </a:t>
            </a:r>
            <a:r>
              <a:rPr lang="en-US" sz="2000" dirty="0" smtClean="0">
                <a:latin typeface="Arial" panose="020B0604020202020204" pitchFamily="34" charset="0"/>
                <a:cs typeface="Arial" panose="020B0604020202020204" pitchFamily="34" charset="0"/>
              </a:rPr>
              <a:t>2326.0</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төгрөг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үнэ</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хэвлэлийн хуудас х </a:t>
            </a:r>
            <a:r>
              <a:rPr lang="en-US" sz="2000" dirty="0" smtClean="0">
                <a:latin typeface="Arial" panose="020B0604020202020204" pitchFamily="34" charset="0"/>
                <a:cs typeface="Arial" panose="020B0604020202020204" pitchFamily="34" charset="0"/>
              </a:rPr>
              <a:t>3500.0</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төгрөг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үнэ</a:t>
            </a:r>
            <a:r>
              <a:rPr lang="en-US" sz="2000" dirty="0" smtClean="0">
                <a:latin typeface="Arial" panose="020B0604020202020204" pitchFamily="34" charset="0"/>
                <a:cs typeface="Arial" panose="020B0604020202020204" pitchFamily="34" charset="0"/>
              </a:rPr>
              <a:t>)) = </a:t>
            </a:r>
            <a:r>
              <a:rPr lang="mn-MN" sz="2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7.4 </a:t>
            </a:r>
            <a:r>
              <a:rPr lang="mn-MN" sz="2000" dirty="0" smtClean="0">
                <a:latin typeface="Arial" panose="020B0604020202020204" pitchFamily="34" charset="0"/>
                <a:cs typeface="Arial" panose="020B0604020202020204" pitchFamily="34" charset="0"/>
              </a:rPr>
              <a:t>сая </a:t>
            </a:r>
            <a:r>
              <a:rPr lang="mn-MN" sz="2000" dirty="0">
                <a:latin typeface="Arial" panose="020B0604020202020204" pitchFamily="34" charset="0"/>
                <a:cs typeface="Arial" panose="020B0604020202020204" pitchFamily="34" charset="0"/>
              </a:rPr>
              <a:t>төгрөг   </a:t>
            </a:r>
            <a:endParaRPr lang="en-US" sz="2000" dirty="0">
              <a:latin typeface="Arial" panose="020B0604020202020204" pitchFamily="34" charset="0"/>
              <a:cs typeface="Arial" panose="020B0604020202020204" pitchFamily="34" charset="0"/>
            </a:endParaRPr>
          </a:p>
          <a:p>
            <a:pPr marL="0" indent="0" algn="ctr">
              <a:buNone/>
            </a:pPr>
            <a:endParaRPr lang="en-US" sz="2000" i="1"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70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842" y="530087"/>
            <a:ext cx="8596668" cy="652670"/>
          </a:xfrm>
        </p:spPr>
        <p:txBody>
          <a:bodyPr>
            <a:normAutofit/>
          </a:bodyPr>
          <a:lstStyle/>
          <a:p>
            <a:pPr algn="ctr"/>
            <a:r>
              <a:rPr lang="mn-MN" sz="2800" b="1" dirty="0" smtClean="0">
                <a:solidFill>
                  <a:schemeClr val="accent2"/>
                </a:solidFill>
                <a:latin typeface="Arial" panose="020B0604020202020204" pitchFamily="34" charset="0"/>
                <a:cs typeface="Arial" panose="020B0604020202020204" pitchFamily="34" charset="0"/>
              </a:rPr>
              <a:t>ТАВ. БИЧИГ ХЭРГИЙН ЗАРДАЛ</a:t>
            </a:r>
            <a:endParaRPr lang="en-US" sz="2800"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6969" y="1822659"/>
            <a:ext cx="8834414" cy="3880773"/>
          </a:xfrm>
        </p:spPr>
        <p:txBody>
          <a:bodyPr>
            <a:normAutofit/>
          </a:bodyPr>
          <a:lstStyle/>
          <a:p>
            <a:pPr algn="just"/>
            <a:r>
              <a:rPr lang="mn-MN" sz="2000" dirty="0">
                <a:latin typeface="Arial" panose="020B0604020202020204" pitchFamily="34" charset="0"/>
                <a:cs typeface="Arial" panose="020B0604020202020204" pitchFamily="34" charset="0"/>
              </a:rPr>
              <a:t>Сонгуулийн тухай хуулийн 42.2-т сонгуульд зарцуулах мөнгөн хөрөнгийн зарцуулалтын зориулалтыг заасан бөгөөд 42.2.4-т бичиг хэргийн зардал гарах тухай заасан.</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42.2.Сонгуулийн </a:t>
            </a:r>
            <a:r>
              <a:rPr lang="en-US" sz="2000" dirty="0" err="1">
                <a:latin typeface="Arial" panose="020B0604020202020204" pitchFamily="34" charset="0"/>
                <a:cs typeface="Arial" panose="020B0604020202020204" pitchFamily="34" charset="0"/>
              </a:rPr>
              <a:t>зардлын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дансанд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төвлөрүүлсэн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мөнгөн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хөрөнгийг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дараах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зориулалтаар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зарцуулна</a:t>
            </a:r>
            <a:r>
              <a:rPr lang="en-US" sz="2000" dirty="0">
                <a:latin typeface="Arial" panose="020B0604020202020204" pitchFamily="34" charset="0"/>
                <a:cs typeface="Arial" panose="020B0604020202020204" pitchFamily="34" charset="0"/>
              </a:rPr>
              <a:t>:</a:t>
            </a:r>
          </a:p>
          <a:p>
            <a:pPr lvl="1" algn="just"/>
            <a:r>
              <a:rPr lang="en-US" sz="2000" dirty="0">
                <a:latin typeface="Arial" panose="020B0604020202020204" pitchFamily="34" charset="0"/>
                <a:cs typeface="Arial" panose="020B0604020202020204" pitchFamily="34" charset="0"/>
              </a:rPr>
              <a:t>42.2.4.бичиг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шуудан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холбоо</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унааны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болон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албан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томилолт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хөлс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урамшуулал</a:t>
            </a:r>
            <a:r>
              <a:rPr lang="en-US" sz="2000" dirty="0">
                <a:latin typeface="Arial" panose="020B0604020202020204" pitchFamily="34" charset="0"/>
                <a:cs typeface="Arial" panose="020B0604020202020204" pitchFamily="34" charset="0"/>
              </a:rPr>
              <a:t>;</a:t>
            </a:r>
          </a:p>
          <a:p>
            <a:pPr algn="just"/>
            <a:r>
              <a:rPr lang="mn-MN" sz="2000" dirty="0">
                <a:latin typeface="Arial" panose="020B0604020202020204" pitchFamily="34" charset="0"/>
                <a:cs typeface="Arial" panose="020B0604020202020204" pitchFamily="34" charset="0"/>
              </a:rPr>
              <a:t>Үүнээс өөр ямар нэг хязгаарласан болон зохицуулсан заалт байхгүй учир 2012 оны УИХ-ын ээлжит сонгуулийн зардлыг үндэслэн тооцсон</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86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86" y="450575"/>
            <a:ext cx="8596668" cy="702365"/>
          </a:xfrm>
        </p:spPr>
        <p:txBody>
          <a:bodyPr>
            <a:normAutofit/>
          </a:bodyPr>
          <a:lstStyle/>
          <a:p>
            <a:pPr algn="ctr"/>
            <a:r>
              <a:rPr lang="mn-MN" sz="2800" b="1" i="1" dirty="0" smtClean="0">
                <a:solidFill>
                  <a:schemeClr val="accent6"/>
                </a:solidFill>
                <a:latin typeface="Arial" panose="020B0604020202020204" pitchFamily="34" charset="0"/>
                <a:cs typeface="Arial" panose="020B0604020202020204" pitchFamily="34" charset="0"/>
              </a:rPr>
              <a:t>5.1. </a:t>
            </a:r>
            <a:r>
              <a:rPr lang="mn-MN" sz="2800" b="1" i="1" dirty="0">
                <a:solidFill>
                  <a:schemeClr val="accent6"/>
                </a:solidFill>
                <a:latin typeface="Arial" panose="020B0604020202020204" pitchFamily="34" charset="0"/>
                <a:cs typeface="Arial" panose="020B0604020202020204" pitchFamily="34" charset="0"/>
              </a:rPr>
              <a:t>Нам эвслийн бичиг хэргийн зардал</a:t>
            </a:r>
            <a:endParaRPr lang="en-US" sz="2800" b="1" i="1" dirty="0">
              <a:solidFill>
                <a:schemeClr val="accent6"/>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766786" y="1756052"/>
            <a:ext cx="9181236" cy="997088"/>
          </a:xfrm>
        </p:spPr>
        <p:txBody>
          <a:bodyPr>
            <a:normAutofit/>
          </a:bodyPr>
          <a:lstStyle/>
          <a:p>
            <a:pPr marL="0" indent="0">
              <a:buNone/>
            </a:pPr>
            <a:r>
              <a:rPr lang="mn-MN" sz="2000" dirty="0" smtClean="0">
                <a:latin typeface="Arial" panose="020B0604020202020204" pitchFamily="34" charset="0"/>
                <a:cs typeface="Arial" panose="020B0604020202020204" pitchFamily="34" charset="0"/>
              </a:rPr>
              <a:t>	Нам</a:t>
            </a:r>
            <a:r>
              <a:rPr lang="mn-MN" sz="2000" dirty="0">
                <a:latin typeface="Arial" panose="020B0604020202020204" pitchFamily="34" charset="0"/>
                <a:cs typeface="Arial" panose="020B0604020202020204" pitchFamily="34" charset="0"/>
              </a:rPr>
              <a:t>, эвслийн бичиг хэргийн зардлыг 2012 оны сонгуулийн зардлын гүйцэтгэлийг үндэслэн 5.0 сая төгрөөр тогтоосон.</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90961263"/>
              </p:ext>
            </p:extLst>
          </p:nvPr>
        </p:nvGraphicFramePr>
        <p:xfrm>
          <a:off x="1128263" y="3174175"/>
          <a:ext cx="8458281" cy="1914659"/>
        </p:xfrm>
        <a:graphic>
          <a:graphicData uri="http://schemas.openxmlformats.org/drawingml/2006/table">
            <a:tbl>
              <a:tblPr firstRow="1" firstCol="1" bandRow="1">
                <a:tableStyleId>{5C22544A-7EE6-4342-B048-85BDC9FD1C3A}</a:tableStyleId>
              </a:tblPr>
              <a:tblGrid>
                <a:gridCol w="2812789"/>
                <a:gridCol w="2398587"/>
                <a:gridCol w="3246905"/>
              </a:tblGrid>
              <a:tr h="555057">
                <a:tc gridSpan="3">
                  <a:txBody>
                    <a:bodyPr/>
                    <a:lstStyle/>
                    <a:p>
                      <a:pPr algn="ctr">
                        <a:lnSpc>
                          <a:spcPct val="107000"/>
                        </a:lnSpc>
                        <a:spcAft>
                          <a:spcPts val="0"/>
                        </a:spcAft>
                      </a:pPr>
                      <a:r>
                        <a:rPr lang="mn-MN" sz="2000" i="1" dirty="0">
                          <a:effectLst/>
                          <a:latin typeface="Arial" panose="020B0604020202020204" pitchFamily="34" charset="0"/>
                          <a:cs typeface="Arial" panose="020B0604020202020204" pitchFamily="34" charset="0"/>
                        </a:rPr>
                        <a:t>2012 оны УИХ-ын сонгуульд оролцсон намуудын</a:t>
                      </a:r>
                      <a:endParaRPr lang="en-US"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r>
              <a:tr h="1032509">
                <a:tc>
                  <a:txBody>
                    <a:bodyPr/>
                    <a:lstStyle/>
                    <a:p>
                      <a:pPr algn="ctr">
                        <a:lnSpc>
                          <a:spcPct val="107000"/>
                        </a:lnSpc>
                        <a:spcAft>
                          <a:spcPts val="0"/>
                        </a:spcAft>
                      </a:pPr>
                      <a:r>
                        <a:rPr lang="mn-MN" sz="2000" i="1" dirty="0">
                          <a:effectLst/>
                          <a:latin typeface="Arial" panose="020B0604020202020204" pitchFamily="34" charset="0"/>
                          <a:cs typeface="Arial" panose="020B0604020202020204" pitchFamily="34" charset="0"/>
                        </a:rPr>
                        <a:t>Бичиг хэргийн н</a:t>
                      </a:r>
                      <a:r>
                        <a:rPr lang="en-US" sz="2000" i="1" dirty="0" err="1">
                          <a:effectLst/>
                          <a:latin typeface="Arial" panose="020B0604020202020204" pitchFamily="34" charset="0"/>
                          <a:cs typeface="Arial" panose="020B0604020202020204" pitchFamily="34" charset="0"/>
                        </a:rPr>
                        <a:t>ийт</a:t>
                      </a:r>
                      <a:r>
                        <a:rPr lang="en-US" sz="2000" i="1" dirty="0">
                          <a:effectLst/>
                          <a:latin typeface="Arial" panose="020B0604020202020204" pitchFamily="34" charset="0"/>
                          <a:cs typeface="Arial" panose="020B0604020202020204" pitchFamily="34" charset="0"/>
                        </a:rPr>
                        <a:t> </a:t>
                      </a:r>
                      <a:r>
                        <a:rPr lang="en-US" sz="2000" i="1" dirty="0" err="1">
                          <a:effectLst/>
                          <a:latin typeface="Arial" panose="020B0604020202020204" pitchFamily="34" charset="0"/>
                          <a:cs typeface="Arial" panose="020B0604020202020204" pitchFamily="34" charset="0"/>
                        </a:rPr>
                        <a:t>зардал</a:t>
                      </a:r>
                      <a:r>
                        <a:rPr lang="en-US" sz="2000" i="1" dirty="0">
                          <a:effectLst/>
                          <a:latin typeface="Arial" panose="020B0604020202020204" pitchFamily="34" charset="0"/>
                          <a:cs typeface="Arial" panose="020B0604020202020204" pitchFamily="34" charset="0"/>
                        </a:rPr>
                        <a:t> </a:t>
                      </a:r>
                      <a:endParaRPr lang="en-US"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2000" dirty="0">
                          <a:solidFill>
                            <a:schemeClr val="tx1">
                              <a:lumMod val="75000"/>
                              <a:lumOff val="25000"/>
                            </a:schemeClr>
                          </a:solidFill>
                          <a:effectLst/>
                          <a:latin typeface="Arial" panose="020B0604020202020204" pitchFamily="34" charset="0"/>
                          <a:cs typeface="Arial" panose="020B0604020202020204" pitchFamily="34" charset="0"/>
                        </a:rPr>
                        <a:t>Тоо</a:t>
                      </a: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2000" dirty="0">
                          <a:solidFill>
                            <a:schemeClr val="tx1">
                              <a:lumMod val="75000"/>
                              <a:lumOff val="25000"/>
                            </a:schemeClr>
                          </a:solidFill>
                          <a:effectLst/>
                          <a:latin typeface="Arial" panose="020B0604020202020204" pitchFamily="34" charset="0"/>
                          <a:cs typeface="Arial" panose="020B0604020202020204" pitchFamily="34" charset="0"/>
                        </a:rPr>
                        <a:t>Нэг намын зарцуулсан бичиг хэргийн зардлын дундаж</a:t>
                      </a: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27093">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50322.4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mn-MN" sz="2000">
                          <a:solidFill>
                            <a:schemeClr val="tx1">
                              <a:lumMod val="75000"/>
                              <a:lumOff val="25000"/>
                            </a:schemeClr>
                          </a:solidFill>
                          <a:effectLst/>
                          <a:latin typeface="Arial" panose="020B0604020202020204" pitchFamily="34" charset="0"/>
                          <a:cs typeface="Arial" panose="020B0604020202020204" pitchFamily="34" charset="0"/>
                        </a:rPr>
                        <a:t>10</a:t>
                      </a:r>
                      <a:endParaRPr lang="en-US" sz="20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2000" dirty="0">
                          <a:solidFill>
                            <a:schemeClr val="tx1">
                              <a:lumMod val="75000"/>
                              <a:lumOff val="25000"/>
                            </a:schemeClr>
                          </a:solidFill>
                          <a:effectLst/>
                          <a:latin typeface="Arial" panose="020B0604020202020204" pitchFamily="34" charset="0"/>
                          <a:cs typeface="Arial" panose="020B0604020202020204" pitchFamily="34" charset="0"/>
                        </a:rPr>
                        <a:t>5032.24</a:t>
                      </a:r>
                      <a:endParaRPr lang="en-US"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
        <p:nvSpPr>
          <p:cNvPr id="6" name="Rectangle 5"/>
          <p:cNvSpPr/>
          <p:nvPr/>
        </p:nvSpPr>
        <p:spPr>
          <a:xfrm>
            <a:off x="7328861" y="2753140"/>
            <a:ext cx="2196179" cy="369332"/>
          </a:xfrm>
          <a:prstGeom prst="rect">
            <a:avLst/>
          </a:prstGeom>
        </p:spPr>
        <p:txBody>
          <a:bodyPr wrap="none">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r>
              <a:rPr kumimoji="0" lang="mn-MN"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мянган төгрөгөөр</a:t>
            </a: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100" b="0" i="0" u="none" strike="noStrike" cap="none" normalizeH="0" baseline="0" dirty="0" smtClean="0">
              <a:ln>
                <a:noFill/>
              </a:ln>
              <a:solidFill>
                <a:schemeClr val="tx1">
                  <a:lumMod val="75000"/>
                  <a:lumOff val="25000"/>
                </a:schemeClr>
              </a:solidFill>
              <a:effectLst/>
            </a:endParaRPr>
          </a:p>
        </p:txBody>
      </p:sp>
    </p:spTree>
    <p:extLst>
      <p:ext uri="{BB962C8B-B14F-4D97-AF65-F5344CB8AC3E}">
        <p14:creationId xmlns:p14="http://schemas.microsoft.com/office/powerpoint/2010/main" val="424181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86" y="450575"/>
            <a:ext cx="8596668" cy="702365"/>
          </a:xfrm>
        </p:spPr>
        <p:txBody>
          <a:bodyPr>
            <a:normAutofit/>
          </a:bodyPr>
          <a:lstStyle/>
          <a:p>
            <a:pPr algn="ctr"/>
            <a:r>
              <a:rPr lang="mn-MN" sz="2800" b="1" dirty="0" smtClean="0">
                <a:solidFill>
                  <a:schemeClr val="accent6"/>
                </a:solidFill>
                <a:latin typeface="Arial" panose="020B0604020202020204" pitchFamily="34" charset="0"/>
                <a:cs typeface="Arial" panose="020B0604020202020204" pitchFamily="34" charset="0"/>
              </a:rPr>
              <a:t>5.2. </a:t>
            </a:r>
            <a:r>
              <a:rPr lang="mn-MN" sz="2800" b="1" dirty="0">
                <a:solidFill>
                  <a:schemeClr val="accent6"/>
                </a:solidFill>
                <a:latin typeface="Arial" panose="020B0604020202020204" pitchFamily="34" charset="0"/>
                <a:cs typeface="Arial" panose="020B0604020202020204" pitchFamily="34" charset="0"/>
              </a:rPr>
              <a:t>Нэр дэвшигчийн бичиг хэргийн зардал</a:t>
            </a:r>
            <a:endParaRPr lang="en-US" sz="2800" b="1" i="1" dirty="0">
              <a:solidFill>
                <a:schemeClr val="accent6"/>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474502" y="1720473"/>
            <a:ext cx="9181236" cy="997088"/>
          </a:xfrm>
        </p:spPr>
        <p:txBody>
          <a:bodyPr>
            <a:normAutofit/>
          </a:bodyPr>
          <a:lstStyle/>
          <a:p>
            <a:pPr marL="0" indent="0">
              <a:buNone/>
            </a:pP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Нэр </a:t>
            </a:r>
            <a:r>
              <a:rPr lang="mn-MN" sz="2000" dirty="0">
                <a:latin typeface="Arial" panose="020B0604020202020204" pitchFamily="34" charset="0"/>
                <a:cs typeface="Arial" panose="020B0604020202020204" pitchFamily="34" charset="0"/>
              </a:rPr>
              <a:t>дэвшигчийн бичиг хэргийн зардлыг 2012 оны сонгуулийн зардлын гүйцэтгэлийг үндэслэн 0.44 сая төгрөгөөр тогтоосон</a:t>
            </a:r>
            <a:r>
              <a:rPr lang="mn-MN" sz="2000" dirty="0" smtClean="0">
                <a:latin typeface="Arial" panose="020B0604020202020204" pitchFamily="34" charset="0"/>
                <a:cs typeface="Arial" panose="020B0604020202020204" pitchFamily="34" charset="0"/>
              </a:rPr>
              <a:t>. </a:t>
            </a: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42585738"/>
              </p:ext>
            </p:extLst>
          </p:nvPr>
        </p:nvGraphicFramePr>
        <p:xfrm>
          <a:off x="474502" y="3077956"/>
          <a:ext cx="9686746" cy="2235693"/>
        </p:xfrm>
        <a:graphic>
          <a:graphicData uri="http://schemas.openxmlformats.org/drawingml/2006/table">
            <a:tbl>
              <a:tblPr firstRow="1" firstCol="1" bandRow="1">
                <a:tableStyleId>{5C22544A-7EE6-4342-B048-85BDC9FD1C3A}</a:tableStyleId>
              </a:tblPr>
              <a:tblGrid>
                <a:gridCol w="2830630"/>
                <a:gridCol w="1611092"/>
                <a:gridCol w="2541172"/>
                <a:gridCol w="2703852"/>
              </a:tblGrid>
              <a:tr h="1762531">
                <a:tc>
                  <a:txBody>
                    <a:bodyPr/>
                    <a:lstStyle/>
                    <a:p>
                      <a:pPr algn="ctr">
                        <a:lnSpc>
                          <a:spcPct val="107000"/>
                        </a:lnSpc>
                        <a:spcAft>
                          <a:spcPts val="0"/>
                        </a:spcAft>
                      </a:pPr>
                      <a:r>
                        <a:rPr lang="mn-MN" sz="2000" i="1" dirty="0">
                          <a:effectLst/>
                          <a:latin typeface="Arial" panose="020B0604020202020204" pitchFamily="34" charset="0"/>
                          <a:cs typeface="Arial" panose="020B0604020202020204" pitchFamily="34" charset="0"/>
                        </a:rPr>
                        <a:t>2012 оны нэр дэвшигчдийн бичиг хэргийн зардлын нийт дүн</a:t>
                      </a:r>
                      <a:endParaRPr lang="en-US"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i="1" dirty="0">
                          <a:effectLst/>
                          <a:latin typeface="Arial" panose="020B0604020202020204" pitchFamily="34" charset="0"/>
                          <a:cs typeface="Arial" panose="020B0604020202020204" pitchFamily="34" charset="0"/>
                        </a:rPr>
                        <a:t>Н</a:t>
                      </a:r>
                      <a:r>
                        <a:rPr lang="mn-MN" sz="2000" i="1" dirty="0">
                          <a:effectLst/>
                          <a:latin typeface="Arial" panose="020B0604020202020204" pitchFamily="34" charset="0"/>
                          <a:cs typeface="Arial" panose="020B0604020202020204" pitchFamily="34" charset="0"/>
                        </a:rPr>
                        <a:t>эр дэвшигчийн </a:t>
                      </a:r>
                      <a:r>
                        <a:rPr lang="en-US" sz="2000" i="1" dirty="0" err="1">
                          <a:effectLst/>
                          <a:latin typeface="Arial" panose="020B0604020202020204" pitchFamily="34" charset="0"/>
                          <a:cs typeface="Arial" panose="020B0604020202020204" pitchFamily="34" charset="0"/>
                        </a:rPr>
                        <a:t>тоо</a:t>
                      </a:r>
                      <a:endParaRPr lang="en-US"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i="1">
                          <a:effectLst/>
                          <a:latin typeface="Arial" panose="020B0604020202020204" pitchFamily="34" charset="0"/>
                          <a:cs typeface="Arial" panose="020B0604020202020204" pitchFamily="34" charset="0"/>
                        </a:rPr>
                        <a:t>Нэг нэр дэвшигчийн бичиг хэргийн </a:t>
                      </a:r>
                      <a:r>
                        <a:rPr lang="mn-MN" sz="2000" i="1">
                          <a:effectLst/>
                          <a:latin typeface="Arial" panose="020B0604020202020204" pitchFamily="34" charset="0"/>
                          <a:cs typeface="Arial" panose="020B0604020202020204" pitchFamily="34" charset="0"/>
                        </a:rPr>
                        <a:t>зардлын дундаж</a:t>
                      </a:r>
                      <a:r>
                        <a:rPr lang="en-US" sz="2000" i="1">
                          <a:effectLst/>
                          <a:latin typeface="Arial" panose="020B0604020202020204" pitchFamily="34" charset="0"/>
                          <a:cs typeface="Arial" panose="020B0604020202020204" pitchFamily="34" charset="0"/>
                        </a:rPr>
                        <a:t> (33 хоног)</a:t>
                      </a:r>
                      <a:endParaRPr lang="en-US" sz="2000" i="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i="1" dirty="0" err="1">
                          <a:effectLst/>
                          <a:latin typeface="Arial" panose="020B0604020202020204" pitchFamily="34" charset="0"/>
                          <a:cs typeface="Arial" panose="020B0604020202020204" pitchFamily="34" charset="0"/>
                        </a:rPr>
                        <a:t>Нэг</a:t>
                      </a:r>
                      <a:r>
                        <a:rPr lang="en-US" sz="2000" i="1" dirty="0">
                          <a:effectLst/>
                          <a:latin typeface="Arial" panose="020B0604020202020204" pitchFamily="34" charset="0"/>
                          <a:cs typeface="Arial" panose="020B0604020202020204" pitchFamily="34" charset="0"/>
                        </a:rPr>
                        <a:t> </a:t>
                      </a:r>
                      <a:r>
                        <a:rPr lang="en-US" sz="2000" i="1" dirty="0" err="1">
                          <a:effectLst/>
                          <a:latin typeface="Arial" panose="020B0604020202020204" pitchFamily="34" charset="0"/>
                          <a:cs typeface="Arial" panose="020B0604020202020204" pitchFamily="34" charset="0"/>
                        </a:rPr>
                        <a:t>нэр</a:t>
                      </a:r>
                      <a:r>
                        <a:rPr lang="en-US" sz="2000" i="1" dirty="0">
                          <a:effectLst/>
                          <a:latin typeface="Arial" panose="020B0604020202020204" pitchFamily="34" charset="0"/>
                          <a:cs typeface="Arial" panose="020B0604020202020204" pitchFamily="34" charset="0"/>
                        </a:rPr>
                        <a:t> </a:t>
                      </a:r>
                      <a:r>
                        <a:rPr lang="en-US" sz="2000" i="1" dirty="0" err="1">
                          <a:effectLst/>
                          <a:latin typeface="Arial" panose="020B0604020202020204" pitchFamily="34" charset="0"/>
                          <a:cs typeface="Arial" panose="020B0604020202020204" pitchFamily="34" charset="0"/>
                        </a:rPr>
                        <a:t>дэвшигчийн</a:t>
                      </a:r>
                      <a:r>
                        <a:rPr lang="en-US" sz="2000" i="1" dirty="0">
                          <a:effectLst/>
                          <a:latin typeface="Arial" panose="020B0604020202020204" pitchFamily="34" charset="0"/>
                          <a:cs typeface="Arial" panose="020B0604020202020204" pitchFamily="34" charset="0"/>
                        </a:rPr>
                        <a:t> </a:t>
                      </a:r>
                      <a:r>
                        <a:rPr lang="en-US" sz="2000" i="1" dirty="0" err="1">
                          <a:effectLst/>
                          <a:latin typeface="Arial" panose="020B0604020202020204" pitchFamily="34" charset="0"/>
                          <a:cs typeface="Arial" panose="020B0604020202020204" pitchFamily="34" charset="0"/>
                        </a:rPr>
                        <a:t>бичиг</a:t>
                      </a:r>
                      <a:r>
                        <a:rPr lang="en-US" sz="2000" i="1" dirty="0">
                          <a:effectLst/>
                          <a:latin typeface="Arial" panose="020B0604020202020204" pitchFamily="34" charset="0"/>
                          <a:cs typeface="Arial" panose="020B0604020202020204" pitchFamily="34" charset="0"/>
                        </a:rPr>
                        <a:t> </a:t>
                      </a:r>
                      <a:r>
                        <a:rPr lang="en-US" sz="2000" i="1" dirty="0" err="1">
                          <a:effectLst/>
                          <a:latin typeface="Arial" panose="020B0604020202020204" pitchFamily="34" charset="0"/>
                          <a:cs typeface="Arial" panose="020B0604020202020204" pitchFamily="34" charset="0"/>
                        </a:rPr>
                        <a:t>хэргийн</a:t>
                      </a:r>
                      <a:r>
                        <a:rPr lang="mn-MN" sz="2000" i="1" dirty="0">
                          <a:effectLst/>
                          <a:latin typeface="Arial" panose="020B0604020202020204" pitchFamily="34" charset="0"/>
                          <a:cs typeface="Arial" panose="020B0604020202020204" pitchFamily="34" charset="0"/>
                        </a:rPr>
                        <a:t> зардлын  </a:t>
                      </a:r>
                      <a:r>
                        <a:rPr lang="en-US" sz="2000" i="1" dirty="0" err="1">
                          <a:effectLst/>
                          <a:latin typeface="Arial" panose="020B0604020202020204" pitchFamily="34" charset="0"/>
                          <a:cs typeface="Arial" panose="020B0604020202020204" pitchFamily="34" charset="0"/>
                        </a:rPr>
                        <a:t>дундаж</a:t>
                      </a:r>
                      <a:r>
                        <a:rPr lang="en-US" sz="2000" i="1" dirty="0">
                          <a:effectLst/>
                          <a:latin typeface="Arial" panose="020B0604020202020204" pitchFamily="34" charset="0"/>
                          <a:cs typeface="Arial" panose="020B0604020202020204" pitchFamily="34" charset="0"/>
                        </a:rPr>
                        <a:t> (17 </a:t>
                      </a:r>
                      <a:r>
                        <a:rPr lang="en-US" sz="2000" i="1" dirty="0" err="1">
                          <a:effectLst/>
                          <a:latin typeface="Arial" panose="020B0604020202020204" pitchFamily="34" charset="0"/>
                          <a:cs typeface="Arial" panose="020B0604020202020204" pitchFamily="34" charset="0"/>
                        </a:rPr>
                        <a:t>хоног</a:t>
                      </a:r>
                      <a:r>
                        <a:rPr lang="en-US" sz="2000" i="1" dirty="0">
                          <a:effectLst/>
                          <a:latin typeface="Arial" panose="020B0604020202020204" pitchFamily="34" charset="0"/>
                          <a:cs typeface="Arial" panose="020B0604020202020204" pitchFamily="34" charset="0"/>
                        </a:rPr>
                        <a:t>)</a:t>
                      </a:r>
                      <a:endParaRPr lang="en-US"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73162">
                <a:tc>
                  <a:txBody>
                    <a:bodyPr/>
                    <a:lstStyle/>
                    <a:p>
                      <a:pPr algn="r">
                        <a:lnSpc>
                          <a:spcPct val="107000"/>
                        </a:lnSpc>
                        <a:spcAft>
                          <a:spcPts val="800"/>
                        </a:spcAft>
                      </a:pPr>
                      <a:r>
                        <a:rPr lang="en-US" sz="2000" dirty="0" smtClean="0">
                          <a:effectLst/>
                          <a:latin typeface="Arial" panose="020B0604020202020204" pitchFamily="34" charset="0"/>
                          <a:cs typeface="Arial" panose="020B0604020202020204" pitchFamily="34" charset="0"/>
                        </a:rPr>
                        <a:t>22,116</a:t>
                      </a:r>
                      <a:r>
                        <a:rPr lang="mn-MN" sz="2000" dirty="0" smtClean="0">
                          <a:effectLst/>
                          <a:latin typeface="Arial" panose="020B0604020202020204" pitchFamily="34" charset="0"/>
                          <a:cs typeface="Arial" panose="020B0604020202020204" pitchFamily="34" charset="0"/>
                        </a:rPr>
                        <a:t>.</a:t>
                      </a:r>
                      <a:r>
                        <a:rPr lang="en-US" sz="2000" dirty="0" smtClean="0">
                          <a:effectLst/>
                          <a:latin typeface="Arial" panose="020B060402020202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latin typeface="Arial" panose="020B0604020202020204" pitchFamily="34" charset="0"/>
                          <a:cs typeface="Arial" panose="020B0604020202020204" pitchFamily="34" charset="0"/>
                        </a:rPr>
                        <a:t>216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765.3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0"/>
                        </a:spcAft>
                      </a:pPr>
                      <a:r>
                        <a:rPr lang="en-US" sz="2000" dirty="0">
                          <a:effectLst/>
                          <a:latin typeface="Arial" panose="020B0604020202020204" pitchFamily="34" charset="0"/>
                          <a:cs typeface="Arial" panose="020B0604020202020204" pitchFamily="34" charset="0"/>
                        </a:rPr>
                        <a:t>433.68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7" name="Rectangle 6"/>
          <p:cNvSpPr/>
          <p:nvPr/>
        </p:nvSpPr>
        <p:spPr>
          <a:xfrm>
            <a:off x="8024600" y="2717561"/>
            <a:ext cx="2196179" cy="369332"/>
          </a:xfrm>
          <a:prstGeom prst="rect">
            <a:avLst/>
          </a:prstGeom>
        </p:spPr>
        <p:txBody>
          <a:bodyPr wrap="none">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r>
              <a:rPr kumimoji="0" lang="mn-MN"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мянган төгрөгөөр</a:t>
            </a: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100" b="0" i="0" u="none" strike="noStrike" cap="none" normalizeH="0" baseline="0" dirty="0" smtClean="0">
              <a:ln>
                <a:noFill/>
              </a:ln>
              <a:solidFill>
                <a:schemeClr val="tx1">
                  <a:lumMod val="75000"/>
                  <a:lumOff val="25000"/>
                </a:schemeClr>
              </a:solidFill>
              <a:effectLst/>
            </a:endParaRPr>
          </a:p>
        </p:txBody>
      </p:sp>
    </p:spTree>
    <p:extLst>
      <p:ext uri="{BB962C8B-B14F-4D97-AF65-F5344CB8AC3E}">
        <p14:creationId xmlns:p14="http://schemas.microsoft.com/office/powerpoint/2010/main" val="214890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96" y="408531"/>
            <a:ext cx="8933805" cy="742123"/>
          </a:xfrm>
        </p:spPr>
        <p:txBody>
          <a:bodyPr>
            <a:normAutofit fontScale="90000"/>
          </a:bodyPr>
          <a:lstStyle/>
          <a:p>
            <a:pPr algn="ctr"/>
            <a:r>
              <a:rPr lang="mn-MN" sz="2400" b="1" dirty="0" smtClean="0">
                <a:solidFill>
                  <a:schemeClr val="accent2"/>
                </a:solidFill>
                <a:latin typeface="Arial" panose="020B0604020202020204" pitchFamily="34" charset="0"/>
                <a:cs typeface="Arial" panose="020B0604020202020204" pitchFamily="34" charset="0"/>
              </a:rPr>
              <a:t>ЗУРГАА. СУРТАЛЧИЛГААНЫ ЗУРАГТ САМБАР </a:t>
            </a:r>
            <a:br>
              <a:rPr lang="mn-MN" sz="2400" b="1" dirty="0" smtClean="0">
                <a:solidFill>
                  <a:schemeClr val="accent2"/>
                </a:solidFill>
                <a:latin typeface="Arial" panose="020B0604020202020204" pitchFamily="34" charset="0"/>
                <a:cs typeface="Arial" panose="020B0604020202020204" pitchFamily="34" charset="0"/>
              </a:rPr>
            </a:br>
            <a:r>
              <a:rPr lang="mn-MN" sz="2400" b="1" dirty="0" smtClean="0">
                <a:solidFill>
                  <a:schemeClr val="accent2"/>
                </a:solidFill>
                <a:latin typeface="Arial" panose="020B0604020202020204" pitchFamily="34" charset="0"/>
                <a:cs typeface="Arial" panose="020B0604020202020204" pitchFamily="34" charset="0"/>
              </a:rPr>
              <a:t>АШИГЛАХ ЗАРДАЛ</a:t>
            </a:r>
            <a:endParaRPr lang="en-US" sz="2400" b="1"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6727" y="1287289"/>
            <a:ext cx="9909313" cy="5367131"/>
          </a:xfrm>
        </p:spPr>
        <p:txBody>
          <a:bodyPr>
            <a:noAutofit/>
          </a:bodyPr>
          <a:lstStyle/>
          <a:p>
            <a:pPr algn="just">
              <a:spcBef>
                <a:spcPts val="400"/>
              </a:spcBef>
            </a:pPr>
            <a:r>
              <a:rPr lang="mn-MN" sz="1600" dirty="0">
                <a:latin typeface="Arial" panose="020B0604020202020204" pitchFamily="34" charset="0"/>
                <a:cs typeface="Arial" panose="020B0604020202020204" pitchFamily="34" charset="0"/>
              </a:rPr>
              <a:t>Сонгуулийн тухай хуулийн 78 дугаар зүйлд зураг самбар ашиглах тухай заасан бөгөөд 78.3-т үнэ төлбөргүй ашиглах тухай заасан тул зардал гарахгүй. Харин зурагт самбар хэвлүүлэх зардал гарах юм.  </a:t>
            </a:r>
            <a:endParaRPr lang="en-US" sz="1600" dirty="0">
              <a:latin typeface="Arial" panose="020B0604020202020204" pitchFamily="34" charset="0"/>
              <a:cs typeface="Arial" panose="020B0604020202020204" pitchFamily="34" charset="0"/>
            </a:endParaRPr>
          </a:p>
          <a:p>
            <a:pPr algn="just">
              <a:spcBef>
                <a:spcPts val="400"/>
              </a:spcBef>
            </a:pPr>
            <a:r>
              <a:rPr lang="mn-MN" sz="1600" dirty="0">
                <a:latin typeface="Arial" panose="020B0604020202020204" pitchFamily="34" charset="0"/>
                <a:cs typeface="Arial" panose="020B0604020202020204" pitchFamily="34" charset="0"/>
              </a:rPr>
              <a:t>78.5-д зааснаар ухуулах байранд зурагт самбарыг байрлуулахаар заасан.    </a:t>
            </a:r>
            <a:endParaRPr lang="en-US" sz="1600" dirty="0">
              <a:latin typeface="Arial" panose="020B0604020202020204" pitchFamily="34" charset="0"/>
              <a:cs typeface="Arial" panose="020B0604020202020204" pitchFamily="34" charset="0"/>
            </a:endParaRPr>
          </a:p>
          <a:p>
            <a:pPr algn="just">
              <a:spcBef>
                <a:spcPts val="400"/>
              </a:spcBef>
            </a:pPr>
            <a:r>
              <a:rPr lang="en-US" sz="1600" b="1" dirty="0">
                <a:latin typeface="Arial" panose="020B0604020202020204" pitchFamily="34" charset="0"/>
                <a:cs typeface="Arial" panose="020B0604020202020204" pitchFamily="34" charset="0"/>
              </a:rPr>
              <a:t>78 </a:t>
            </a:r>
            <a:r>
              <a:rPr lang="en-US" sz="1600" b="1" dirty="0" err="1">
                <a:latin typeface="Arial" panose="020B0604020202020204" pitchFamily="34" charset="0"/>
                <a:cs typeface="Arial" panose="020B0604020202020204" pitchFamily="34" charset="0"/>
              </a:rPr>
              <a:t>дугаар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зүйл.Сонгуулийн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сурталчилгаанд</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зурагт</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самбар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ашиглах</a:t>
            </a:r>
            <a:endParaRPr lang="en-US" sz="1600" dirty="0">
              <a:latin typeface="Arial" panose="020B0604020202020204" pitchFamily="34" charset="0"/>
              <a:cs typeface="Arial" panose="020B0604020202020204" pitchFamily="34" charset="0"/>
            </a:endParaRPr>
          </a:p>
          <a:p>
            <a:pPr algn="just">
              <a:spcBef>
                <a:spcPts val="400"/>
              </a:spcBef>
            </a:pPr>
            <a:r>
              <a:rPr lang="en-US" sz="1600" dirty="0">
                <a:latin typeface="Arial" panose="020B0604020202020204" pitchFamily="34" charset="0"/>
                <a:cs typeface="Arial" panose="020B0604020202020204" pitchFamily="34" charset="0"/>
              </a:rPr>
              <a:t>78.1.Зурагт </a:t>
            </a:r>
            <a:r>
              <a:rPr lang="en-US" sz="1600" dirty="0" err="1">
                <a:latin typeface="Arial" panose="020B0604020202020204" pitchFamily="34" charset="0"/>
                <a:cs typeface="Arial" panose="020B0604020202020204" pitchFamily="34" charset="0"/>
              </a:rPr>
              <a:t>самбарыг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сонгуулийн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ашиглана</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78.2.Зурагт </a:t>
            </a:r>
            <a:r>
              <a:rPr lang="en-US" sz="1600" dirty="0" err="1">
                <a:latin typeface="Arial" panose="020B0604020202020204" pitchFamily="34" charset="0"/>
                <a:cs typeface="Arial" panose="020B0604020202020204" pitchFamily="34" charset="0"/>
              </a:rPr>
              <a:t>самбар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нь</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бичгийн</a:t>
            </a:r>
            <a:r>
              <a:rPr lang="en-US" sz="1600" dirty="0">
                <a:latin typeface="Arial" panose="020B0604020202020204" pitchFamily="34" charset="0"/>
                <a:cs typeface="Arial" panose="020B0604020202020204" pitchFamily="34" charset="0"/>
              </a:rPr>
              <a:t> А3 </a:t>
            </a:r>
            <a:r>
              <a:rPr lang="en-US" sz="1600" dirty="0" err="1">
                <a:latin typeface="Arial" panose="020B0604020202020204" pitchFamily="34" charset="0"/>
                <a:cs typeface="Arial" panose="020B0604020202020204" pitchFamily="34" charset="0"/>
              </a:rPr>
              <a:t>цаасны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хэмжээнээс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илүү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хэмжээтэй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бөгөөд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томсгосон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хэмжээнд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хязгаарлалт</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тавихгүй</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78.3.Зурагт </a:t>
            </a:r>
            <a:r>
              <a:rPr lang="en-US" sz="1600" dirty="0" err="1">
                <a:latin typeface="Arial" panose="020B0604020202020204" pitchFamily="34" charset="0"/>
                <a:cs typeface="Arial" panose="020B0604020202020204" pitchFamily="34" charset="0"/>
              </a:rPr>
              <a:t>самбарыг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зөвхөн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нийтийн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эзэмшлийн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газар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буюу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гудамж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талбайд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хугацаанд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түр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хугацаагаар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үнэ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төлбөргүйгээр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байрлуулна</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78.4.Бизнесийн </a:t>
            </a:r>
            <a:r>
              <a:rPr lang="en-US" sz="1600" dirty="0" err="1">
                <a:latin typeface="Arial" panose="020B0604020202020204" pitchFamily="34" charset="0"/>
                <a:cs typeface="Arial" panose="020B0604020202020204" pitchFamily="34" charset="0"/>
              </a:rPr>
              <a:t>зорилгоор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байнга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ашиглагддаг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самбар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түүний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орон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зайг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сонгуулийн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зурагт</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самбарын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зориулалтаар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ашиглахгүй</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78.5.Сонгуулийн </a:t>
            </a:r>
            <a:r>
              <a:rPr lang="en-US" sz="1600" dirty="0" err="1">
                <a:latin typeface="Arial" panose="020B0604020202020204" pitchFamily="34" charset="0"/>
                <a:cs typeface="Arial" panose="020B0604020202020204" pitchFamily="34" charset="0"/>
              </a:rPr>
              <a:t>штаб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ухуулах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байрлаж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байгаагаас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бусад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байшин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барилга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байгууламжид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сонгуулийн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самбар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байрлуулахгүй</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78.7.Нэр </a:t>
            </a:r>
            <a:r>
              <a:rPr lang="en-US" sz="1600" dirty="0" err="1">
                <a:latin typeface="Arial" panose="020B0604020202020204" pitchFamily="34" charset="0"/>
                <a:cs typeface="Arial" panose="020B0604020202020204" pitchFamily="34" charset="0"/>
              </a:rPr>
              <a:t>дэвшигч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болон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нам</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эвсэл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нь</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зурагт</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самбараа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сонгуулийн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хэсэг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тус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бүрд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тооны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хязгаарлалтгүйгээр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байрлуулах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эрхтэй</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78.8.Нэг </a:t>
            </a:r>
            <a:r>
              <a:rPr lang="en-US" sz="1600" dirty="0" err="1">
                <a:latin typeface="Arial" panose="020B0604020202020204" pitchFamily="34" charset="0"/>
                <a:cs typeface="Arial" panose="020B0604020202020204" pitchFamily="34" charset="0"/>
              </a:rPr>
              <a:t>нам</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эвслийн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дэвшигчид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түүнчлэн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дэвшигч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дэвшүүлсэн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нам</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эвсэл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хамтран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нэг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сурталчилгааны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самбар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гаргаж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болох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бөгөөд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энэ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тохиолдолд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хариуцлагыг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хамтран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хүлээнэ</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78.9.Зурагт </a:t>
            </a:r>
            <a:r>
              <a:rPr lang="en-US" sz="1600" dirty="0" err="1">
                <a:latin typeface="Arial" panose="020B0604020202020204" pitchFamily="34" charset="0"/>
                <a:cs typeface="Arial" panose="020B0604020202020204" pitchFamily="34" charset="0"/>
              </a:rPr>
              <a:t>самбарт</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түүнийг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захиалсан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этгээдийн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нэрийг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дурдсан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байна</a:t>
            </a:r>
            <a:r>
              <a:rPr lang="en-US" sz="1600" dirty="0">
                <a:latin typeface="Arial" panose="020B0604020202020204" pitchFamily="34" charset="0"/>
                <a:cs typeface="Arial" panose="020B0604020202020204" pitchFamily="34" charset="0"/>
              </a:rPr>
              <a:t>.</a:t>
            </a:r>
          </a:p>
          <a:p>
            <a:pPr algn="just">
              <a:spcBef>
                <a:spcPts val="4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24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899" y="198783"/>
            <a:ext cx="8596668" cy="1013791"/>
          </a:xfrm>
        </p:spPr>
        <p:txBody>
          <a:bodyPr>
            <a:normAutofit/>
          </a:bodyPr>
          <a:lstStyle/>
          <a:p>
            <a:pPr algn="ctr"/>
            <a:r>
              <a:rPr lang="mn-MN" sz="2800" b="1" dirty="0" smtClean="0">
                <a:solidFill>
                  <a:schemeClr val="accent2"/>
                </a:solidFill>
                <a:latin typeface="Arial" panose="020B0604020202020204" pitchFamily="34" charset="0"/>
                <a:cs typeface="Arial" panose="020B0604020202020204" pitchFamily="34" charset="0"/>
              </a:rPr>
              <a:t>НЭГ. РАДИО, ТЕЛЕВИЗ, ҮҮРЭН ХОЛБООНЫ СОНГУУЛИЙН ЗАРДАЛ</a:t>
            </a:r>
            <a:endParaRPr lang="en-US" sz="2800"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8208" y="1325703"/>
            <a:ext cx="10395932" cy="5134732"/>
          </a:xfrm>
        </p:spPr>
        <p:txBody>
          <a:bodyPr>
            <a:normAutofit/>
          </a:bodyPr>
          <a:lstStyle/>
          <a:p>
            <a:pPr marL="0" indent="0" algn="just">
              <a:spcBef>
                <a:spcPts val="400"/>
              </a:spcBef>
              <a:buNone/>
            </a:pPr>
            <a:r>
              <a:rPr lang="mn-MN" sz="2200" b="1" i="1" dirty="0" smtClean="0">
                <a:latin typeface="Arial" panose="020B0604020202020204" pitchFamily="34" charset="0"/>
                <a:cs typeface="Arial" panose="020B0604020202020204" pitchFamily="34" charset="0"/>
              </a:rPr>
              <a:t>Эрх зүйн үндэслэл: </a:t>
            </a:r>
            <a:r>
              <a:rPr lang="mn-MN" sz="2000" b="1" i="1" dirty="0">
                <a:latin typeface="Arial" panose="020B0604020202020204" pitchFamily="34" charset="0"/>
                <a:cs typeface="Arial" panose="020B0604020202020204" pitchFamily="34" charset="0"/>
              </a:rPr>
              <a:t>Сонгуулийн хуулийн </a:t>
            </a:r>
            <a:r>
              <a:rPr lang="mn-MN" sz="2000" b="1" i="1" dirty="0" smtClean="0">
                <a:latin typeface="Arial" panose="020B0604020202020204" pitchFamily="34" charset="0"/>
                <a:cs typeface="Arial" panose="020B0604020202020204" pitchFamily="34" charset="0"/>
              </a:rPr>
              <a:t>68, 82 </a:t>
            </a:r>
            <a:r>
              <a:rPr lang="mn-MN" sz="2000" b="1" i="1" dirty="0">
                <a:latin typeface="Arial" panose="020B0604020202020204" pitchFamily="34" charset="0"/>
                <a:cs typeface="Arial" panose="020B0604020202020204" pitchFamily="34" charset="0"/>
              </a:rPr>
              <a:t>дугаар зүйлийг </a:t>
            </a:r>
            <a:r>
              <a:rPr lang="mn-MN" sz="2000" b="1" i="1" dirty="0" smtClean="0">
                <a:latin typeface="Arial" panose="020B0604020202020204" pitchFamily="34" charset="0"/>
                <a:cs typeface="Arial" panose="020B0604020202020204" pitchFamily="34" charset="0"/>
              </a:rPr>
              <a:t>баримталсан</a:t>
            </a:r>
          </a:p>
          <a:p>
            <a:pPr marL="0" indent="0" algn="just">
              <a:spcBef>
                <a:spcPts val="400"/>
              </a:spcBef>
              <a:buNone/>
            </a:pPr>
            <a:r>
              <a:rPr lang="mn-MN" sz="2000" i="1" dirty="0" smtClean="0">
                <a:latin typeface="Arial" panose="020B0604020202020204" pitchFamily="34" charset="0"/>
                <a:cs typeface="Arial" panose="020B0604020202020204" pitchFamily="34" charset="0"/>
              </a:rPr>
              <a:t> </a:t>
            </a:r>
            <a:endParaRPr lang="mn-MN" sz="2000" b="1" i="1" dirty="0" smtClean="0">
              <a:latin typeface="Arial" panose="020B0604020202020204" pitchFamily="34" charset="0"/>
              <a:cs typeface="Arial" panose="020B0604020202020204" pitchFamily="34" charset="0"/>
            </a:endParaRPr>
          </a:p>
          <a:p>
            <a:pPr lvl="1" algn="just">
              <a:spcBef>
                <a:spcPts val="400"/>
              </a:spcBef>
            </a:pPr>
            <a:r>
              <a:rPr lang="mn-MN" sz="2000" dirty="0" smtClean="0">
                <a:latin typeface="Arial" panose="020B0604020202020204" pitchFamily="34" charset="0"/>
                <a:cs typeface="Arial" panose="020B0604020202020204" pitchFamily="34" charset="0"/>
              </a:rPr>
              <a:t>82 </a:t>
            </a:r>
            <a:r>
              <a:rPr lang="mn-MN" sz="2000" dirty="0">
                <a:latin typeface="Arial" panose="020B0604020202020204" pitchFamily="34" charset="0"/>
                <a:cs typeface="Arial" panose="020B0604020202020204" pitchFamily="34" charset="0"/>
              </a:rPr>
              <a:t>дугаар </a:t>
            </a:r>
            <a:r>
              <a:rPr lang="mn-MN" sz="2000" dirty="0" smtClean="0">
                <a:latin typeface="Arial" panose="020B0604020202020204" pitchFamily="34" charset="0"/>
                <a:cs typeface="Arial" panose="020B0604020202020204" pitchFamily="34" charset="0"/>
              </a:rPr>
              <a:t>зүйлийн 82.5 дахь заалт  </a:t>
            </a:r>
            <a:r>
              <a:rPr lang="mn-MN" sz="2000" dirty="0">
                <a:latin typeface="Arial" panose="020B0604020202020204" pitchFamily="34" charset="0"/>
                <a:cs typeface="Arial" panose="020B0604020202020204" pitchFamily="34" charset="0"/>
              </a:rPr>
              <a:t>"Сурталчилганы төлбөртэй нэвтрүүлгийн нийт хугацаа нь хоногт нэг цагт /60 минут/-аас илүүгүй </a:t>
            </a:r>
            <a:r>
              <a:rPr lang="mn-MN" sz="2000" dirty="0" smtClean="0">
                <a:latin typeface="Arial" panose="020B0604020202020204" pitchFamily="34" charset="0"/>
                <a:cs typeface="Arial" panose="020B0604020202020204" pitchFamily="34" charset="0"/>
              </a:rPr>
              <a:t>байна”. </a:t>
            </a:r>
            <a:endParaRPr lang="mn-MN" sz="2000" dirty="0">
              <a:latin typeface="Arial" panose="020B0604020202020204" pitchFamily="34" charset="0"/>
              <a:cs typeface="Arial" panose="020B0604020202020204" pitchFamily="34" charset="0"/>
            </a:endParaRPr>
          </a:p>
          <a:p>
            <a:pPr lvl="1" algn="just"/>
            <a:r>
              <a:rPr lang="mn-MN" sz="2000" dirty="0">
                <a:latin typeface="Arial" panose="020B0604020202020204" pitchFamily="34" charset="0"/>
                <a:cs typeface="Arial" panose="020B0604020202020204" pitchFamily="34" charset="0"/>
              </a:rPr>
              <a:t>Сонгуулийн хуулийн </a:t>
            </a:r>
            <a:r>
              <a:rPr lang="mn-MN" sz="2000" dirty="0" smtClean="0">
                <a:latin typeface="Arial" panose="020B0604020202020204" pitchFamily="34" charset="0"/>
                <a:cs typeface="Arial" panose="020B0604020202020204" pitchFamily="34" charset="0"/>
              </a:rPr>
              <a:t>82 дугаар зүйлийн 82.6 дахь заалт  "Сурталчилгааны </a:t>
            </a:r>
            <a:r>
              <a:rPr lang="mn-MN" sz="2000" dirty="0">
                <a:latin typeface="Arial" panose="020B0604020202020204" pitchFamily="34" charset="0"/>
                <a:cs typeface="Arial" panose="020B0604020202020204" pitchFamily="34" charset="0"/>
              </a:rPr>
              <a:t>төлбөртэй нэвтрүүлгийн хоногт гарах нийт хугацаа /60 минут/-ны 25-аас илүүгүй хувь /15 минут/ нь нэг нам, эвсэл түүнчлэн 1 нэр дэвшигчид </a:t>
            </a:r>
            <a:r>
              <a:rPr lang="mn-MN" sz="2000" dirty="0" smtClean="0">
                <a:latin typeface="Arial" panose="020B0604020202020204" pitchFamily="34" charset="0"/>
                <a:cs typeface="Arial" panose="020B0604020202020204" pitchFamily="34" charset="0"/>
              </a:rPr>
              <a:t>ногдоно”.</a:t>
            </a:r>
          </a:p>
          <a:p>
            <a:pPr lvl="1" algn="just"/>
            <a:r>
              <a:rPr lang="mn-MN" sz="2000" dirty="0">
                <a:latin typeface="Arial" panose="020B0604020202020204" pitchFamily="34" charset="0"/>
                <a:cs typeface="Arial" panose="020B0604020202020204" pitchFamily="34" charset="0"/>
              </a:rPr>
              <a:t>Сонгуулийн хуулийн 68 дугаар зүйлд 68.1-д "Энэ хуульд өөрөөр заагаагүй бол сонгуулийн сурталчилгааг санал авах өдрөөс арван найм хоногийн өмнө эхлүүлж санал авах өдрөөс нэг хоногийн өмнө дуусгана</a:t>
            </a:r>
            <a:r>
              <a:rPr lang="mn-MN" sz="2000" dirty="0" smtClean="0">
                <a:latin typeface="Arial" panose="020B0604020202020204" pitchFamily="34" charset="0"/>
                <a:cs typeface="Arial" panose="020B0604020202020204" pitchFamily="34" charset="0"/>
              </a:rPr>
              <a:t>.“</a:t>
            </a:r>
          </a:p>
          <a:p>
            <a:pPr lvl="1" algn="just"/>
            <a:r>
              <a:rPr lang="mn-MN" sz="2000" dirty="0" smtClean="0">
                <a:latin typeface="Arial" panose="020B0604020202020204" pitchFamily="34" charset="0"/>
                <a:cs typeface="Arial" panose="020B0604020202020204" pitchFamily="34" charset="0"/>
              </a:rPr>
              <a:t>Сонгуулийн тухай хуулийн 68 дугаар зүйлийн 68.6-д "Сонгуулийн </a:t>
            </a:r>
            <a:r>
              <a:rPr lang="mn-MN" sz="2000" dirty="0">
                <a:latin typeface="Arial" panose="020B0604020202020204" pitchFamily="34" charset="0"/>
                <a:cs typeface="Arial" panose="020B0604020202020204" pitchFamily="34" charset="0"/>
              </a:rPr>
              <a:t>сурталчилгааг санал авах өдрөөс 24 цагийн өмнө буюу санал авах өдрийн өмнөх өдрийн 00.00 цагаас өмнө зогсооно." гэж заасны дагуу сонгуулийн сурталчилгааны хоног 18-1=17 хоног байна.</a:t>
            </a:r>
            <a:endParaRPr lang="en-US" sz="2000" dirty="0">
              <a:latin typeface="Arial" panose="020B0604020202020204" pitchFamily="34" charset="0"/>
              <a:cs typeface="Arial" panose="020B0604020202020204" pitchFamily="34" charset="0"/>
            </a:endParaRPr>
          </a:p>
          <a:p>
            <a:pPr lvl="1" algn="just"/>
            <a:endParaRPr lang="mn-MN" sz="2000" dirty="0" smtClean="0">
              <a:latin typeface="Arial" panose="020B0604020202020204" pitchFamily="34" charset="0"/>
              <a:cs typeface="Arial" panose="020B0604020202020204" pitchFamily="34" charset="0"/>
            </a:endParaRPr>
          </a:p>
          <a:p>
            <a:pPr lvl="1" algn="just"/>
            <a:endParaRPr lang="en-US" sz="2000" b="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74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28870"/>
            <a:ext cx="8933805" cy="642730"/>
          </a:xfrm>
        </p:spPr>
        <p:txBody>
          <a:bodyPr>
            <a:normAutofit/>
          </a:bodyPr>
          <a:lstStyle/>
          <a:p>
            <a:pPr algn="ctr"/>
            <a:r>
              <a:rPr lang="mn-MN" sz="2800" b="1" dirty="0" smtClean="0">
                <a:solidFill>
                  <a:schemeClr val="accent6"/>
                </a:solidFill>
                <a:latin typeface="Arial" panose="020B0604020202020204" pitchFamily="34" charset="0"/>
                <a:cs typeface="Arial" panose="020B0604020202020204" pitchFamily="34" charset="0"/>
              </a:rPr>
              <a:t>Сурталчилгааны </a:t>
            </a:r>
            <a:r>
              <a:rPr lang="mn-MN" sz="2800" b="1" dirty="0">
                <a:solidFill>
                  <a:schemeClr val="accent6"/>
                </a:solidFill>
                <a:latin typeface="Arial" panose="020B0604020202020204" pitchFamily="34" charset="0"/>
                <a:cs typeface="Arial" panose="020B0604020202020204" pitchFamily="34" charset="0"/>
              </a:rPr>
              <a:t>самбар хэвлүүлэх үнийн санал:</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1877" y="1769193"/>
            <a:ext cx="8784718" cy="3880773"/>
          </a:xfrm>
        </p:spPr>
        <p:txBody>
          <a:bodyPr>
            <a:normAutofit/>
          </a:bodyPr>
          <a:lstStyle/>
          <a:p>
            <a:pPr algn="just"/>
            <a:r>
              <a:rPr lang="mn-MN" sz="2000" dirty="0">
                <a:latin typeface="Arial" panose="020B0604020202020204" pitchFamily="34" charset="0"/>
                <a:cs typeface="Arial" panose="020B0604020202020204" pitchFamily="34" charset="0"/>
              </a:rPr>
              <a:t>Гурван хэвлэлийн үйлдвэрүүдээс гудамжинд тавих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зузаан</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хулдаасан материал дээр хэвлэх зурагт самбарын 1 м.кв-ын үнийн судалгаа хийсэн. Дээд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12000 төгрөг</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доод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8000</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үнийн дундажийг гаргаж, материал хэвлүүлэх 1 м.кв-ын үнийг 10</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000 төгрөгөөр тооцов.</a:t>
            </a:r>
          </a:p>
          <a:p>
            <a:pPr marL="0" indent="0" algn="just">
              <a:buNone/>
            </a:pPr>
            <a:r>
              <a:rPr lang="mn-MN" sz="2000" i="1" u="sng" dirty="0">
                <a:latin typeface="Arial" panose="020B0604020202020204" pitchFamily="34" charset="0"/>
                <a:cs typeface="Arial" panose="020B0604020202020204" pitchFamily="34" charset="0"/>
              </a:rPr>
              <a:t>Сурталчилгааны хулдаасан анонс хэвлүүлэх тоог </a:t>
            </a:r>
            <a:r>
              <a:rPr lang="mn-MN" sz="2000" i="1" u="sng" dirty="0" smtClean="0">
                <a:latin typeface="Arial" panose="020B0604020202020204" pitchFamily="34" charset="0"/>
                <a:cs typeface="Arial" panose="020B0604020202020204" pitchFamily="34" charset="0"/>
              </a:rPr>
              <a:t>гаргах</a:t>
            </a:r>
            <a:endParaRPr lang="en-US"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Ухуулах байрны тоог 2012 оны УИХ-ын ээлжит сонгуулийн ухуулах байрны тоог мандатын тоонд хувааж нэг нэр дэвшигчид оногдох дундаж ухуулах байрны тоог гаргав.</a:t>
            </a:r>
            <a:endParaRPr lang="en-US"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Хэмжээ: Дундаж хэмжээ 6м х 4м харьцаатай буюу 24 м.кв-аар тооцов.</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0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21" y="1153966"/>
            <a:ext cx="8596668" cy="563217"/>
          </a:xfrm>
        </p:spPr>
        <p:txBody>
          <a:bodyPr>
            <a:normAutofit/>
          </a:bodyPr>
          <a:lstStyle/>
          <a:p>
            <a:r>
              <a:rPr lang="mn-MN" sz="2800" b="1" i="1" dirty="0" smtClean="0">
                <a:solidFill>
                  <a:schemeClr val="accent6"/>
                </a:solidFill>
                <a:latin typeface="Arial" panose="020B0604020202020204" pitchFamily="34" charset="0"/>
                <a:cs typeface="Arial" panose="020B0604020202020204" pitchFamily="34" charset="0"/>
              </a:rPr>
              <a:t>Жишээ:</a:t>
            </a:r>
            <a:endParaRPr lang="en-US" sz="2800" b="1" i="1" dirty="0">
              <a:solidFill>
                <a:schemeClr val="accent6"/>
              </a:solidFill>
              <a:latin typeface="Arial" panose="020B0604020202020204" pitchFamily="34" charset="0"/>
              <a:cs typeface="Arial" panose="020B0604020202020204"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05467575"/>
              </p:ext>
            </p:extLst>
          </p:nvPr>
        </p:nvGraphicFramePr>
        <p:xfrm>
          <a:off x="188038" y="2401092"/>
          <a:ext cx="10297745" cy="2835517"/>
        </p:xfrm>
        <a:graphic>
          <a:graphicData uri="http://schemas.openxmlformats.org/drawingml/2006/table">
            <a:tbl>
              <a:tblPr firstRow="1" firstCol="1" bandRow="1">
                <a:tableStyleId>{5C22544A-7EE6-4342-B048-85BDC9FD1C3A}</a:tableStyleId>
              </a:tblPr>
              <a:tblGrid>
                <a:gridCol w="1568950"/>
                <a:gridCol w="1789282"/>
                <a:gridCol w="1437457"/>
                <a:gridCol w="1035371"/>
                <a:gridCol w="1648553"/>
                <a:gridCol w="1444818"/>
                <a:gridCol w="1373314"/>
              </a:tblGrid>
              <a:tr h="2200779">
                <a:tc>
                  <a:txBody>
                    <a:bodyPr/>
                    <a:lstStyle/>
                    <a:p>
                      <a:pPr algn="ctr">
                        <a:lnSpc>
                          <a:spcPct val="107000"/>
                        </a:lnSpc>
                        <a:spcAft>
                          <a:spcPts val="0"/>
                        </a:spcAft>
                      </a:pPr>
                      <a:r>
                        <a:rPr lang="mn-MN" sz="1800" i="1" dirty="0">
                          <a:effectLst/>
                          <a:latin typeface="Arial" panose="020B0604020202020204" pitchFamily="34" charset="0"/>
                          <a:cs typeface="Arial" panose="020B0604020202020204" pitchFamily="34" charset="0"/>
                        </a:rPr>
                        <a:t>2012 оны с</a:t>
                      </a:r>
                      <a:r>
                        <a:rPr lang="en-US" sz="1800" i="1" dirty="0" err="1">
                          <a:effectLst/>
                          <a:latin typeface="Arial" panose="020B0604020202020204" pitchFamily="34" charset="0"/>
                          <a:cs typeface="Arial" panose="020B0604020202020204" pitchFamily="34" charset="0"/>
                        </a:rPr>
                        <a:t>онгуулийн</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хэсэг</a:t>
                      </a:r>
                      <a:r>
                        <a:rPr lang="en-US" sz="1800" i="1" dirty="0">
                          <a:effectLst/>
                          <a:latin typeface="Arial" panose="020B0604020202020204" pitchFamily="34" charset="0"/>
                          <a:cs typeface="Arial" panose="020B0604020202020204" pitchFamily="34" charset="0"/>
                        </a:rPr>
                        <a:t> </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800" i="1" dirty="0">
                          <a:effectLst/>
                          <a:latin typeface="Arial" panose="020B0604020202020204" pitchFamily="34" charset="0"/>
                          <a:cs typeface="Arial" panose="020B0604020202020204" pitchFamily="34" charset="0"/>
                        </a:rPr>
                        <a:t>2012 оны у</a:t>
                      </a:r>
                      <a:r>
                        <a:rPr lang="en-US" sz="1800" i="1" dirty="0" err="1">
                          <a:effectLst/>
                          <a:latin typeface="Arial" panose="020B0604020202020204" pitchFamily="34" charset="0"/>
                          <a:cs typeface="Arial" panose="020B0604020202020204" pitchFamily="34" charset="0"/>
                        </a:rPr>
                        <a:t>хуулах</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байр</a:t>
                      </a:r>
                      <a:r>
                        <a:rPr lang="en-US" sz="1800" i="1" dirty="0">
                          <a:effectLst/>
                          <a:latin typeface="Arial" panose="020B0604020202020204" pitchFamily="34" charset="0"/>
                          <a:cs typeface="Arial" panose="020B0604020202020204" pitchFamily="34" charset="0"/>
                        </a:rPr>
                        <a:t> </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mn-MN" sz="1800" i="1" dirty="0">
                          <a:effectLst/>
                          <a:latin typeface="Arial" panose="020B0604020202020204" pitchFamily="34" charset="0"/>
                          <a:cs typeface="Arial" panose="020B0604020202020204" pitchFamily="34" charset="0"/>
                        </a:rPr>
                        <a:t>Мандатын тоо</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i="1" dirty="0" err="1">
                          <a:effectLst/>
                          <a:latin typeface="Arial" panose="020B0604020202020204" pitchFamily="34" charset="0"/>
                          <a:cs typeface="Arial" panose="020B0604020202020204" pitchFamily="34" charset="0"/>
                        </a:rPr>
                        <a:t>Хэмжээ</a:t>
                      </a:r>
                      <a:r>
                        <a:rPr lang="en-US" sz="1800" i="1" dirty="0">
                          <a:effectLst/>
                          <a:latin typeface="Arial" panose="020B0604020202020204" pitchFamily="34" charset="0"/>
                          <a:cs typeface="Arial" panose="020B0604020202020204" pitchFamily="34" charset="0"/>
                        </a:rPr>
                        <a:t> /м2/</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i="1">
                          <a:effectLst/>
                          <a:latin typeface="Arial" panose="020B0604020202020204" pitchFamily="34" charset="0"/>
                          <a:cs typeface="Arial" panose="020B0604020202020204" pitchFamily="34" charset="0"/>
                        </a:rPr>
                        <a:t>м2 хэвлэлтийн үнэ</a:t>
                      </a:r>
                      <a:endParaRPr lang="en-US" sz="1800" i="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i="1" dirty="0" err="1">
                          <a:effectLst/>
                          <a:latin typeface="Arial" panose="020B0604020202020204" pitchFamily="34" charset="0"/>
                          <a:cs typeface="Arial" panose="020B0604020202020204" pitchFamily="34" charset="0"/>
                        </a:rPr>
                        <a:t>Нэг</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нэр</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дэвшигчид</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оногдох</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сурталчилгааны</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байрны</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тоо</a:t>
                      </a:r>
                      <a:r>
                        <a:rPr lang="en-US" sz="1800" i="1" dirty="0">
                          <a:effectLst/>
                          <a:latin typeface="Arial" panose="020B0604020202020204" pitchFamily="34" charset="0"/>
                          <a:cs typeface="Arial" panose="020B0604020202020204" pitchFamily="34" charset="0"/>
                        </a:rPr>
                        <a:t> </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i="1" dirty="0" err="1">
                          <a:effectLst/>
                          <a:latin typeface="Arial" panose="020B0604020202020204" pitchFamily="34" charset="0"/>
                          <a:cs typeface="Arial" panose="020B0604020202020204" pitchFamily="34" charset="0"/>
                        </a:rPr>
                        <a:t>Нийт</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зарцуулагдах</a:t>
                      </a:r>
                      <a:r>
                        <a:rPr lang="en-US" sz="1800" i="1" dirty="0">
                          <a:effectLst/>
                          <a:latin typeface="Arial" panose="020B0604020202020204" pitchFamily="34" charset="0"/>
                          <a:cs typeface="Arial" panose="020B0604020202020204" pitchFamily="34" charset="0"/>
                        </a:rPr>
                        <a:t> </a:t>
                      </a:r>
                      <a:r>
                        <a:rPr lang="en-US" sz="1800" i="1" dirty="0" err="1">
                          <a:effectLst/>
                          <a:latin typeface="Arial" panose="020B0604020202020204" pitchFamily="34" charset="0"/>
                          <a:cs typeface="Arial" panose="020B0604020202020204" pitchFamily="34" charset="0"/>
                        </a:rPr>
                        <a:t>хэмжээ</a:t>
                      </a:r>
                      <a:endParaRPr lang="en-US" sz="18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634738">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1896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3792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48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US" sz="2000" dirty="0">
                          <a:effectLst/>
                          <a:latin typeface="Arial" panose="020B0604020202020204" pitchFamily="34" charset="0"/>
                          <a:cs typeface="Arial" panose="020B0604020202020204" pitchFamily="34" charset="0"/>
                        </a:rPr>
                        <a:t>10000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79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US" sz="2000" dirty="0">
                          <a:effectLst/>
                          <a:latin typeface="Arial" panose="020B0604020202020204" pitchFamily="34" charset="0"/>
                          <a:cs typeface="Arial" panose="020B0604020202020204" pitchFamily="34" charset="0"/>
                        </a:rPr>
                        <a:t>18960</a:t>
                      </a:r>
                      <a:r>
                        <a:rPr lang="mn-MN" sz="2000" dirty="0">
                          <a:effectLst/>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
        <p:nvSpPr>
          <p:cNvPr id="4" name="Rectangle 3"/>
          <p:cNvSpPr/>
          <p:nvPr/>
        </p:nvSpPr>
        <p:spPr>
          <a:xfrm>
            <a:off x="8081675" y="2031760"/>
            <a:ext cx="2196179" cy="369332"/>
          </a:xfrm>
          <a:prstGeom prst="rect">
            <a:avLst/>
          </a:prstGeom>
        </p:spPr>
        <p:txBody>
          <a:bodyPr wrap="none">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r>
              <a:rPr kumimoji="0" lang="mn-MN"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мянган төгрөгөөр</a:t>
            </a:r>
            <a:r>
              <a:rPr kumimoji="0" lang="en-US" altLang="en-US"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100" b="0" i="0" u="none" strike="noStrike" cap="none" normalizeH="0" baseline="0" dirty="0" smtClean="0">
              <a:ln>
                <a:noFill/>
              </a:ln>
              <a:solidFill>
                <a:schemeClr val="tx1">
                  <a:lumMod val="75000"/>
                  <a:lumOff val="25000"/>
                </a:schemeClr>
              </a:solidFill>
              <a:effectLst/>
            </a:endParaRPr>
          </a:p>
        </p:txBody>
      </p:sp>
    </p:spTree>
    <p:extLst>
      <p:ext uri="{BB962C8B-B14F-4D97-AF65-F5344CB8AC3E}">
        <p14:creationId xmlns:p14="http://schemas.microsoft.com/office/powerpoint/2010/main" val="130929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27" y="363321"/>
            <a:ext cx="8596668" cy="599090"/>
          </a:xfrm>
        </p:spPr>
        <p:txBody>
          <a:bodyPr>
            <a:normAutofit/>
          </a:bodyPr>
          <a:lstStyle/>
          <a:p>
            <a:pPr algn="ctr"/>
            <a:r>
              <a:rPr lang="mn-MN" sz="2800" b="1" dirty="0" smtClean="0">
                <a:solidFill>
                  <a:schemeClr val="accent2"/>
                </a:solidFill>
                <a:latin typeface="Arial" panose="020B0604020202020204" pitchFamily="34" charset="0"/>
                <a:cs typeface="Arial" panose="020B0604020202020204" pitchFamily="34" charset="0"/>
              </a:rPr>
              <a:t>ДОЛОО. ХОЛБООНЫ ЗАРДАЛ</a:t>
            </a:r>
            <a:endParaRPr lang="en-US" sz="2800" b="1"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9582" y="2246100"/>
            <a:ext cx="8855549" cy="3534589"/>
          </a:xfrm>
        </p:spPr>
        <p:txBody>
          <a:bodyPr>
            <a:noAutofit/>
          </a:bodyPr>
          <a:lstStyle/>
          <a:p>
            <a:pPr lvl="0" algn="just"/>
            <a:r>
              <a:rPr lang="mn-MN" sz="2000" dirty="0">
                <a:latin typeface="Arial" panose="020B0604020202020204" pitchFamily="34" charset="0"/>
                <a:cs typeface="Arial" panose="020B0604020202020204" pitchFamily="34" charset="0"/>
              </a:rPr>
              <a:t>Сонгуулийн тухай хуулийн </a:t>
            </a:r>
            <a:r>
              <a:rPr lang="en-US" sz="2000" dirty="0">
                <a:latin typeface="Arial" panose="020B0604020202020204" pitchFamily="34" charset="0"/>
                <a:cs typeface="Arial" panose="020B0604020202020204" pitchFamily="34" charset="0"/>
              </a:rPr>
              <a:t>75.2</a:t>
            </a:r>
            <a:r>
              <a:rPr lang="mn-MN" sz="2000" dirty="0">
                <a:latin typeface="Arial" panose="020B0604020202020204" pitchFamily="34" charset="0"/>
                <a:cs typeface="Arial" panose="020B0604020202020204" pitchFamily="34" charset="0"/>
              </a:rPr>
              <a:t>-д “Н</a:t>
            </a:r>
            <a:r>
              <a:rPr lang="en-US" sz="2000" dirty="0" err="1">
                <a:latin typeface="Arial" panose="020B0604020202020204" pitchFamily="34" charset="0"/>
                <a:cs typeface="Arial" panose="020B0604020202020204" pitchFamily="34" charset="0"/>
              </a:rPr>
              <a:t>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дэвшигч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өөрийн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итгэмжлэл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олгосон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нэг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менежертэй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байх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шадар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туслагч</a:t>
            </a:r>
            <a:r>
              <a:rPr lang="en-US" sz="2000" dirty="0">
                <a:latin typeface="Arial" panose="020B0604020202020204" pitchFamily="34" charset="0"/>
                <a:cs typeface="Arial" panose="020B0604020202020204" pitchFamily="34" charset="0"/>
              </a:rPr>
              <a:t> 500 </a:t>
            </a:r>
            <a:r>
              <a:rPr lang="en-US" sz="2000" dirty="0" err="1">
                <a:latin typeface="Arial" panose="020B0604020202020204" pitchFamily="34" charset="0"/>
                <a:cs typeface="Arial" panose="020B0604020202020204" pitchFamily="34" charset="0"/>
              </a:rPr>
              <a:t>сонгогч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тутамд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нэгээс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илүүгүй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ухуулагч</a:t>
            </a:r>
            <a:r>
              <a:rPr lang="en-US" sz="2000" dirty="0">
                <a:latin typeface="Arial" panose="020B0604020202020204" pitchFamily="34" charset="0"/>
                <a:cs typeface="Arial" panose="020B0604020202020204" pitchFamily="34" charset="0"/>
              </a:rPr>
              <a:t> 200 </a:t>
            </a:r>
            <a:r>
              <a:rPr lang="en-US" sz="2000" dirty="0" err="1">
                <a:latin typeface="Arial" panose="020B0604020202020204" pitchFamily="34" charset="0"/>
                <a:cs typeface="Arial" panose="020B0604020202020204" pitchFamily="34" charset="0"/>
              </a:rPr>
              <a:t>сонгогч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тутамд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нэгээс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илүүгүй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байна</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гэсэн заалтын дагуу сонгуулийн тойрог бүрт харгалзуулан тооцоолсон менежер, шадар туслагч, ухуулагчийн тоо</a:t>
            </a:r>
            <a:endParaRPr lang="en-US" sz="2000" dirty="0">
              <a:latin typeface="Arial" panose="020B0604020202020204" pitchFamily="34" charset="0"/>
              <a:cs typeface="Arial" panose="020B0604020202020204" pitchFamily="34" charset="0"/>
            </a:endParaRPr>
          </a:p>
          <a:p>
            <a:pPr lvl="0" algn="just"/>
            <a:r>
              <a:rPr lang="mn-MN" sz="2000" dirty="0">
                <a:latin typeface="Arial" panose="020B0604020202020204" pitchFamily="34" charset="0"/>
                <a:cs typeface="Arial" panose="020B0604020202020204" pitchFamily="34" charset="0"/>
              </a:rPr>
              <a:t>Сонгуулийн тухай хуулийн 68 дугаар зүйлийн 68.1-д заасан сонгуулийн сурталчилгааны хоног</a:t>
            </a:r>
            <a:endParaRPr lang="en-US" sz="2000" dirty="0">
              <a:latin typeface="Arial" panose="020B0604020202020204" pitchFamily="34" charset="0"/>
              <a:cs typeface="Arial" panose="020B0604020202020204" pitchFamily="34" charset="0"/>
            </a:endParaRPr>
          </a:p>
          <a:p>
            <a:pPr lvl="0" algn="just"/>
            <a:r>
              <a:rPr lang="mn-MN" sz="2000" dirty="0">
                <a:latin typeface="Arial" panose="020B0604020202020204" pitchFamily="34" charset="0"/>
                <a:cs typeface="Arial" panose="020B0604020202020204" pitchFamily="34" charset="0"/>
              </a:rPr>
              <a:t>Монгол Улсын Их хурлын 2016 оны 01 сарын 29-ний өдрийн 11 дүгээр тогтоолоор батласан УИХ-ын сонгуулийн тойргийн мандатын тоо</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
        <p:nvSpPr>
          <p:cNvPr id="5" name="Title 1"/>
          <p:cNvSpPr txBox="1">
            <a:spLocks/>
          </p:cNvSpPr>
          <p:nvPr/>
        </p:nvSpPr>
        <p:spPr>
          <a:xfrm>
            <a:off x="309472" y="1341497"/>
            <a:ext cx="8596668" cy="5255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i="1" dirty="0" smtClean="0">
                <a:latin typeface="Arial" panose="020B0604020202020204" pitchFamily="34" charset="0"/>
                <a:cs typeface="Arial" panose="020B0604020202020204" pitchFamily="34" charset="0"/>
              </a:rPr>
              <a:t>Тооцоололд ашигласан мэдээлэл:</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0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13" y="630620"/>
            <a:ext cx="8596668" cy="588579"/>
          </a:xfrm>
        </p:spPr>
        <p:txBody>
          <a:bodyPr>
            <a:normAutofit/>
          </a:bodyPr>
          <a:lstStyle/>
          <a:p>
            <a:r>
              <a:rPr lang="mn-MN" sz="2400" b="1" i="1" dirty="0" smtClean="0">
                <a:solidFill>
                  <a:schemeClr val="accent6"/>
                </a:solidFill>
                <a:latin typeface="Arial" panose="020B0604020202020204" pitchFamily="34" charset="0"/>
                <a:cs typeface="Arial" panose="020B0604020202020204" pitchFamily="34" charset="0"/>
              </a:rPr>
              <a:t>Тооцоолол:</a:t>
            </a:r>
            <a:endParaRPr lang="en-US" sz="2400" b="1" i="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8657" y="1450429"/>
            <a:ext cx="9444129" cy="4897820"/>
          </a:xfrm>
        </p:spPr>
        <p:txBody>
          <a:bodyPr>
            <a:noAutofit/>
          </a:bodyPr>
          <a:lstStyle/>
          <a:p>
            <a:pPr marL="0" indent="0" algn="just">
              <a:buNone/>
            </a:pPr>
            <a:r>
              <a:rPr lang="mn-MN" sz="2000" b="1" dirty="0">
                <a:solidFill>
                  <a:schemeClr val="accent1">
                    <a:lumMod val="75000"/>
                  </a:schemeClr>
                </a:solidFill>
                <a:latin typeface="Arial" panose="020B0604020202020204" pitchFamily="34" charset="0"/>
                <a:cs typeface="Arial" panose="020B0604020202020204" pitchFamily="34" charset="0"/>
              </a:rPr>
              <a:t>7</a:t>
            </a:r>
            <a:r>
              <a:rPr lang="mn-MN" sz="2000" b="1" dirty="0" smtClean="0">
                <a:solidFill>
                  <a:schemeClr val="accent1">
                    <a:lumMod val="75000"/>
                  </a:schemeClr>
                </a:solidFill>
                <a:latin typeface="Arial" panose="020B0604020202020204" pitchFamily="34" charset="0"/>
                <a:cs typeface="Arial" panose="020B0604020202020204" pitchFamily="34" charset="0"/>
              </a:rPr>
              <a:t>.1. </a:t>
            </a:r>
            <a:r>
              <a:rPr lang="mn-MN" sz="2000" dirty="0">
                <a:latin typeface="Arial" panose="020B0604020202020204" pitchFamily="34" charset="0"/>
                <a:cs typeface="Arial" panose="020B0604020202020204" pitchFamily="34" charset="0"/>
              </a:rPr>
              <a:t>Нам, эвслийн холбооны зардлыг тооцоолохдоо тойрог бүрт харгалзах мандатын тоонд харгалзах 48 намын ажилтанд өдрийн 10.000 төгрөгийн үүрэн утасны нэгж хэрэглэхээр сонгуулийн сурталчилгааны 17 хоногийн хугацаагаар бодож тооцсон. </a:t>
            </a:r>
            <a:endParaRPr lang="en-US" sz="2000" dirty="0">
              <a:latin typeface="Arial" panose="020B0604020202020204" pitchFamily="34" charset="0"/>
              <a:cs typeface="Arial" panose="020B0604020202020204" pitchFamily="34" charset="0"/>
            </a:endParaRPr>
          </a:p>
          <a:p>
            <a:pPr marL="0" indent="0" algn="just">
              <a:buNone/>
            </a:pPr>
            <a:r>
              <a:rPr lang="mn-MN"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Мандатын тоо х 10.000 х 17</a:t>
            </a:r>
            <a:r>
              <a:rPr lang="en-US" sz="2000" i="1" dirty="0">
                <a:latin typeface="Arial" panose="020B0604020202020204" pitchFamily="34" charset="0"/>
                <a:cs typeface="Arial" panose="020B0604020202020204" pitchFamily="34" charset="0"/>
              </a:rPr>
              <a:t>) </a:t>
            </a:r>
            <a:r>
              <a:rPr lang="mn-MN" sz="2000" i="1" dirty="0">
                <a:latin typeface="Arial" panose="020B0604020202020204" pitchFamily="34" charset="0"/>
                <a:cs typeface="Arial" panose="020B0604020202020204" pitchFamily="34" charset="0"/>
              </a:rPr>
              <a:t>/ 1000.000</a:t>
            </a:r>
            <a:endParaRPr lang="en-US" sz="2000" i="1" dirty="0">
              <a:latin typeface="Arial" panose="020B0604020202020204" pitchFamily="34" charset="0"/>
              <a:cs typeface="Arial" panose="020B0604020202020204" pitchFamily="34" charset="0"/>
            </a:endParaRPr>
          </a:p>
          <a:p>
            <a:pPr marL="0" indent="0" algn="just">
              <a:buNone/>
            </a:pPr>
            <a:endParaRPr lang="en-US" sz="2000" b="1" dirty="0" smtClean="0">
              <a:solidFill>
                <a:schemeClr val="accent1">
                  <a:lumMod val="75000"/>
                </a:schemeClr>
              </a:solidFill>
              <a:latin typeface="Arial" panose="020B0604020202020204" pitchFamily="34" charset="0"/>
              <a:cs typeface="Arial" panose="020B0604020202020204" pitchFamily="34" charset="0"/>
            </a:endParaRPr>
          </a:p>
          <a:p>
            <a:pPr marL="0" indent="0" algn="just">
              <a:buNone/>
            </a:pPr>
            <a:r>
              <a:rPr lang="mn-MN" sz="2000" b="1" dirty="0" smtClean="0">
                <a:solidFill>
                  <a:schemeClr val="accent1">
                    <a:lumMod val="75000"/>
                  </a:schemeClr>
                </a:solidFill>
                <a:latin typeface="Arial" panose="020B0604020202020204" pitchFamily="34" charset="0"/>
                <a:cs typeface="Arial" panose="020B0604020202020204" pitchFamily="34" charset="0"/>
              </a:rPr>
              <a:t>7.2. </a:t>
            </a:r>
            <a:r>
              <a:rPr lang="mn-MN" sz="2000" dirty="0">
                <a:latin typeface="Arial" panose="020B0604020202020204" pitchFamily="34" charset="0"/>
                <a:cs typeface="Arial" panose="020B0604020202020204" pitchFamily="34" charset="0"/>
              </a:rPr>
              <a:t>Нийслэлийн тойргуудад нэг нэр дэвшигчийн сонгуулийн сурталчилгааны хугацаанд ажиллах менежер, шадар туслагч, ухуулагч нарын тоог Сонгуулийн хуулийн 75.1, 75.2-д заасны дагуу тооцоолон, нэр дэвшигч бүрийн сонгуулийн штабт ажиллах менежер, шадар туслагч, ухуулагч нарт тус бүр нэг удаа 10.000 төгрөгийн үүрэн утасны нэгж хэрэглэхээр тооцоолж гаргасан.</a:t>
            </a:r>
            <a:endParaRPr lang="en-US" sz="2000" dirty="0">
              <a:latin typeface="Arial" panose="020B0604020202020204" pitchFamily="34" charset="0"/>
              <a:cs typeface="Arial" panose="020B0604020202020204" pitchFamily="34" charset="0"/>
            </a:endParaRPr>
          </a:p>
          <a:p>
            <a:pPr marL="0" indent="0" algn="ctr">
              <a:buNone/>
            </a:pPr>
            <a:r>
              <a:rPr lang="en-US" sz="2000" i="1" dirty="0" smtClean="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Сонгуулийн штабын бүрэлдэхүүн х 10.000</a:t>
            </a:r>
            <a:r>
              <a:rPr lang="en-US" sz="2000" i="1" dirty="0">
                <a:latin typeface="Arial" panose="020B0604020202020204" pitchFamily="34" charset="0"/>
                <a:cs typeface="Arial" panose="020B0604020202020204" pitchFamily="34" charset="0"/>
              </a:rPr>
              <a:t>)/1000000) /</a:t>
            </a:r>
            <a:r>
              <a:rPr lang="mn-MN" sz="2000" i="1" dirty="0">
                <a:latin typeface="Arial" panose="020B0604020202020204" pitchFamily="34" charset="0"/>
                <a:cs typeface="Arial" panose="020B0604020202020204" pitchFamily="34" charset="0"/>
              </a:rPr>
              <a:t> мандатын </a:t>
            </a:r>
            <a:r>
              <a:rPr lang="mn-MN" sz="2000" i="1" dirty="0" smtClean="0">
                <a:latin typeface="Arial" panose="020B0604020202020204" pitchFamily="34" charset="0"/>
                <a:cs typeface="Arial" panose="020B0604020202020204" pitchFamily="34" charset="0"/>
              </a:rPr>
              <a:t>тоо</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74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2974"/>
          </a:xfrm>
        </p:spPr>
        <p:txBody>
          <a:bodyPr>
            <a:normAutofit/>
          </a:bodyPr>
          <a:lstStyle/>
          <a:p>
            <a:pPr algn="ctr"/>
            <a:r>
              <a:rPr lang="mn-MN" sz="2800" b="1" dirty="0" smtClean="0">
                <a:solidFill>
                  <a:schemeClr val="accent2"/>
                </a:solidFill>
                <a:latin typeface="Arial" panose="020B0604020202020204" pitchFamily="34" charset="0"/>
                <a:cs typeface="Arial" panose="020B0604020202020204" pitchFamily="34" charset="0"/>
              </a:rPr>
              <a:t>НАЙМ. ТЭЭВЭР ШАТАХУУНЫ ЗАРДАЛ </a:t>
            </a:r>
            <a:endParaRPr lang="en-US" sz="2800"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1566041"/>
            <a:ext cx="8802997" cy="4624552"/>
          </a:xfrm>
        </p:spPr>
        <p:txBody>
          <a:bodyPr>
            <a:noAutofit/>
          </a:bodyPr>
          <a:lstStyle/>
          <a:p>
            <a:pPr lvl="0" algn="just"/>
            <a:r>
              <a:rPr lang="mn-MN" dirty="0">
                <a:latin typeface="Arial" panose="020B0604020202020204" pitchFamily="34" charset="0"/>
                <a:cs typeface="Arial" panose="020B0604020202020204" pitchFamily="34" charset="0"/>
              </a:rPr>
              <a:t>Сонгуулийн тухай хуулийн </a:t>
            </a:r>
            <a:r>
              <a:rPr lang="en-US" dirty="0">
                <a:latin typeface="Arial" panose="020B0604020202020204" pitchFamily="34" charset="0"/>
                <a:cs typeface="Arial" panose="020B0604020202020204" pitchFamily="34" charset="0"/>
              </a:rPr>
              <a:t>75.2</a:t>
            </a:r>
            <a:r>
              <a:rPr lang="mn-MN" dirty="0">
                <a:latin typeface="Arial" panose="020B0604020202020204" pitchFamily="34" charset="0"/>
                <a:cs typeface="Arial" panose="020B0604020202020204" pitchFamily="34" charset="0"/>
              </a:rPr>
              <a:t>-д “Н</a:t>
            </a:r>
            <a:r>
              <a:rPr lang="en-US" dirty="0" err="1">
                <a:latin typeface="Arial" panose="020B0604020202020204" pitchFamily="34" charset="0"/>
                <a:cs typeface="Arial" panose="020B0604020202020204" pitchFamily="34" charset="0"/>
              </a:rPr>
              <a:t>эр</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дэвшигч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өөрийн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итгэмжлэл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олгосон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нэг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менежертэй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байх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шадар</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туслагч</a:t>
            </a:r>
            <a:r>
              <a:rPr lang="en-US" dirty="0">
                <a:latin typeface="Arial" panose="020B0604020202020204" pitchFamily="34" charset="0"/>
                <a:cs typeface="Arial" panose="020B0604020202020204" pitchFamily="34" charset="0"/>
              </a:rPr>
              <a:t> 500 </a:t>
            </a:r>
            <a:r>
              <a:rPr lang="en-US" dirty="0" err="1">
                <a:latin typeface="Arial" panose="020B0604020202020204" pitchFamily="34" charset="0"/>
                <a:cs typeface="Arial" panose="020B0604020202020204" pitchFamily="34" charset="0"/>
              </a:rPr>
              <a:t>сонгогч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тутамд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нэгээс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илүүгүй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ухуулагч</a:t>
            </a:r>
            <a:r>
              <a:rPr lang="en-US" dirty="0">
                <a:latin typeface="Arial" panose="020B0604020202020204" pitchFamily="34" charset="0"/>
                <a:cs typeface="Arial" panose="020B0604020202020204" pitchFamily="34" charset="0"/>
              </a:rPr>
              <a:t> 200 </a:t>
            </a:r>
            <a:r>
              <a:rPr lang="en-US" dirty="0" err="1">
                <a:latin typeface="Arial" panose="020B0604020202020204" pitchFamily="34" charset="0"/>
                <a:cs typeface="Arial" panose="020B0604020202020204" pitchFamily="34" charset="0"/>
              </a:rPr>
              <a:t>сонгогч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тутамд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нэгээс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илүүгүй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байна</a:t>
            </a:r>
            <a:r>
              <a:rPr lang="en-US" dirty="0">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 гэсэн заалтын дагуу сонгуулийн тойрог бүрт харгалзуулан тооцоолсон менежер, шадар туслагч, ухуулагчийн тоо</a:t>
            </a:r>
            <a:endParaRPr lang="en-US" dirty="0">
              <a:latin typeface="Arial" panose="020B0604020202020204" pitchFamily="34" charset="0"/>
              <a:cs typeface="Arial" panose="020B0604020202020204" pitchFamily="34" charset="0"/>
            </a:endParaRPr>
          </a:p>
          <a:p>
            <a:pPr lvl="0" algn="just"/>
            <a:r>
              <a:rPr lang="mn-MN" dirty="0">
                <a:latin typeface="Arial" panose="020B0604020202020204" pitchFamily="34" charset="0"/>
                <a:cs typeface="Arial" panose="020B0604020202020204" pitchFamily="34" charset="0"/>
              </a:rPr>
              <a:t>Сонгуулийн тухай хуулийн 68 дугаар зүйлийн 68.1-д заасан сонгуулийн сурталчилгааны хоног</a:t>
            </a:r>
            <a:endParaRPr lang="en-US" dirty="0">
              <a:latin typeface="Arial" panose="020B0604020202020204" pitchFamily="34" charset="0"/>
              <a:cs typeface="Arial" panose="020B0604020202020204" pitchFamily="34" charset="0"/>
            </a:endParaRPr>
          </a:p>
          <a:p>
            <a:pPr lvl="0" algn="just"/>
            <a:r>
              <a:rPr lang="mn-MN" dirty="0">
                <a:latin typeface="Arial" panose="020B0604020202020204" pitchFamily="34" charset="0"/>
                <a:cs typeface="Arial" panose="020B0604020202020204" pitchFamily="34" charset="0"/>
              </a:rPr>
              <a:t>Монгол Улсын Их хурлын 2016 оны 01 сарын 29-ний өдрийн 11 дүгээр тогтоолоор батласан УИХ-ын сонгуулийн тойргийн мандатын тоо</a:t>
            </a:r>
            <a:endParaRPr lang="en-US" dirty="0">
              <a:latin typeface="Arial" panose="020B0604020202020204" pitchFamily="34" charset="0"/>
              <a:cs typeface="Arial" panose="020B0604020202020204" pitchFamily="34" charset="0"/>
            </a:endParaRPr>
          </a:p>
          <a:p>
            <a:pPr lvl="0" algn="just"/>
            <a:r>
              <a:rPr lang="mn-MN" dirty="0">
                <a:latin typeface="Arial" panose="020B0604020202020204" pitchFamily="34" charset="0"/>
                <a:cs typeface="Arial" panose="020B0604020202020204" pitchFamily="34" charset="0"/>
              </a:rPr>
              <a:t>Сонгуулийн Ерөнхий хорооноос 2012 оны Улсын Их Хурлын сонгуулийн зардлын дээд хэмжээг тогтоохдоо тооцолсон аргачлал</a:t>
            </a:r>
            <a:endParaRPr lang="en-US" dirty="0">
              <a:latin typeface="Arial" panose="020B0604020202020204" pitchFamily="34" charset="0"/>
              <a:cs typeface="Arial" panose="020B0604020202020204" pitchFamily="34" charset="0"/>
            </a:endParaRPr>
          </a:p>
          <a:p>
            <a:pPr lvl="0" algn="just"/>
            <a:r>
              <a:rPr lang="mn-MN" dirty="0">
                <a:latin typeface="Arial" panose="020B0604020202020204" pitchFamily="34" charset="0"/>
                <a:cs typeface="Arial" panose="020B0604020202020204" pitchFamily="34" charset="0"/>
              </a:rPr>
              <a:t>Улсын бүртгэл, статистикийн ерөнхий газрын 2016 оны 02 сарын 17-ны өдрийн 8/83 тоот албан тоотоор ирүүлсэн сонгогчийн тоо, сонгуулийн тойргийн нутаг дэвсгэрийн хэмжээ,  </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20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498" y="504497"/>
            <a:ext cx="8596668" cy="588579"/>
          </a:xfrm>
        </p:spPr>
        <p:txBody>
          <a:bodyPr>
            <a:normAutofit/>
          </a:bodyPr>
          <a:lstStyle/>
          <a:p>
            <a:r>
              <a:rPr lang="mn-MN" sz="2400" b="1" i="1" dirty="0" smtClean="0">
                <a:latin typeface="Arial" panose="020B0604020202020204" pitchFamily="34" charset="0"/>
                <a:cs typeface="Arial" panose="020B0604020202020204" pitchFamily="34" charset="0"/>
              </a:rPr>
              <a:t>Тооцоолол:</a:t>
            </a:r>
            <a:endParaRPr lang="en-US" sz="24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7428" y="1271751"/>
            <a:ext cx="10432101" cy="5181600"/>
          </a:xfrm>
        </p:spPr>
        <p:txBody>
          <a:bodyPr>
            <a:noAutofit/>
          </a:bodyPr>
          <a:lstStyle/>
          <a:p>
            <a:pPr marL="0" indent="0" algn="just">
              <a:buNone/>
            </a:pPr>
            <a:r>
              <a:rPr lang="mn-MN" sz="2000" b="1" dirty="0" smtClean="0">
                <a:solidFill>
                  <a:schemeClr val="accent1">
                    <a:lumMod val="75000"/>
                  </a:schemeClr>
                </a:solidFill>
                <a:latin typeface="Arial" panose="020B0604020202020204" pitchFamily="34" charset="0"/>
                <a:cs typeface="Arial" panose="020B0604020202020204" pitchFamily="34" charset="0"/>
              </a:rPr>
              <a:t>8.1.  </a:t>
            </a:r>
            <a:r>
              <a:rPr lang="mn-MN" sz="2000" dirty="0" smtClean="0">
                <a:latin typeface="Arial" panose="020B0604020202020204" pitchFamily="34" charset="0"/>
                <a:cs typeface="Arial" panose="020B0604020202020204" pitchFamily="34" charset="0"/>
              </a:rPr>
              <a:t>Тээвэр </a:t>
            </a:r>
            <a:r>
              <a:rPr lang="mn-MN" sz="2000" dirty="0">
                <a:latin typeface="Arial" panose="020B0604020202020204" pitchFamily="34" charset="0"/>
                <a:cs typeface="Arial" panose="020B0604020202020204" pitchFamily="34" charset="0"/>
              </a:rPr>
              <a:t>шатахууны зардлыг тооцоолохдоо аймгуудын тойргуудад 100 км тутамд 20 литр шатахуун зарцуулахаар тойргийн нутаг дэвсгэрийн хэмжээнд харгалзуулан бодож автомашинаар нэг тойрогт нэг удаа бүтэн тойрохоор тооцон хөдөө орон нутагт нэг литр шатахууны дундаж үнэ 1650 төгрөгөөр борлуулагдаж байгаа дүнгээр тооцсон</a:t>
            </a:r>
            <a:r>
              <a:rPr lang="mn-MN" sz="2000" dirty="0" smtClean="0">
                <a:latin typeface="Arial" panose="020B0604020202020204" pitchFamily="34" charset="0"/>
                <a:cs typeface="Arial" panose="020B0604020202020204" pitchFamily="34" charset="0"/>
              </a:rPr>
              <a:t>.</a:t>
            </a:r>
          </a:p>
          <a:p>
            <a:pPr marL="0" indent="0" algn="ctr">
              <a:buNone/>
            </a:pP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mn-MN" sz="2000" i="1" dirty="0" smtClean="0">
                <a:latin typeface="Arial" panose="020B0604020202020204" pitchFamily="34" charset="0"/>
                <a:cs typeface="Arial" panose="020B0604020202020204" pitchFamily="34" charset="0"/>
              </a:rPr>
              <a:t>Нутаг дэвсгэрийн хэмжээ х 1000</a:t>
            </a:r>
            <a:r>
              <a:rPr lang="en-US" sz="2000" i="1" dirty="0" smtClean="0">
                <a:latin typeface="Arial" panose="020B0604020202020204" pitchFamily="34" charset="0"/>
                <a:cs typeface="Arial" panose="020B0604020202020204" pitchFamily="34" charset="0"/>
              </a:rPr>
              <a:t>) </a:t>
            </a:r>
            <a:r>
              <a:rPr lang="mn-MN" sz="2000" i="1" dirty="0" smtClean="0">
                <a:latin typeface="Arial" panose="020B0604020202020204" pitchFamily="34" charset="0"/>
                <a:cs typeface="Arial" panose="020B0604020202020204" pitchFamily="34" charset="0"/>
              </a:rPr>
              <a:t>х 330</a:t>
            </a:r>
            <a:r>
              <a:rPr lang="en-US" sz="2000" i="1" dirty="0" smtClean="0">
                <a:latin typeface="Arial" panose="020B0604020202020204" pitchFamily="34" charset="0"/>
                <a:cs typeface="Arial" panose="020B0604020202020204" pitchFamily="34" charset="0"/>
              </a:rPr>
              <a:t>)</a:t>
            </a:r>
            <a:r>
              <a:rPr lang="mn-MN" sz="2000" i="1" dirty="0" smtClean="0">
                <a:latin typeface="Arial" panose="020B0604020202020204" pitchFamily="34" charset="0"/>
                <a:cs typeface="Arial" panose="020B0604020202020204" pitchFamily="34" charset="0"/>
              </a:rPr>
              <a:t> / 1000.000</a:t>
            </a:r>
            <a:r>
              <a:rPr lang="en-US" sz="2000" i="1" dirty="0" smtClean="0">
                <a:latin typeface="Arial" panose="020B0604020202020204" pitchFamily="34" charset="0"/>
                <a:cs typeface="Arial" panose="020B0604020202020204" pitchFamily="34" charset="0"/>
              </a:rPr>
              <a:t>)</a:t>
            </a:r>
            <a:r>
              <a:rPr lang="mn-MN" sz="2000" i="1" dirty="0" smtClean="0">
                <a:latin typeface="Arial" panose="020B0604020202020204" pitchFamily="34" charset="0"/>
                <a:cs typeface="Arial" panose="020B0604020202020204" pitchFamily="34" charset="0"/>
              </a:rPr>
              <a:t> / мандатын тоо</a:t>
            </a:r>
          </a:p>
          <a:p>
            <a:pPr marL="0" indent="0" algn="just">
              <a:buNone/>
            </a:pPr>
            <a:r>
              <a:rPr lang="mn-MN" sz="2000" b="1" dirty="0" smtClean="0">
                <a:solidFill>
                  <a:schemeClr val="accent1">
                    <a:lumMod val="75000"/>
                  </a:schemeClr>
                </a:solidFill>
                <a:latin typeface="Arial" panose="020B0604020202020204" pitchFamily="34" charset="0"/>
                <a:cs typeface="Arial" panose="020B0604020202020204" pitchFamily="34" charset="0"/>
              </a:rPr>
              <a:t>8.2. </a:t>
            </a:r>
            <a:r>
              <a:rPr lang="mn-MN" sz="2000" dirty="0" smtClean="0">
                <a:latin typeface="Arial" panose="020B0604020202020204" pitchFamily="34" charset="0"/>
                <a:cs typeface="Arial" panose="020B0604020202020204" pitchFamily="34" charset="0"/>
              </a:rPr>
              <a:t>Нийслэлийн </a:t>
            </a:r>
            <a:r>
              <a:rPr lang="mn-MN" sz="2000" dirty="0">
                <a:latin typeface="Arial" panose="020B0604020202020204" pitchFamily="34" charset="0"/>
                <a:cs typeface="Arial" panose="020B0604020202020204" pitchFamily="34" charset="0"/>
              </a:rPr>
              <a:t>тойргуудад нэг нэр дэвшигчийн сонгуулийн сурталчилгааны хугацаанд ажиллах менежер, шадар туслагч, ухуулагч нарын тоог Сонгуулийн хуулийн 75.1, 75.2-д заасны дагуу тооцоолон, менежер, шадар туслагчид өдрийн 10 литр шатахуун, нэг ухуулагч өдрийн 5 литр шатахуун тус тус зарцуулахаар сонгуулийн сурталчилгааны 17 хоногийн хугацаагаар бодож нийслэлд нэг литр шатахууны дундаж үнэ 1580 төгрөгөөр борлуулагдаж байгаа дүнгээр тооцсон.</a:t>
            </a:r>
            <a:endParaRPr lang="en-US" sz="2000" dirty="0">
              <a:latin typeface="Arial" panose="020B0604020202020204" pitchFamily="34" charset="0"/>
              <a:cs typeface="Arial" panose="020B0604020202020204" pitchFamily="34" charset="0"/>
            </a:endParaRPr>
          </a:p>
          <a:p>
            <a:pPr marL="0" indent="0" algn="ctr">
              <a:buNone/>
            </a:pP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Менежер+шадар туслагч</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х10х1580</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х17</a:t>
            </a:r>
            <a:r>
              <a:rPr lang="en-US" sz="2000" i="1" dirty="0">
                <a:latin typeface="Arial" panose="020B0604020202020204" pitchFamily="34" charset="0"/>
                <a:cs typeface="Arial" panose="020B0604020202020204" pitchFamily="34" charset="0"/>
              </a:rPr>
              <a:t>)/1000</a:t>
            </a:r>
            <a:r>
              <a:rPr lang="mn-MN" sz="2000" i="1" dirty="0">
                <a:latin typeface="Arial" panose="020B0604020202020204" pitchFamily="34" charset="0"/>
                <a:cs typeface="Arial" panose="020B0604020202020204" pitchFamily="34" charset="0"/>
              </a:rPr>
              <a:t>.000</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мандатын тоо + </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Ухуулагчх5х1580х17</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/1000.000</a:t>
            </a:r>
            <a:r>
              <a:rPr lang="en-US" sz="2000" i="1" dirty="0">
                <a:latin typeface="Arial" panose="020B0604020202020204" pitchFamily="34" charset="0"/>
                <a:cs typeface="Arial" panose="020B0604020202020204" pitchFamily="34" charset="0"/>
              </a:rPr>
              <a:t>)</a:t>
            </a:r>
            <a:r>
              <a:rPr lang="mn-MN" sz="2000" i="1" dirty="0">
                <a:latin typeface="Arial" panose="020B0604020202020204" pitchFamily="34" charset="0"/>
                <a:cs typeface="Arial" panose="020B0604020202020204" pitchFamily="34" charset="0"/>
              </a:rPr>
              <a:t>/мандатын тоо</a:t>
            </a:r>
            <a:endParaRPr lang="en-US" sz="2000" i="1" dirty="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57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27" y="363321"/>
            <a:ext cx="8596668" cy="599090"/>
          </a:xfrm>
        </p:spPr>
        <p:txBody>
          <a:bodyPr>
            <a:normAutofit/>
          </a:bodyPr>
          <a:lstStyle/>
          <a:p>
            <a:pPr algn="ctr"/>
            <a:r>
              <a:rPr lang="mn-MN" sz="2800" b="1" dirty="0" smtClean="0">
                <a:solidFill>
                  <a:schemeClr val="accent2"/>
                </a:solidFill>
                <a:latin typeface="Arial" panose="020B0604020202020204" pitchFamily="34" charset="0"/>
                <a:cs typeface="Arial" panose="020B0604020202020204" pitchFamily="34" charset="0"/>
              </a:rPr>
              <a:t>ЕС. СОНГУУЛИЙН БУСАД ЗАРДАЛ</a:t>
            </a:r>
            <a:endParaRPr lang="en-US" sz="2800" b="1"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8051" y="1750686"/>
            <a:ext cx="8596668" cy="1885894"/>
          </a:xfrm>
        </p:spPr>
        <p:txBody>
          <a:bodyPr/>
          <a:lstStyle/>
          <a:p>
            <a:pPr lvl="0" algn="just"/>
            <a:r>
              <a:rPr lang="en-US" dirty="0" err="1">
                <a:latin typeface="Arial" panose="020B0604020202020204" pitchFamily="34" charset="0"/>
                <a:cs typeface="Arial" panose="020B0604020202020204" pitchFamily="34" charset="0"/>
              </a:rPr>
              <a:t>Монгол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Улсын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Дээд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шүүхэд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бүртгэлтэй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улс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намуудаас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ирүүлсэн</a:t>
            </a:r>
            <a:r>
              <a:rPr lang="en-US" dirty="0">
                <a:latin typeface="Arial" panose="020B0604020202020204" pitchFamily="34" charset="0"/>
                <a:cs typeface="Arial" panose="020B0604020202020204" pitchFamily="34" charset="0"/>
              </a:rPr>
              <a:t> 2016 </a:t>
            </a:r>
            <a:r>
              <a:rPr lang="en-US" dirty="0" err="1">
                <a:latin typeface="Arial" panose="020B0604020202020204" pitchFamily="34" charset="0"/>
                <a:cs typeface="Arial" panose="020B0604020202020204" pitchFamily="34" charset="0"/>
              </a:rPr>
              <a:t>оны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Монгол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Улсын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хурлын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сонгуульд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эвсэл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болон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тойрогт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нэр</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дэвшигчээс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зарцуулах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зардлын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санал</a:t>
            </a:r>
            <a:r>
              <a:rPr lang="mn-MN" dirty="0">
                <a:latin typeface="Arial" panose="020B0604020202020204" pitchFamily="34" charset="0"/>
                <a:cs typeface="Arial" panose="020B0604020202020204" pitchFamily="34" charset="0"/>
              </a:rPr>
              <a:t>ын дүн</a:t>
            </a:r>
            <a:endParaRPr lang="en-US"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2012 </a:t>
            </a:r>
            <a:r>
              <a:rPr lang="en-US" dirty="0" err="1">
                <a:latin typeface="Arial" panose="020B0604020202020204" pitchFamily="34" charset="0"/>
                <a:cs typeface="Arial" panose="020B0604020202020204" pitchFamily="34" charset="0"/>
              </a:rPr>
              <a:t>оны</a:t>
            </a:r>
            <a:r>
              <a:rPr lang="mn-MN" dirty="0">
                <a:latin typeface="Arial" panose="020B0604020202020204" pitchFamily="34" charset="0"/>
                <a:cs typeface="Arial" panose="020B0604020202020204" pitchFamily="34" charset="0"/>
              </a:rPr>
              <a:t> Монгол </a:t>
            </a:r>
            <a:r>
              <a:rPr lang="en-US" dirty="0" err="1">
                <a:latin typeface="Arial" panose="020B0604020202020204" pitchFamily="34" charset="0"/>
                <a:cs typeface="Arial" panose="020B0604020202020204" pitchFamily="34" charset="0"/>
              </a:rPr>
              <a:t>Улсын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хурлын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сонгуульд</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нам, эвсэл, нэр дэвшигчээс </a:t>
            </a:r>
            <a:r>
              <a:rPr lang="en-US" dirty="0" err="1">
                <a:latin typeface="Arial" panose="020B0604020202020204" pitchFamily="34" charset="0"/>
                <a:cs typeface="Arial" panose="020B0604020202020204" pitchFamily="34" charset="0"/>
              </a:rPr>
              <a:t>зарцуулсан</a:t>
            </a:r>
            <a:r>
              <a:rPr lang="mn-MN" dirty="0">
                <a:latin typeface="Arial" panose="020B0604020202020204" pitchFamily="34" charset="0"/>
                <a:cs typeface="Arial" panose="020B0604020202020204" pitchFamily="34" charset="0"/>
              </a:rPr>
              <a:t> зардлын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аудитлагдсан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тайлан</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56617" y="3478212"/>
            <a:ext cx="8596668" cy="5255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i="1" dirty="0" smtClean="0">
                <a:latin typeface="Arial" panose="020B0604020202020204" pitchFamily="34" charset="0"/>
                <a:cs typeface="Arial" panose="020B0604020202020204" pitchFamily="34" charset="0"/>
              </a:rPr>
              <a:t>Аргачлал:</a:t>
            </a:r>
            <a:endParaRPr lang="en-US" sz="2400" i="1" dirty="0">
              <a:latin typeface="Arial" panose="020B0604020202020204" pitchFamily="34" charset="0"/>
              <a:cs typeface="Arial" panose="020B0604020202020204" pitchFamily="34" charset="0"/>
            </a:endParaRPr>
          </a:p>
        </p:txBody>
      </p:sp>
      <p:sp>
        <p:nvSpPr>
          <p:cNvPr id="5" name="Title 1"/>
          <p:cNvSpPr txBox="1">
            <a:spLocks/>
          </p:cNvSpPr>
          <p:nvPr/>
        </p:nvSpPr>
        <p:spPr>
          <a:xfrm>
            <a:off x="456617" y="1152311"/>
            <a:ext cx="8596668" cy="5255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i="1" dirty="0" smtClean="0">
                <a:latin typeface="Arial" panose="020B0604020202020204" pitchFamily="34" charset="0"/>
                <a:cs typeface="Arial" panose="020B0604020202020204" pitchFamily="34" charset="0"/>
              </a:rPr>
              <a:t>Тооцоололд ашигласан мэдээлэл:</a:t>
            </a:r>
            <a:endParaRPr lang="en-US" sz="2400" i="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687844" y="4193629"/>
            <a:ext cx="9370556" cy="20284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dirty="0" err="1" smtClean="0">
                <a:latin typeface="Arial" panose="020B0604020202020204" pitchFamily="34" charset="0"/>
                <a:cs typeface="Arial" panose="020B0604020202020204" pitchFamily="34" charset="0"/>
              </a:rPr>
              <a:t>Сонгуулийн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тухай</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хуулийн</a:t>
            </a:r>
            <a:r>
              <a:rPr lang="en-US" dirty="0" smtClean="0">
                <a:latin typeface="Arial" panose="020B0604020202020204" pitchFamily="34" charset="0"/>
                <a:cs typeface="Arial" panose="020B0604020202020204" pitchFamily="34" charset="0"/>
              </a:rPr>
              <a:t> 42 </a:t>
            </a:r>
            <a:r>
              <a:rPr lang="en-US" dirty="0" err="1" smtClean="0">
                <a:latin typeface="Arial" panose="020B0604020202020204" pitchFamily="34" charset="0"/>
                <a:cs typeface="Arial" panose="020B0604020202020204" pitchFamily="34" charset="0"/>
              </a:rPr>
              <a:t>дугаар</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зүйлийн</a:t>
            </a:r>
            <a:r>
              <a:rPr lang="en-US" dirty="0" smtClean="0">
                <a:latin typeface="Arial" panose="020B0604020202020204" pitchFamily="34" charset="0"/>
                <a:cs typeface="Arial" panose="020B0604020202020204" pitchFamily="34" charset="0"/>
              </a:rPr>
              <a:t> 42.2.5-д </a:t>
            </a:r>
            <a:r>
              <a:rPr lang="en-US" dirty="0" err="1" smtClean="0">
                <a:latin typeface="Arial" panose="020B0604020202020204" pitchFamily="34" charset="0"/>
                <a:cs typeface="Arial" panose="020B0604020202020204" pitchFamily="34" charset="0"/>
              </a:rPr>
              <a:t>заасан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Дээр</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дурдсан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зардалтай</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холбоотой</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бусад</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зардал</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ыг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тооцоолохдоо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Монгол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Улсын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Дээд</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шүүхэд</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бүртгэлтэй</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улс</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төрийн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намуудаас</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ирүүлсэн</a:t>
            </a:r>
            <a:r>
              <a:rPr lang="en-US" dirty="0" smtClean="0">
                <a:latin typeface="Arial" panose="020B0604020202020204" pitchFamily="34" charset="0"/>
                <a:cs typeface="Arial" panose="020B0604020202020204" pitchFamily="34" charset="0"/>
              </a:rPr>
              <a:t> 2016 </a:t>
            </a:r>
            <a:r>
              <a:rPr lang="en-US" dirty="0" err="1" smtClean="0">
                <a:latin typeface="Arial" panose="020B0604020202020204" pitchFamily="34" charset="0"/>
                <a:cs typeface="Arial" panose="020B0604020202020204" pitchFamily="34" charset="0"/>
              </a:rPr>
              <a:t>оны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Монгол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Улсын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Их</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хурлын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сонгуульд</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нам</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эвсэл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болон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тойрогт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нэр</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дэвшигчээс</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зарцуулах</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зардлын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саналын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дундаж</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дүн</a:t>
            </a:r>
            <a:r>
              <a:rPr lang="mn-MN" dirty="0" smtClean="0">
                <a:latin typeface="Arial" panose="020B0604020202020204" pitchFamily="34" charset="0"/>
                <a:cs typeface="Arial" panose="020B0604020202020204" pitchFamily="34" charset="0"/>
              </a:rPr>
              <a:t>г</a:t>
            </a:r>
            <a:r>
              <a:rPr lang="en-US" dirty="0" smtClean="0">
                <a:latin typeface="Arial" panose="020B0604020202020204" pitchFamily="34" charset="0"/>
                <a:cs typeface="Arial" panose="020B0604020202020204" pitchFamily="34" charset="0"/>
              </a:rPr>
              <a:t>, 2012 </a:t>
            </a:r>
            <a:r>
              <a:rPr lang="en-US" dirty="0" err="1" smtClean="0">
                <a:latin typeface="Arial" panose="020B0604020202020204" pitchFamily="34" charset="0"/>
                <a:cs typeface="Arial" panose="020B0604020202020204" pitchFamily="34" charset="0"/>
              </a:rPr>
              <a:t>оны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Улсын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Их</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хурлын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сонгуульд</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зарцуулсан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аудитлагдсан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тайланг</a:t>
            </a:r>
            <a:r>
              <a:rPr lang="mn-MN" dirty="0" smtClean="0">
                <a:latin typeface="Arial" panose="020B0604020202020204" pitchFamily="34" charset="0"/>
                <a:cs typeface="Arial" panose="020B0604020202020204" pitchFamily="34" charset="0"/>
              </a:rPr>
              <a:t>ийн зардлын дундаж </a:t>
            </a:r>
            <a:r>
              <a:rPr lang="en-US" dirty="0" err="1" smtClean="0">
                <a:latin typeface="Arial" panose="020B0604020202020204" pitchFamily="34" charset="0"/>
                <a:cs typeface="Arial" panose="020B0604020202020204" pitchFamily="34" charset="0"/>
              </a:rPr>
              <a:t>дүнтэй</a:t>
            </a:r>
            <a:r>
              <a:rPr lang="en-US" dirty="0" smtClean="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харьцуулан сонгуулийн  нийт зардлын 10 хувиас хэтрэхгүй байхаар тооцсон</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77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561" y="584038"/>
            <a:ext cx="8596668" cy="1276294"/>
          </a:xfrm>
        </p:spPr>
        <p:txBody>
          <a:bodyPr/>
          <a:lstStyle/>
          <a:p>
            <a:pPr algn="just"/>
            <a:r>
              <a:rPr lang="en-US" dirty="0">
                <a:latin typeface="Arial" panose="020B0604020202020204" pitchFamily="34" charset="0"/>
                <a:cs typeface="Arial" panose="020B0604020202020204" pitchFamily="34" charset="0"/>
              </a:rPr>
              <a:t>2016 </a:t>
            </a:r>
            <a:r>
              <a:rPr lang="en-US" dirty="0" err="1">
                <a:latin typeface="Arial" panose="020B0604020202020204" pitchFamily="34" charset="0"/>
                <a:cs typeface="Arial" panose="020B0604020202020204" pitchFamily="34" charset="0"/>
              </a:rPr>
              <a:t>онд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намуудаас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ирүүлсэн</a:t>
            </a:r>
            <a:r>
              <a:rPr lang="mn-MN" dirty="0">
                <a:latin typeface="Arial" panose="020B0604020202020204" pitchFamily="34" charset="0"/>
                <a:cs typeface="Arial" panose="020B0604020202020204" pitchFamily="34" charset="0"/>
              </a:rPr>
              <a:t> сонгуулийн зардлын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саналд</a:t>
            </a:r>
            <a:r>
              <a:rPr lang="mn-MN" dirty="0">
                <a:latin typeface="Arial" panose="020B0604020202020204" pitchFamily="34" charset="0"/>
                <a:cs typeface="Arial" panose="020B0604020202020204" pitchFamily="34" charset="0"/>
              </a:rPr>
              <a:t> нам, эвслээс зарцуулах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Дээр</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дурдсан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зардалтай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холбоотой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бусад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зардал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нь</a:t>
            </a:r>
            <a:r>
              <a:rPr lang="mn-MN" dirty="0">
                <a:latin typeface="Arial" panose="020B0604020202020204" pitchFamily="34" charset="0"/>
                <a:cs typeface="Arial" panose="020B0604020202020204" pitchFamily="34" charset="0"/>
              </a:rPr>
              <a:t>  сонгуулийн нийт зардлын 8%, тойрогт нэр дэвшигчээс сонгуульд зарцуулах нийт зардлын 7,1% байна.  </a:t>
            </a:r>
            <a:endParaRPr lang="en-US" dirty="0">
              <a:latin typeface="Arial" panose="020B0604020202020204" pitchFamily="34" charset="0"/>
              <a:cs typeface="Arial" panose="020B0604020202020204" pitchFamily="34" charset="0"/>
            </a:endParaRPr>
          </a:p>
          <a:p>
            <a:pPr algn="just"/>
            <a:endParaRPr lang="en-US" dirty="0"/>
          </a:p>
        </p:txBody>
      </p:sp>
      <p:graphicFrame>
        <p:nvGraphicFramePr>
          <p:cNvPr id="4" name="Table 3"/>
          <p:cNvGraphicFramePr>
            <a:graphicFrameLocks noGrp="1"/>
          </p:cNvGraphicFramePr>
          <p:nvPr/>
        </p:nvGraphicFramePr>
        <p:xfrm>
          <a:off x="398411" y="2097651"/>
          <a:ext cx="5224623" cy="4207706"/>
        </p:xfrm>
        <a:graphic>
          <a:graphicData uri="http://schemas.openxmlformats.org/drawingml/2006/table">
            <a:tbl>
              <a:tblPr>
                <a:tableStyleId>{5940675A-B579-460E-94D1-54222C63F5DA}</a:tableStyleId>
              </a:tblPr>
              <a:tblGrid>
                <a:gridCol w="372990"/>
                <a:gridCol w="1968390"/>
                <a:gridCol w="1204138"/>
                <a:gridCol w="1197449"/>
                <a:gridCol w="481656"/>
              </a:tblGrid>
              <a:tr h="358470">
                <a:tc rowSpan="2">
                  <a:txBody>
                    <a:bodyPr/>
                    <a:lstStyle/>
                    <a:p>
                      <a:pPr algn="ctr" fontAlgn="ctr"/>
                      <a:r>
                        <a:rPr lang="en-US" sz="1200" b="0" i="1" u="none" strike="noStrike" dirty="0">
                          <a:effectLst/>
                          <a:latin typeface="Arial" panose="020B0604020202020204" pitchFamily="34" charset="0"/>
                          <a:cs typeface="Arial" panose="020B0604020202020204" pitchFamily="34" charset="0"/>
                        </a:rPr>
                        <a:t>№</a:t>
                      </a:r>
                      <a:endParaRPr lang="en-US" sz="1200" b="0" i="1"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ctr"/>
                      <a:r>
                        <a:rPr lang="mn-MN" sz="1200" b="0" i="1" u="none" strike="noStrike" dirty="0">
                          <a:effectLst/>
                          <a:latin typeface="Arial" panose="020B0604020202020204" pitchFamily="34" charset="0"/>
                          <a:cs typeface="Arial" panose="020B0604020202020204" pitchFamily="34" charset="0"/>
                        </a:rPr>
                        <a:t>Намын нэр </a:t>
                      </a:r>
                      <a:endParaRPr lang="mn-MN" sz="1200" b="0" i="1"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gridSpan="3">
                  <a:txBody>
                    <a:bodyPr/>
                    <a:lstStyle/>
                    <a:p>
                      <a:pPr algn="ctr" fontAlgn="ctr"/>
                      <a:r>
                        <a:rPr lang="ru-RU" sz="1200" b="0" i="1" u="none" strike="noStrike" dirty="0">
                          <a:effectLst/>
                          <a:latin typeface="Arial" panose="020B0604020202020204" pitchFamily="34" charset="0"/>
                          <a:cs typeface="Arial" panose="020B0604020202020204" pitchFamily="34" charset="0"/>
                        </a:rPr>
                        <a:t>Нам эвслээс 2016 онд зарцуулах бусад зардлын хувь</a:t>
                      </a:r>
                      <a:endParaRPr lang="ru-RU" sz="1200" b="0" i="1"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535091">
                <a:tc vMerge="1">
                  <a:txBody>
                    <a:bodyPr/>
                    <a:lstStyle/>
                    <a:p>
                      <a:endParaRPr lang="en-US"/>
                    </a:p>
                  </a:txBody>
                  <a:tcPr/>
                </a:tc>
                <a:tc vMerge="1">
                  <a:txBody>
                    <a:bodyPr/>
                    <a:lstStyle/>
                    <a:p>
                      <a:endParaRPr lang="en-US"/>
                    </a:p>
                  </a:txBody>
                  <a:tcPr/>
                </a:tc>
                <a:tc>
                  <a:txBody>
                    <a:bodyPr/>
                    <a:lstStyle/>
                    <a:p>
                      <a:pPr algn="ctr" fontAlgn="ctr"/>
                      <a:r>
                        <a:rPr lang="mn-MN" sz="1200" b="0" i="1" u="none" strike="noStrike" dirty="0">
                          <a:effectLst/>
                          <a:latin typeface="Arial" panose="020B0604020202020204" pitchFamily="34" charset="0"/>
                          <a:cs typeface="Arial" panose="020B0604020202020204" pitchFamily="34" charset="0"/>
                        </a:rPr>
                        <a:t>Нийт зарцуулсан зардал </a:t>
                      </a:r>
                      <a:endParaRPr lang="mn-MN" sz="1200" b="0" i="1"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b="0" i="1" u="none" strike="noStrike">
                          <a:effectLst/>
                          <a:latin typeface="Arial" panose="020B0604020202020204" pitchFamily="34" charset="0"/>
                          <a:cs typeface="Arial" panose="020B0604020202020204" pitchFamily="34" charset="0"/>
                        </a:rPr>
                        <a:t>Бусад зардалд зарцуулсан дүн </a:t>
                      </a:r>
                      <a:endParaRPr lang="mn-MN" sz="1200" b="0" i="1"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b="0" i="1" u="none" strike="noStrike" dirty="0">
                          <a:effectLst/>
                          <a:latin typeface="Arial" panose="020B0604020202020204" pitchFamily="34" charset="0"/>
                          <a:cs typeface="Arial" panose="020B0604020202020204" pitchFamily="34" charset="0"/>
                        </a:rPr>
                        <a:t>Хувь</a:t>
                      </a:r>
                      <a:endParaRPr lang="mn-MN" sz="1200" b="0" i="1"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r>
              <a:tr h="214874">
                <a:tc>
                  <a:txBody>
                    <a:bodyPr/>
                    <a:lstStyle/>
                    <a:p>
                      <a:pPr algn="ctr" fontAlgn="ctr"/>
                      <a:r>
                        <a:rPr lang="en-US" sz="1200" b="0" u="none" strike="noStrike" dirty="0">
                          <a:effectLst/>
                          <a:latin typeface="Arial" panose="020B0604020202020204" pitchFamily="34" charset="0"/>
                          <a:cs typeface="Arial" panose="020B0604020202020204" pitchFamily="34" charset="0"/>
                        </a:rPr>
                        <a:t>1</a:t>
                      </a:r>
                      <a:endParaRPr lang="en-US"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b="0" i="0" u="none" strike="noStrike">
                          <a:effectLst/>
                          <a:latin typeface="Arial" panose="020B0604020202020204" pitchFamily="34" charset="0"/>
                          <a:cs typeface="Arial" panose="020B0604020202020204" pitchFamily="34" charset="0"/>
                        </a:rPr>
                        <a:t>Монгол Ардын нам </a:t>
                      </a:r>
                      <a:endParaRPr lang="mn-MN"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dirty="0">
                          <a:effectLst/>
                          <a:latin typeface="Arial" panose="020B0604020202020204" pitchFamily="34" charset="0"/>
                          <a:cs typeface="Arial" panose="020B0604020202020204" pitchFamily="34" charset="0"/>
                        </a:rPr>
                        <a:t>9870.7</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165</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1.7</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356727">
                <a:tc>
                  <a:txBody>
                    <a:bodyPr/>
                    <a:lstStyle/>
                    <a:p>
                      <a:pPr algn="ctr" fontAlgn="ctr"/>
                      <a:r>
                        <a:rPr lang="en-US" sz="1200" b="0" u="none" strike="noStrike" dirty="0">
                          <a:effectLst/>
                          <a:latin typeface="Arial" panose="020B0604020202020204" pitchFamily="34" charset="0"/>
                          <a:cs typeface="Arial" panose="020B0604020202020204" pitchFamily="34" charset="0"/>
                        </a:rPr>
                        <a:t>2</a:t>
                      </a:r>
                      <a:endParaRPr lang="en-US"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b="0" i="0" u="none" strike="noStrike" dirty="0">
                          <a:effectLst/>
                          <a:latin typeface="Arial" panose="020B0604020202020204" pitchFamily="34" charset="0"/>
                          <a:cs typeface="Arial" panose="020B0604020202020204" pitchFamily="34" charset="0"/>
                        </a:rPr>
                        <a:t>Монголын Уламжлалын Нэгдсэн нам</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dirty="0">
                          <a:effectLst/>
                          <a:latin typeface="Arial" panose="020B0604020202020204" pitchFamily="34" charset="0"/>
                          <a:cs typeface="Arial" panose="020B0604020202020204" pitchFamily="34" charset="0"/>
                        </a:rPr>
                        <a:t>2860.5</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310</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11</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356727">
                <a:tc>
                  <a:txBody>
                    <a:bodyPr/>
                    <a:lstStyle/>
                    <a:p>
                      <a:pPr algn="ctr" fontAlgn="ctr"/>
                      <a:r>
                        <a:rPr lang="en-US" sz="1200" b="0" u="none" strike="noStrike">
                          <a:effectLst/>
                          <a:latin typeface="Arial" panose="020B0604020202020204" pitchFamily="34" charset="0"/>
                          <a:cs typeface="Arial" panose="020B0604020202020204" pitchFamily="34" charset="0"/>
                        </a:rPr>
                        <a:t>3</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b="0" i="0" u="none" strike="noStrike">
                          <a:effectLst/>
                          <a:latin typeface="Arial" panose="020B0604020202020204" pitchFamily="34" charset="0"/>
                          <a:cs typeface="Arial" panose="020B0604020202020204" pitchFamily="34" charset="0"/>
                        </a:rPr>
                        <a:t>Эрх Чөлөөг Хэрэгжүүлэгч нам</a:t>
                      </a:r>
                      <a:endParaRPr lang="mn-MN"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1794</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208</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12</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214874">
                <a:tc>
                  <a:txBody>
                    <a:bodyPr/>
                    <a:lstStyle/>
                    <a:p>
                      <a:pPr algn="ctr" fontAlgn="ctr"/>
                      <a:r>
                        <a:rPr lang="en-US" sz="1200" b="0" u="none" strike="noStrike">
                          <a:effectLst/>
                          <a:latin typeface="Arial" panose="020B0604020202020204" pitchFamily="34" charset="0"/>
                          <a:cs typeface="Arial" panose="020B0604020202020204" pitchFamily="34" charset="0"/>
                        </a:rPr>
                        <a:t>4</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b="0" i="0" u="none" strike="noStrike" dirty="0">
                          <a:effectLst/>
                          <a:latin typeface="Arial" panose="020B0604020202020204" pitchFamily="34" charset="0"/>
                          <a:cs typeface="Arial" panose="020B0604020202020204" pitchFamily="34" charset="0"/>
                        </a:rPr>
                        <a:t>Монголын Ногоон нам</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dirty="0">
                          <a:effectLst/>
                          <a:latin typeface="Arial" panose="020B0604020202020204" pitchFamily="34" charset="0"/>
                          <a:cs typeface="Arial" panose="020B0604020202020204" pitchFamily="34" charset="0"/>
                        </a:rPr>
                        <a:t>648.2</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30.2</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4.7</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214874">
                <a:tc>
                  <a:txBody>
                    <a:bodyPr/>
                    <a:lstStyle/>
                    <a:p>
                      <a:pPr algn="ctr" fontAlgn="ctr"/>
                      <a:r>
                        <a:rPr lang="en-US" sz="1200" b="0" u="none" strike="noStrike">
                          <a:effectLst/>
                          <a:latin typeface="Arial" panose="020B0604020202020204" pitchFamily="34" charset="0"/>
                          <a:cs typeface="Arial" panose="020B0604020202020204" pitchFamily="34" charset="0"/>
                        </a:rPr>
                        <a:t>5</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dirty="0">
                          <a:effectLst/>
                          <a:latin typeface="Arial" panose="020B0604020202020204" pitchFamily="34" charset="0"/>
                          <a:cs typeface="Arial" panose="020B0604020202020204" pitchFamily="34" charset="0"/>
                        </a:rPr>
                        <a:t>ХҮН нам</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1526</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180</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12</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214874">
                <a:tc>
                  <a:txBody>
                    <a:bodyPr/>
                    <a:lstStyle/>
                    <a:p>
                      <a:pPr algn="ctr" fontAlgn="ctr"/>
                      <a:r>
                        <a:rPr lang="en-US" sz="1200" b="0" u="none" strike="noStrike">
                          <a:effectLst/>
                          <a:latin typeface="Arial" panose="020B0604020202020204" pitchFamily="34" charset="0"/>
                          <a:cs typeface="Arial" panose="020B0604020202020204" pitchFamily="34" charset="0"/>
                        </a:rPr>
                        <a:t>6</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dirty="0">
                          <a:effectLst/>
                          <a:latin typeface="Arial" panose="020B0604020202020204" pitchFamily="34" charset="0"/>
                          <a:cs typeface="Arial" panose="020B0604020202020204" pitchFamily="34" charset="0"/>
                        </a:rPr>
                        <a:t>Либерал нам</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1170</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130</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11</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326148">
                <a:tc>
                  <a:txBody>
                    <a:bodyPr/>
                    <a:lstStyle/>
                    <a:p>
                      <a:pPr algn="ctr" fontAlgn="ctr"/>
                      <a:r>
                        <a:rPr lang="en-US" sz="1200" b="0" u="none" strike="noStrike">
                          <a:effectLst/>
                          <a:latin typeface="Arial" panose="020B0604020202020204" pitchFamily="34" charset="0"/>
                          <a:cs typeface="Arial" panose="020B0604020202020204" pitchFamily="34" charset="0"/>
                        </a:rPr>
                        <a:t>7</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a:effectLst/>
                          <a:latin typeface="Arial" panose="020B0604020202020204" pitchFamily="34" charset="0"/>
                          <a:cs typeface="Arial" panose="020B0604020202020204" pitchFamily="34" charset="0"/>
                        </a:rPr>
                        <a:t>Хөгжлийн хөтөлбөр нам</a:t>
                      </a:r>
                      <a:endParaRPr lang="mn-MN"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1757.2</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57.5</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3.3</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214874">
                <a:tc>
                  <a:txBody>
                    <a:bodyPr/>
                    <a:lstStyle/>
                    <a:p>
                      <a:pPr algn="ctr" fontAlgn="ctr"/>
                      <a:r>
                        <a:rPr lang="en-US" sz="1200" b="0" u="none" strike="noStrike">
                          <a:effectLst/>
                          <a:latin typeface="Arial" panose="020B0604020202020204" pitchFamily="34" charset="0"/>
                          <a:cs typeface="Arial" panose="020B0604020202020204" pitchFamily="34" charset="0"/>
                        </a:rPr>
                        <a:t>8</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a:effectLst/>
                          <a:latin typeface="Arial" panose="020B0604020202020204" pitchFamily="34" charset="0"/>
                          <a:cs typeface="Arial" panose="020B0604020202020204" pitchFamily="34" charset="0"/>
                        </a:rPr>
                        <a:t>Монгол Консерватив нам</a:t>
                      </a:r>
                      <a:endParaRPr lang="mn-MN"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3229</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340</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11</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356727">
                <a:tc>
                  <a:txBody>
                    <a:bodyPr/>
                    <a:lstStyle/>
                    <a:p>
                      <a:pPr algn="ctr" fontAlgn="ctr"/>
                      <a:r>
                        <a:rPr lang="en-US" sz="1200" b="0" u="none" strike="noStrike">
                          <a:effectLst/>
                          <a:latin typeface="Arial" panose="020B0604020202020204" pitchFamily="34" charset="0"/>
                          <a:cs typeface="Arial" panose="020B0604020202020204" pitchFamily="34" charset="0"/>
                        </a:rPr>
                        <a:t>9</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dirty="0">
                          <a:effectLst/>
                          <a:latin typeface="Arial" panose="020B0604020202020204" pitchFamily="34" charset="0"/>
                          <a:cs typeface="Arial" panose="020B0604020202020204" pitchFamily="34" charset="0"/>
                        </a:rPr>
                        <a:t>Хамуг Монгол Хөдөлмөрийн нам</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1170</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130</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11</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214874">
                <a:tc>
                  <a:txBody>
                    <a:bodyPr/>
                    <a:lstStyle/>
                    <a:p>
                      <a:pPr algn="ctr" fontAlgn="ctr"/>
                      <a:r>
                        <a:rPr lang="en-US" sz="1200" b="0" u="none" strike="noStrike">
                          <a:effectLst/>
                          <a:latin typeface="Arial" panose="020B0604020202020204" pitchFamily="34" charset="0"/>
                          <a:cs typeface="Arial" panose="020B0604020202020204" pitchFamily="34" charset="0"/>
                        </a:rPr>
                        <a:t>10</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dirty="0">
                          <a:effectLst/>
                          <a:latin typeface="Arial" panose="020B0604020202020204" pitchFamily="34" charset="0"/>
                          <a:cs typeface="Arial" panose="020B0604020202020204" pitchFamily="34" charset="0"/>
                        </a:rPr>
                        <a:t>Ард Түмнээ Хайрлая</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20</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2.3</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12</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356727">
                <a:tc>
                  <a:txBody>
                    <a:bodyPr/>
                    <a:lstStyle/>
                    <a:p>
                      <a:pPr algn="ctr" fontAlgn="ctr"/>
                      <a:r>
                        <a:rPr lang="en-US" sz="1200" b="0" u="none" strike="noStrike">
                          <a:effectLst/>
                          <a:latin typeface="Arial" panose="020B0604020202020204" pitchFamily="34" charset="0"/>
                          <a:cs typeface="Arial" panose="020B0604020202020204" pitchFamily="34" charset="0"/>
                        </a:rPr>
                        <a:t>11</a:t>
                      </a:r>
                      <a:endParaRPr lang="en-US" sz="1200" b="0"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b="0" i="0" u="none" strike="noStrike" dirty="0">
                          <a:effectLst/>
                          <a:latin typeface="Arial" panose="020B0604020202020204" pitchFamily="34" charset="0"/>
                          <a:cs typeface="Arial" panose="020B0604020202020204" pitchFamily="34" charset="0"/>
                        </a:rPr>
                        <a:t>Монголын Үндэсний ардчилсан нам</a:t>
                      </a:r>
                      <a:endParaRPr lang="mn-MN"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1431.1</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0</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0</a:t>
                      </a:r>
                      <a:endParaRPr lang="en-US" sz="1200" b="1" i="0" u="none" strike="noStrike">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r h="214874">
                <a:tc gridSpan="4">
                  <a:txBody>
                    <a:bodyPr/>
                    <a:lstStyle/>
                    <a:p>
                      <a:pPr algn="ctr" fontAlgn="b"/>
                      <a:r>
                        <a:rPr lang="ru-RU" sz="1200" b="0" u="none" strike="noStrike" dirty="0">
                          <a:effectLst/>
                          <a:latin typeface="Arial" panose="020B0604020202020204" pitchFamily="34" charset="0"/>
                          <a:cs typeface="Arial" panose="020B0604020202020204" pitchFamily="34" charset="0"/>
                        </a:rPr>
                        <a:t>Нам эвслээс бусад зардалд зарцуулах дундаж хувь</a:t>
                      </a:r>
                      <a:endParaRPr lang="ru-RU" sz="1200" b="0"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u="none" strike="noStrike" dirty="0" smtClean="0">
                          <a:effectLst/>
                          <a:latin typeface="Arial" panose="020B0604020202020204" pitchFamily="34" charset="0"/>
                          <a:cs typeface="Arial" panose="020B0604020202020204" pitchFamily="34" charset="0"/>
                        </a:rPr>
                        <a:t>8.0</a:t>
                      </a:r>
                      <a:endParaRPr lang="en-US" sz="1200" b="1" i="0" u="none" strike="noStrike" dirty="0">
                        <a:solidFill>
                          <a:schemeClr val="tx2">
                            <a:lumMod val="75000"/>
                          </a:schemeClr>
                        </a:solidFill>
                        <a:effectLst/>
                        <a:latin typeface="Arial" panose="020B0604020202020204" pitchFamily="34" charset="0"/>
                        <a:cs typeface="Arial" panose="020B0604020202020204" pitchFamily="34" charset="0"/>
                      </a:endParaRPr>
                    </a:p>
                  </a:txBody>
                  <a:tcPr marL="0" marR="0" marT="0" marB="0" anchor="b"/>
                </a:tc>
              </a:tr>
            </a:tbl>
          </a:graphicData>
        </a:graphic>
      </p:graphicFrame>
      <p:graphicFrame>
        <p:nvGraphicFramePr>
          <p:cNvPr id="5" name="Table 4"/>
          <p:cNvGraphicFramePr>
            <a:graphicFrameLocks noGrp="1"/>
          </p:cNvGraphicFramePr>
          <p:nvPr/>
        </p:nvGraphicFramePr>
        <p:xfrm>
          <a:off x="5864610" y="2395426"/>
          <a:ext cx="5013600" cy="3328688"/>
        </p:xfrm>
        <a:graphic>
          <a:graphicData uri="http://schemas.openxmlformats.org/drawingml/2006/table">
            <a:tbl>
              <a:tblPr>
                <a:tableStyleId>{616DA210-FB5B-4158-B5E0-FEB733F419BA}</a:tableStyleId>
              </a:tblPr>
              <a:tblGrid>
                <a:gridCol w="427889"/>
                <a:gridCol w="2204105"/>
                <a:gridCol w="1036493"/>
                <a:gridCol w="957168"/>
                <a:gridCol w="387945"/>
              </a:tblGrid>
              <a:tr h="517279">
                <a:tc rowSpan="2">
                  <a:txBody>
                    <a:bodyPr/>
                    <a:lstStyle/>
                    <a:p>
                      <a:pPr algn="ctr" fontAlgn="ctr"/>
                      <a:r>
                        <a:rPr lang="en-US" sz="1200" i="1" u="none" strike="noStrike" dirty="0">
                          <a:effectLst/>
                          <a:latin typeface="Arial" panose="020B0604020202020204" pitchFamily="34" charset="0"/>
                          <a:cs typeface="Arial" panose="020B0604020202020204" pitchFamily="34" charset="0"/>
                        </a:rPr>
                        <a:t>№</a:t>
                      </a:r>
                      <a:endParaRPr lang="en-US"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ctr"/>
                      <a:r>
                        <a:rPr lang="mn-MN" sz="1200" i="1" u="none" strike="noStrike" dirty="0">
                          <a:effectLst/>
                          <a:latin typeface="Arial" panose="020B0604020202020204" pitchFamily="34" charset="0"/>
                          <a:cs typeface="Arial" panose="020B0604020202020204" pitchFamily="34" charset="0"/>
                        </a:rPr>
                        <a:t>Намын нэр </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gridSpan="3">
                  <a:txBody>
                    <a:bodyPr/>
                    <a:lstStyle/>
                    <a:p>
                      <a:pPr algn="ctr" fontAlgn="ctr"/>
                      <a:r>
                        <a:rPr lang="mn-MN" sz="1200" i="1" u="none" strike="noStrike" dirty="0">
                          <a:effectLst/>
                          <a:latin typeface="Arial" panose="020B0604020202020204" pitchFamily="34" charset="0"/>
                          <a:cs typeface="Arial" panose="020B0604020202020204" pitchFamily="34" charset="0"/>
                        </a:rPr>
                        <a:t>Нэр дэвшигчээс 2016 онд зарцуулах бусад зардлын хувь</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709567">
                <a:tc vMerge="1">
                  <a:txBody>
                    <a:bodyPr/>
                    <a:lstStyle/>
                    <a:p>
                      <a:endParaRPr lang="en-US"/>
                    </a:p>
                  </a:txBody>
                  <a:tcPr/>
                </a:tc>
                <a:tc vMerge="1">
                  <a:txBody>
                    <a:bodyPr/>
                    <a:lstStyle/>
                    <a:p>
                      <a:endParaRPr lang="en-US"/>
                    </a:p>
                  </a:txBody>
                  <a:tcPr/>
                </a:tc>
                <a:tc>
                  <a:txBody>
                    <a:bodyPr/>
                    <a:lstStyle/>
                    <a:p>
                      <a:pPr algn="ctr" fontAlgn="ctr"/>
                      <a:r>
                        <a:rPr lang="mn-MN" sz="1200" i="1" u="none" strike="noStrike" dirty="0">
                          <a:effectLst/>
                          <a:latin typeface="Arial" panose="020B0604020202020204" pitchFamily="34" charset="0"/>
                          <a:cs typeface="Arial" panose="020B0604020202020204" pitchFamily="34" charset="0"/>
                        </a:rPr>
                        <a:t>Нийт зарцуулсан зардал </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i="1" u="none" strike="noStrike">
                          <a:effectLst/>
                          <a:latin typeface="Arial" panose="020B0604020202020204" pitchFamily="34" charset="0"/>
                          <a:cs typeface="Arial" panose="020B0604020202020204" pitchFamily="34" charset="0"/>
                        </a:rPr>
                        <a:t>Бусад зардалд зарцуулсан дүн </a:t>
                      </a:r>
                      <a:endParaRPr lang="mn-MN" sz="12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i="1" u="none" strike="noStrike" dirty="0">
                          <a:effectLst/>
                          <a:latin typeface="Arial" panose="020B0604020202020204" pitchFamily="34" charset="0"/>
                          <a:cs typeface="Arial" panose="020B0604020202020204" pitchFamily="34" charset="0"/>
                        </a:rPr>
                        <a:t>Хувь</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258639">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 Ардын нам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dirty="0">
                          <a:effectLst/>
                          <a:latin typeface="Arial" panose="020B0604020202020204" pitchFamily="34" charset="0"/>
                          <a:cs typeface="Arial" panose="020B0604020202020204" pitchFamily="34" charset="0"/>
                        </a:rPr>
                        <a:t>9870.7</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165.4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775917">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Уламжлалын Нэгдсэн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dirty="0">
                          <a:effectLst/>
                          <a:latin typeface="Arial" panose="020B0604020202020204" pitchFamily="34" charset="0"/>
                          <a:cs typeface="Arial" panose="020B0604020202020204" pitchFamily="34" charset="0"/>
                        </a:rPr>
                        <a:t>2860.5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310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11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517279">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Ногоон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403.4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20.2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258639">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mn-MN" sz="1200" u="none" strike="noStrike">
                          <a:effectLst/>
                          <a:latin typeface="Arial" panose="020B0604020202020204" pitchFamily="34" charset="0"/>
                          <a:cs typeface="Arial" panose="020B0604020202020204" pitchFamily="34" charset="0"/>
                        </a:rPr>
                        <a:t>ХҮН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8846.7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a:effectLst/>
                          <a:latin typeface="Arial" panose="020B0604020202020204" pitchFamily="34" charset="0"/>
                          <a:cs typeface="Arial" panose="020B0604020202020204" pitchFamily="34" charset="0"/>
                        </a:rPr>
                        <a:t>973.1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11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269415">
                <a:tc gridSpan="4">
                  <a:txBody>
                    <a:bodyPr/>
                    <a:lstStyle/>
                    <a:p>
                      <a:pPr algn="ctr" fontAlgn="b"/>
                      <a:r>
                        <a:rPr lang="ru-RU" sz="1200" u="none" strike="noStrike" dirty="0">
                          <a:effectLst/>
                          <a:latin typeface="Arial" panose="020B0604020202020204" pitchFamily="34" charset="0"/>
                          <a:cs typeface="Arial" panose="020B0604020202020204" pitchFamily="34" charset="0"/>
                        </a:rPr>
                        <a:t>Бусад зардалд зарцуулах дундаж хувь </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u="none" strike="noStrike" dirty="0" smtClean="0">
                          <a:effectLst/>
                          <a:latin typeface="Arial" panose="020B0604020202020204" pitchFamily="34" charset="0"/>
                          <a:cs typeface="Arial" panose="020B0604020202020204" pitchFamily="34" charset="0"/>
                        </a:rPr>
                        <a:t>7.1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847334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885" y="478935"/>
            <a:ext cx="9465150" cy="1276294"/>
          </a:xfrm>
        </p:spPr>
        <p:txBody>
          <a:bodyPr/>
          <a:lstStyle/>
          <a:p>
            <a:pPr algn="just"/>
            <a:r>
              <a:rPr lang="en-US" dirty="0">
                <a:latin typeface="Arial" panose="020B0604020202020204" pitchFamily="34" charset="0"/>
                <a:cs typeface="Arial" panose="020B0604020202020204" pitchFamily="34" charset="0"/>
              </a:rPr>
              <a:t>2012 </a:t>
            </a:r>
            <a:r>
              <a:rPr lang="en-US" dirty="0" err="1">
                <a:latin typeface="Arial" panose="020B0604020202020204" pitchFamily="34" charset="0"/>
                <a:cs typeface="Arial" panose="020B0604020202020204" pitchFamily="34" charset="0"/>
              </a:rPr>
              <a:t>оны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Улсын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хурлын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сонгуульд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зарцуулсан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аудитлагдсан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тайланг</a:t>
            </a:r>
            <a:r>
              <a:rPr lang="mn-MN" dirty="0">
                <a:latin typeface="Arial" panose="020B0604020202020204" pitchFamily="34" charset="0"/>
                <a:cs typeface="Arial" panose="020B0604020202020204" pitchFamily="34" charset="0"/>
              </a:rPr>
              <a:t>ийн зардлын дундаж </a:t>
            </a:r>
            <a:r>
              <a:rPr lang="en-US" dirty="0" err="1">
                <a:latin typeface="Arial" panose="020B0604020202020204" pitchFamily="34" charset="0"/>
                <a:cs typeface="Arial" panose="020B0604020202020204" pitchFamily="34" charset="0"/>
              </a:rPr>
              <a:t>дүнгээс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тооцоолоход</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нам, эвслээс зарцуулах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бусад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зардал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нь</a:t>
            </a:r>
            <a:r>
              <a:rPr lang="mn-MN" dirty="0">
                <a:latin typeface="Arial" panose="020B0604020202020204" pitchFamily="34" charset="0"/>
                <a:cs typeface="Arial" panose="020B0604020202020204" pitchFamily="34" charset="0"/>
              </a:rPr>
              <a:t>  сонгуулийн нийт зардлын 7,8%, тойрогт нэр дэвшигчээс зарцуулах нийт зардлын 7,1% байна. </a:t>
            </a:r>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329762" y="2173999"/>
          <a:ext cx="5041024" cy="3579495"/>
        </p:xfrm>
        <a:graphic>
          <a:graphicData uri="http://schemas.openxmlformats.org/drawingml/2006/table">
            <a:tbl>
              <a:tblPr>
                <a:tableStyleId>{616DA210-FB5B-4158-B5E0-FEB733F419BA}</a:tableStyleId>
              </a:tblPr>
              <a:tblGrid>
                <a:gridCol w="327599"/>
                <a:gridCol w="2359108"/>
                <a:gridCol w="956441"/>
                <a:gridCol w="1019504"/>
                <a:gridCol w="378372"/>
              </a:tblGrid>
              <a:tr h="371475">
                <a:tc rowSpan="2">
                  <a:txBody>
                    <a:bodyPr/>
                    <a:lstStyle/>
                    <a:p>
                      <a:pPr algn="ctr" fontAlgn="ctr"/>
                      <a:r>
                        <a:rPr lang="en-US" sz="1200" i="1" u="none" strike="noStrike" dirty="0">
                          <a:effectLst/>
                          <a:latin typeface="Arial" panose="020B0604020202020204" pitchFamily="34" charset="0"/>
                          <a:cs typeface="Arial" panose="020B0604020202020204" pitchFamily="34" charset="0"/>
                        </a:rPr>
                        <a:t>№</a:t>
                      </a:r>
                      <a:endParaRPr lang="en-US"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ctr"/>
                      <a:r>
                        <a:rPr lang="mn-MN" sz="1200" i="1" u="none" strike="noStrike" dirty="0">
                          <a:effectLst/>
                          <a:latin typeface="Arial" panose="020B0604020202020204" pitchFamily="34" charset="0"/>
                          <a:cs typeface="Arial" panose="020B0604020202020204" pitchFamily="34" charset="0"/>
                        </a:rPr>
                        <a:t>Намын нэр </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gridSpan="3">
                  <a:txBody>
                    <a:bodyPr/>
                    <a:lstStyle/>
                    <a:p>
                      <a:pPr algn="ctr" fontAlgn="ctr"/>
                      <a:r>
                        <a:rPr lang="ru-RU" sz="1200" i="1" u="none" strike="noStrike" dirty="0">
                          <a:effectLst/>
                          <a:latin typeface="Arial" panose="020B0604020202020204" pitchFamily="34" charset="0"/>
                          <a:cs typeface="Arial" panose="020B0604020202020204" pitchFamily="34" charset="0"/>
                        </a:rPr>
                        <a:t>Нам эвслээс 2012 онд зарцуулсан бусад зардлын хувь</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323850">
                <a:tc vMerge="1">
                  <a:txBody>
                    <a:bodyPr/>
                    <a:lstStyle/>
                    <a:p>
                      <a:endParaRPr lang="en-US"/>
                    </a:p>
                  </a:txBody>
                  <a:tcPr/>
                </a:tc>
                <a:tc vMerge="1">
                  <a:txBody>
                    <a:bodyPr/>
                    <a:lstStyle/>
                    <a:p>
                      <a:endParaRPr lang="en-US"/>
                    </a:p>
                  </a:txBody>
                  <a:tcPr/>
                </a:tc>
                <a:tc>
                  <a:txBody>
                    <a:bodyPr/>
                    <a:lstStyle/>
                    <a:p>
                      <a:pPr algn="ctr" fontAlgn="ctr"/>
                      <a:r>
                        <a:rPr lang="mn-MN" sz="1200" i="1" u="none" strike="noStrike">
                          <a:effectLst/>
                          <a:latin typeface="Arial" panose="020B0604020202020204" pitchFamily="34" charset="0"/>
                          <a:cs typeface="Arial" panose="020B0604020202020204" pitchFamily="34" charset="0"/>
                        </a:rPr>
                        <a:t>Нийт зарцуулсан зардал </a:t>
                      </a:r>
                      <a:endParaRPr lang="mn-MN" sz="12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i="1" u="none" strike="noStrike" dirty="0">
                          <a:effectLst/>
                          <a:latin typeface="Arial" panose="020B0604020202020204" pitchFamily="34" charset="0"/>
                          <a:cs typeface="Arial" panose="020B0604020202020204" pitchFamily="34" charset="0"/>
                        </a:rPr>
                        <a:t>Бусад зардалд зарцуулсан дүн </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i="1" u="none" strike="noStrike" dirty="0">
                          <a:effectLst/>
                          <a:latin typeface="Arial" panose="020B0604020202020204" pitchFamily="34" charset="0"/>
                          <a:cs typeface="Arial" panose="020B0604020202020204" pitchFamily="34" charset="0"/>
                        </a:rPr>
                        <a:t>Хувь</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 Ардын нам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4364.6</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134.9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3.09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323850">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Ардчилсан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4936.3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5.3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0.11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323850">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Уламжлалын Нэгдсэн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152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60.3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39.7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Эрх Чөлөөг Хэрэгжүүлэгч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30.3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9.9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Иргэний Зориг Ногоон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930.8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111.6</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Ногоон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18.8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0.14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0.74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323850">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Социал Демократ нам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151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2.8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1.85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Эх Орон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65.6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Иргэний Хөдөлгөөний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48.5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1.3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2.68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180975">
                <a:tc>
                  <a:txBody>
                    <a:bodyPr/>
                    <a:lstStyle/>
                    <a:p>
                      <a:pPr algn="ctr" fontAlgn="ctr"/>
                      <a:r>
                        <a:rPr lang="en-US" sz="1200" u="none" strike="noStrike">
                          <a:effectLst/>
                          <a:latin typeface="Arial" panose="020B0604020202020204" pitchFamily="34" charset="0"/>
                          <a:cs typeface="Arial" panose="020B0604020202020204" pitchFamily="34" charset="0"/>
                        </a:rPr>
                        <a:t>10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Гурав дахь хүчин эвсэл</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192.3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15.9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8.27</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180975">
                <a:tc gridSpan="4">
                  <a:txBody>
                    <a:bodyPr/>
                    <a:lstStyle/>
                    <a:p>
                      <a:pPr algn="ctr" fontAlgn="b"/>
                      <a:r>
                        <a:rPr lang="ru-RU" sz="1200" u="none" strike="noStrike">
                          <a:effectLst/>
                          <a:latin typeface="Arial" panose="020B0604020202020204" pitchFamily="34" charset="0"/>
                          <a:cs typeface="Arial" panose="020B0604020202020204" pitchFamily="34" charset="0"/>
                        </a:rPr>
                        <a:t>Нам эвслээс 2012 онд зарцуулсан бусад зардлын дундаж хувь</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u="none" strike="noStrike" dirty="0">
                          <a:effectLst/>
                          <a:latin typeface="Arial" panose="020B0604020202020204" pitchFamily="34" charset="0"/>
                          <a:cs typeface="Arial" panose="020B0604020202020204" pitchFamily="34" charset="0"/>
                        </a:rPr>
                        <a:t>7.8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bl>
          </a:graphicData>
        </a:graphic>
      </p:graphicFrame>
      <p:graphicFrame>
        <p:nvGraphicFramePr>
          <p:cNvPr id="6" name="Table 5"/>
          <p:cNvGraphicFramePr>
            <a:graphicFrameLocks noGrp="1"/>
          </p:cNvGraphicFramePr>
          <p:nvPr/>
        </p:nvGraphicFramePr>
        <p:xfrm>
          <a:off x="5724800" y="1762804"/>
          <a:ext cx="5973213" cy="4797812"/>
        </p:xfrm>
        <a:graphic>
          <a:graphicData uri="http://schemas.openxmlformats.org/drawingml/2006/table">
            <a:tbl>
              <a:tblPr>
                <a:tableStyleId>{616DA210-FB5B-4158-B5E0-FEB733F419BA}</a:tableStyleId>
              </a:tblPr>
              <a:tblGrid>
                <a:gridCol w="486333"/>
                <a:gridCol w="2586026"/>
                <a:gridCol w="1229710"/>
                <a:gridCol w="1208690"/>
                <a:gridCol w="462454"/>
              </a:tblGrid>
              <a:tr h="353072">
                <a:tc rowSpan="2">
                  <a:txBody>
                    <a:bodyPr/>
                    <a:lstStyle/>
                    <a:p>
                      <a:pPr algn="ctr" fontAlgn="ctr"/>
                      <a:r>
                        <a:rPr lang="en-US" sz="1200" i="1" u="none" strike="noStrike" dirty="0">
                          <a:effectLst/>
                          <a:latin typeface="Arial" panose="020B0604020202020204" pitchFamily="34" charset="0"/>
                          <a:cs typeface="Arial" panose="020B0604020202020204" pitchFamily="34" charset="0"/>
                        </a:rPr>
                        <a:t>№</a:t>
                      </a:r>
                      <a:endParaRPr lang="en-US"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ctr"/>
                      <a:r>
                        <a:rPr lang="mn-MN" sz="1200" i="1" u="none" strike="noStrike" dirty="0">
                          <a:effectLst/>
                          <a:latin typeface="Arial" panose="020B0604020202020204" pitchFamily="34" charset="0"/>
                          <a:cs typeface="Arial" panose="020B0604020202020204" pitchFamily="34" charset="0"/>
                        </a:rPr>
                        <a:t>Намын нэр </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gridSpan="3">
                  <a:txBody>
                    <a:bodyPr/>
                    <a:lstStyle/>
                    <a:p>
                      <a:pPr algn="ctr" fontAlgn="ctr"/>
                      <a:r>
                        <a:rPr lang="mn-MN" sz="1200" i="1" u="none" strike="noStrike">
                          <a:effectLst/>
                          <a:latin typeface="Arial" panose="020B0604020202020204" pitchFamily="34" charset="0"/>
                          <a:cs typeface="Arial" panose="020B0604020202020204" pitchFamily="34" charset="0"/>
                        </a:rPr>
                        <a:t>Нэр дэвшигчээс 2012 онд зарцуулсан бусад зардлын хувь</a:t>
                      </a:r>
                      <a:endParaRPr lang="mn-MN" sz="12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529608">
                <a:tc vMerge="1">
                  <a:txBody>
                    <a:bodyPr/>
                    <a:lstStyle/>
                    <a:p>
                      <a:endParaRPr lang="en-US"/>
                    </a:p>
                  </a:txBody>
                  <a:tcPr/>
                </a:tc>
                <a:tc vMerge="1">
                  <a:txBody>
                    <a:bodyPr/>
                    <a:lstStyle/>
                    <a:p>
                      <a:endParaRPr lang="en-US"/>
                    </a:p>
                  </a:txBody>
                  <a:tcPr/>
                </a:tc>
                <a:tc>
                  <a:txBody>
                    <a:bodyPr/>
                    <a:lstStyle/>
                    <a:p>
                      <a:pPr algn="ctr" fontAlgn="ctr"/>
                      <a:r>
                        <a:rPr lang="mn-MN" sz="1200" i="1" u="none" strike="noStrike">
                          <a:effectLst/>
                          <a:latin typeface="Arial" panose="020B0604020202020204" pitchFamily="34" charset="0"/>
                          <a:cs typeface="Arial" panose="020B0604020202020204" pitchFamily="34" charset="0"/>
                        </a:rPr>
                        <a:t>Нийт зарцуулсан зардал </a:t>
                      </a:r>
                      <a:endParaRPr lang="mn-MN" sz="12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i="1" u="none" strike="noStrike">
                          <a:effectLst/>
                          <a:latin typeface="Arial" panose="020B0604020202020204" pitchFamily="34" charset="0"/>
                          <a:cs typeface="Arial" panose="020B0604020202020204" pitchFamily="34" charset="0"/>
                        </a:rPr>
                        <a:t>Бусад зардалд зарцуулсан дүн </a:t>
                      </a:r>
                      <a:endParaRPr lang="mn-MN" sz="12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200" i="1" u="none" strike="noStrike" dirty="0">
                          <a:effectLst/>
                          <a:latin typeface="Arial" panose="020B0604020202020204" pitchFamily="34" charset="0"/>
                          <a:cs typeface="Arial" panose="020B0604020202020204" pitchFamily="34" charset="0"/>
                        </a:rPr>
                        <a:t>Хувь</a:t>
                      </a:r>
                      <a:endParaRPr lang="mn-MN" sz="12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263314">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 Ардын нам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9887.9</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146.9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1.5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Ардчилсан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11204.8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250.4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2.2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263314">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Шударга ёс эвсэл</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3034.6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284.6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9.4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Иргэний Зориг Ногоон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359.2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30.1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8.4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Ногоон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83.4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5.6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6.7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247824">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Монголын Социал Демократ нам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147.2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12.5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8.5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Эх Орон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313.2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4.1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1.3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Иргэний Хөдөлгөөний нам</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120.9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0.2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А.Баясгалан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6.9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Ш.Адьшаа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216.7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23.8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11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С.Ганбаатар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216.8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12</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Ж.Мөнхтөр</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198.3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0.1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Ж.Энхжаргал</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230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Д.Мөнхцэцэг</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6.5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1.5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Г.Дашдэмбэрэл</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8.3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Ц.Мөнхбаяр</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7.6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1.2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16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17</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Ц.Даваасүрэн</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80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3.3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Х.Болорчулуун</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218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6.5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a:effectLst/>
                          <a:latin typeface="Arial" panose="020B0604020202020204" pitchFamily="34" charset="0"/>
                          <a:cs typeface="Arial" panose="020B0604020202020204" pitchFamily="34" charset="0"/>
                        </a:rPr>
                        <a:t>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r>
              <a:tr h="176536">
                <a:tc>
                  <a:txBody>
                    <a:bodyPr/>
                    <a:lstStyle/>
                    <a:p>
                      <a:pPr algn="ctr" fontAlgn="ctr"/>
                      <a:r>
                        <a:rPr lang="en-US" sz="1200" u="none" strike="noStrike">
                          <a:effectLst/>
                          <a:latin typeface="Arial" panose="020B0604020202020204" pitchFamily="34" charset="0"/>
                          <a:cs typeface="Arial" panose="020B0604020202020204" pitchFamily="34" charset="0"/>
                        </a:rPr>
                        <a:t>19</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mn-MN" sz="1200" u="none" strike="noStrike">
                          <a:effectLst/>
                          <a:latin typeface="Arial" panose="020B0604020202020204" pitchFamily="34" charset="0"/>
                          <a:cs typeface="Arial" panose="020B0604020202020204" pitchFamily="34" charset="0"/>
                        </a:rPr>
                        <a:t>П.Төмөрбаатар </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a:effectLst/>
                          <a:latin typeface="Arial" panose="020B0604020202020204" pitchFamily="34" charset="0"/>
                          <a:cs typeface="Arial" panose="020B0604020202020204" pitchFamily="34" charset="0"/>
                        </a:rPr>
                        <a:t>0.8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US" sz="1200" b="1" u="none" strike="noStrike" dirty="0">
                          <a:effectLst/>
                          <a:latin typeface="Arial" panose="020B0604020202020204" pitchFamily="34" charset="0"/>
                          <a:cs typeface="Arial" panose="020B0604020202020204" pitchFamily="34" charset="0"/>
                        </a:rPr>
                        <a:t>0.04</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US" sz="1200" b="1" u="none" strike="noStrike" dirty="0">
                          <a:effectLst/>
                          <a:latin typeface="Arial" panose="020B0604020202020204" pitchFamily="34" charset="0"/>
                          <a:cs typeface="Arial" panose="020B0604020202020204" pitchFamily="34" charset="0"/>
                        </a:rPr>
                        <a:t>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76536">
                <a:tc gridSpan="4">
                  <a:txBody>
                    <a:bodyPr/>
                    <a:lstStyle/>
                    <a:p>
                      <a:pPr algn="ctr" fontAlgn="b"/>
                      <a:r>
                        <a:rPr lang="mn-MN" sz="1200" u="none" strike="noStrike" dirty="0">
                          <a:effectLst/>
                          <a:latin typeface="Arial" panose="020B0604020202020204" pitchFamily="34" charset="0"/>
                          <a:cs typeface="Arial" panose="020B0604020202020204" pitchFamily="34" charset="0"/>
                        </a:rPr>
                        <a:t>Нэр дэвшигчээс 2012 онд зарцуулсан бусад зардлын дундаж хувь</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u="none" strike="noStrike" dirty="0">
                          <a:effectLst/>
                          <a:latin typeface="Arial" panose="020B0604020202020204" pitchFamily="34" charset="0"/>
                          <a:cs typeface="Arial" panose="020B0604020202020204" pitchFamily="34" charset="0"/>
                        </a:rPr>
                        <a:t>4.9</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96425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41" y="391510"/>
            <a:ext cx="8596668" cy="881270"/>
          </a:xfrm>
        </p:spPr>
        <p:txBody>
          <a:bodyPr>
            <a:normAutofit/>
          </a:bodyPr>
          <a:lstStyle/>
          <a:p>
            <a:pPr algn="ctr"/>
            <a:r>
              <a:rPr lang="mn-MN" sz="2400" b="1" dirty="0">
                <a:solidFill>
                  <a:schemeClr val="accent6"/>
                </a:solidFill>
                <a:latin typeface="Arial" panose="020B0604020202020204" pitchFamily="34" charset="0"/>
                <a:cs typeface="Arial" panose="020B0604020202020204" pitchFamily="34" charset="0"/>
              </a:rPr>
              <a:t>Сонгуульд зарцуулах зардлын дээд хэмжээний тооцоололын харьцуулалт /сая.төг/</a:t>
            </a:r>
            <a:endParaRPr lang="en-US" sz="2400"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350320" y="1560443"/>
            <a:ext cx="6189628" cy="4363279"/>
          </a:xfrm>
          <a:prstGeom prst="rect">
            <a:avLst/>
          </a:prstGeom>
        </p:spPr>
      </p:pic>
      <p:sp>
        <p:nvSpPr>
          <p:cNvPr id="5" name="Title 1"/>
          <p:cNvSpPr txBox="1">
            <a:spLocks/>
          </p:cNvSpPr>
          <p:nvPr/>
        </p:nvSpPr>
        <p:spPr>
          <a:xfrm>
            <a:off x="6539948" y="1565355"/>
            <a:ext cx="4134679" cy="4363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mn-MN" sz="1800" dirty="0" smtClean="0">
                <a:solidFill>
                  <a:schemeClr val="tx1">
                    <a:lumMod val="75000"/>
                    <a:lumOff val="25000"/>
                  </a:schemeClr>
                </a:solidFill>
                <a:latin typeface="Arial" panose="020B0604020202020204" pitchFamily="34" charset="0"/>
                <a:cs typeface="Arial" panose="020B0604020202020204" pitchFamily="34" charset="0"/>
              </a:rPr>
              <a:t>	</a:t>
            </a:r>
            <a:r>
              <a:rPr lang="mn-MN" sz="18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2016 онд ҮАГ-аас тогтоосон сонгуулийн зардлын дээд хэмжээ нь 2012 онд тогтоосон болон 2016 онд намуудаас авсан саналын дүнгээс  орон нутагт өндөр, нийслэлд дундаж түвшинд байгаа ба 2012 онд 35 өдөр байсан бол 2016 онд 17 өдөр сонгуулийн сурталчилгаа явуулахаар байгаа болон Монгол Улсын  болон Улаанбаатар хотын хэмжээнд БСЕГ-ын гаргасан үнийн инфляци 2012 оноос 2015 онд буурсан үзүүлэлттэй байгааг анхаарч үзсэн болно.</a:t>
            </a:r>
            <a:endParaRPr lang="en-US" sz="18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13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559" y="437203"/>
            <a:ext cx="8206824" cy="632642"/>
          </a:xfrm>
        </p:spPr>
        <p:txBody>
          <a:bodyPr>
            <a:noAutofit/>
          </a:bodyPr>
          <a:lstStyle/>
          <a:p>
            <a:pPr algn="ctr"/>
            <a:r>
              <a:rPr lang="mn-MN" sz="2400" b="1" dirty="0" smtClean="0">
                <a:solidFill>
                  <a:schemeClr val="accent6"/>
                </a:solidFill>
                <a:latin typeface="Arial" panose="020B0604020202020204" pitchFamily="34" charset="0"/>
                <a:cs typeface="Arial" panose="020B0604020202020204" pitchFamily="34" charset="0"/>
              </a:rPr>
              <a:t> 1.1. Телевизээр нэвтрүүлэх сурталчилгааны зардал</a:t>
            </a:r>
            <a:endParaRPr lang="en-US" sz="2400"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6298" y="1759132"/>
            <a:ext cx="9705348" cy="4432948"/>
          </a:xfrm>
        </p:spPr>
        <p:style>
          <a:lnRef idx="2">
            <a:schemeClr val="accent1"/>
          </a:lnRef>
          <a:fillRef idx="1">
            <a:schemeClr val="lt1"/>
          </a:fillRef>
          <a:effectRef idx="0">
            <a:schemeClr val="accent1"/>
          </a:effectRef>
          <a:fontRef idx="minor">
            <a:schemeClr val="dk1"/>
          </a:fontRef>
        </p:style>
        <p:txBody>
          <a:bodyPr>
            <a:noAutofit/>
          </a:bodyPr>
          <a:lstStyle/>
          <a:p>
            <a:pPr algn="just"/>
            <a:r>
              <a:rPr lang="mn-MN" dirty="0">
                <a:latin typeface="Arial" panose="020B0604020202020204" pitchFamily="34" charset="0"/>
                <a:cs typeface="Arial" panose="020B0604020202020204" pitchFamily="34" charset="0"/>
              </a:rPr>
              <a:t>Телевизүүдээс үнийн санал авахын тулд Сонгуулийн ерөнхий хороо, Харилцаа холбооны зохицуулах хорооны 2012 оны 56/38 дугаар тогтоолоор батлагдсан "Олон нийтийн раио телевизээс бусад телевиз, радиогийн сонгуулийн сурталчилгаа нэвтрүүлэх журам"-ын дагуу сонгуулийн сурталчилгаа нэвтрүүлэх эрх бүхий телевиз, радиогийн өргөн нэвтрүүлгийн үйлчилгээ эрхлэгчдийн сонгуулийн сурталчилгаан нэвтрүүлэх үнэ тарифыг хүлээн авч ҮАГ-т ирүүлсэн.</a:t>
            </a:r>
            <a:endParaRPr lang="en-US"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Телевизийн өргөн нэвтрүүлгийн үйлчилгээ эрхлэгчдийн сурталчилгаа нэвтрүүлэх зардлын дээд хэмжээг тогтоохдоо Харилцаа холбооны зохицуулах хорооноос 2012 оны УИХ-ын сонгуулийн зардалд тогтоосон дээд хэмжээ /1 минутийн зардал/ -г 2015 оны үнийн инфляциар тооцон Сонгуулийн хуулийн 82.5, 82.6-д заасны дагуу хоногт 15 минут, сонгуулийн сурталчилгааны хугацаанд 17 удаа гэж үзэн тооцож гаргасан.</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0463" y="228483"/>
            <a:ext cx="964096" cy="8413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8" y="4941462"/>
            <a:ext cx="377687" cy="445047"/>
          </a:xfrm>
          <a:prstGeom prst="rect">
            <a:avLst/>
          </a:prstGeom>
        </p:spPr>
      </p:pic>
    </p:spTree>
    <p:extLst>
      <p:ext uri="{BB962C8B-B14F-4D97-AF65-F5344CB8AC3E}">
        <p14:creationId xmlns:p14="http://schemas.microsoft.com/office/powerpoint/2010/main" val="2856498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2757" y="3051418"/>
            <a:ext cx="9036896" cy="707886"/>
          </a:xfrm>
          <a:prstGeom prst="rect">
            <a:avLst/>
          </a:prstGeom>
          <a:noFill/>
        </p:spPr>
        <p:txBody>
          <a:bodyPr wrap="none" lIns="91440" tIns="45720" rIns="91440" bIns="45720">
            <a:spAutoFit/>
          </a:bodyPr>
          <a:lstStyle/>
          <a:p>
            <a:pPr algn="ctr"/>
            <a:r>
              <a:rPr lang="mn-MN" sz="4000" b="1" cap="none" spc="0" dirty="0" smtClean="0">
                <a:ln w="22225">
                  <a:solidFill>
                    <a:schemeClr val="accent2"/>
                  </a:solidFill>
                  <a:prstDash val="solid"/>
                </a:ln>
                <a:solidFill>
                  <a:schemeClr val="accent2"/>
                </a:solidFill>
                <a:effectLst/>
                <a:latin typeface="Arial" panose="020B0604020202020204" pitchFamily="34" charset="0"/>
                <a:cs typeface="Arial" panose="020B0604020202020204" pitchFamily="34" charset="0"/>
              </a:rPr>
              <a:t>АНХААРАЛ ТАВЬСАН БАЯРЛАЛАА</a:t>
            </a:r>
            <a:endParaRPr lang="en-US" sz="4000" b="1" cap="none" spc="0" dirty="0">
              <a:ln w="22225">
                <a:solidFill>
                  <a:schemeClr val="accent2"/>
                </a:solidFill>
                <a:prstDash val="solid"/>
              </a:ln>
              <a:solidFill>
                <a:schemeClr val="accent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87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2" y="384401"/>
            <a:ext cx="7245626" cy="513522"/>
          </a:xfrm>
        </p:spPr>
        <p:txBody>
          <a:bodyPr>
            <a:noAutofit/>
          </a:bodyPr>
          <a:lstStyle/>
          <a:p>
            <a:pPr algn="ctr"/>
            <a:r>
              <a:rPr lang="mn-MN" sz="2000" b="1" dirty="0" smtClean="0">
                <a:solidFill>
                  <a:schemeClr val="accent6"/>
                </a:solidFill>
                <a:latin typeface="Arial" panose="020B0604020202020204" pitchFamily="34" charset="0"/>
                <a:cs typeface="Arial" panose="020B0604020202020204" pitchFamily="34" charset="0"/>
              </a:rPr>
              <a:t>1.2. Радиогоор нэвтрүүлэх сурталчилгааны зардал</a:t>
            </a:r>
            <a:endParaRPr lang="en-US" sz="2000" dirty="0">
              <a:solidFill>
                <a:schemeClr val="accent6"/>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775251" y="1120647"/>
            <a:ext cx="9143999" cy="7774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400"/>
              </a:spcBef>
              <a:buNone/>
            </a:pPr>
            <a:r>
              <a:rPr lang="mn-MN" sz="2400" b="1" i="1" dirty="0" smtClean="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888888" y="1509377"/>
            <a:ext cx="9408049" cy="396645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mn-MN" sz="2400" dirty="0">
                <a:latin typeface="Arial" panose="020B0604020202020204" pitchFamily="34" charset="0"/>
                <a:cs typeface="Arial" panose="020B0604020202020204" pitchFamily="34" charset="0"/>
              </a:rPr>
              <a:t>Радиогийн өргөн нэвтрүүлгийн үйлчилгээ эрхлэгчдийн сонгуулийн сурталчилгаа нэвтрүүлэх зардлын дээд хэмжээг Харилцаа холбооны зохицуулах хороо болон Сонгуулийн ерөнхий хорооноос 2012 оны УИХ-ын сонгуулийн зардалд тооцохоор тогтоосон үнэ тарифийн дээд хэмжээг харгалзан үзэж тогтоосон. Ингэхдээ 1 минутын үнэлгээг Сонгуулийн хуулийн 82.5,82.6-д заасны дагуу хоногт 15 минут, сонгуулийн сурталчилгааны хугацаанд 17 удаа гэж үзэн тооцсон.</a:t>
            </a:r>
            <a:endParaRPr lang="en-US" sz="2400" dirty="0">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29" y="1509377"/>
            <a:ext cx="377687" cy="445047"/>
          </a:xfrm>
          <a:prstGeom prst="rect">
            <a:avLst/>
          </a:prstGeom>
        </p:spPr>
      </p:pic>
      <p:pic>
        <p:nvPicPr>
          <p:cNvPr id="12" name="Picture 2" descr="http://www.sostav.ru/app/public/images/news/2013/06/21/Fotolia_48009679_Subscription_XXL.jpg?rand=0.2158860405907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16" y="175430"/>
            <a:ext cx="1431234" cy="93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82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548" y="498969"/>
            <a:ext cx="7245626" cy="626562"/>
          </a:xfrm>
        </p:spPr>
        <p:txBody>
          <a:bodyPr>
            <a:noAutofit/>
          </a:bodyPr>
          <a:lstStyle/>
          <a:p>
            <a:pPr algn="ctr"/>
            <a:r>
              <a:rPr lang="mn-MN" sz="2000" b="1" dirty="0" smtClean="0">
                <a:solidFill>
                  <a:schemeClr val="accent6"/>
                </a:solidFill>
                <a:latin typeface="Arial" panose="020B0604020202020204" pitchFamily="34" charset="0"/>
                <a:cs typeface="Arial" panose="020B0604020202020204" pitchFamily="34" charset="0"/>
              </a:rPr>
              <a:t>1.3. Үүрэн холбооны богино үсэгт мэдээ – мессеж хэлбэрийн сурталчилгааны зардал </a:t>
            </a:r>
            <a:endParaRPr lang="en-US" sz="2000" dirty="0">
              <a:solidFill>
                <a:schemeClr val="accent6"/>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91229" y="2053908"/>
            <a:ext cx="9070781" cy="394629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mn-MN" sz="2400" dirty="0" smtClean="0">
                <a:latin typeface="Arial" panose="020B0604020202020204" pitchFamily="34" charset="0"/>
                <a:cs typeface="Arial" panose="020B0604020202020204" pitchFamily="34" charset="0"/>
              </a:rPr>
              <a:t>Харилцаа </a:t>
            </a:r>
            <a:r>
              <a:rPr lang="mn-MN" sz="2400" dirty="0">
                <a:latin typeface="Arial" panose="020B0604020202020204" pitchFamily="34" charset="0"/>
                <a:cs typeface="Arial" panose="020B0604020202020204" pitchFamily="34" charset="0"/>
              </a:rPr>
              <a:t>холбооны зохицуулах хорооноос ирүүлсэн үүрэн холбооны үйлчилгээ эрхлэгчдийн сонгуулийн сурталчилгааг Богино үсэгт мэдээ /мессеж/-ийг явуулах зардлын үнийг, Бүртгэл, статистикийн ерөнхий газраас ирүүлсэн 2015 оны 12 дугаар сарын 31-ны өдрөөрх сонгуулийн насны хүний тоо болон 1 хүн сонгуулийн сурталчилгааны 17 хоногт 2 удаа мессеж явуулна гэж тооцсон.</a:t>
            </a:r>
            <a:endParaRPr lang="en-US" sz="2400" dirty="0">
              <a:latin typeface="Arial" panose="020B0604020202020204" pitchFamily="34" charset="0"/>
              <a:cs typeface="Arial" panose="020B0604020202020204" pitchFamily="34" charset="0"/>
            </a:endParaRPr>
          </a:p>
          <a:p>
            <a:pPr marL="457200" lvl="1" indent="0" algn="just">
              <a:buNone/>
            </a:pPr>
            <a:endParaRPr lang="mn-MN" sz="2400" dirty="0" smtClean="0">
              <a:solidFill>
                <a:schemeClr val="tx1"/>
              </a:solidFill>
              <a:latin typeface="Arial" panose="020B0604020202020204" pitchFamily="34" charset="0"/>
              <a:cs typeface="Arial" panose="020B0604020202020204" pitchFamily="34" charset="0"/>
            </a:endParaRPr>
          </a:p>
          <a:p>
            <a:pPr marL="457200" lvl="1" indent="0" algn="just">
              <a:buNone/>
            </a:pPr>
            <a:endParaRPr lang="mn-MN" b="1"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565962" y="274281"/>
            <a:ext cx="1630586" cy="1224143"/>
          </a:xfrm>
          <a:prstGeom prst="rect">
            <a:avLst/>
          </a:prstGeom>
        </p:spPr>
      </p:pic>
    </p:spTree>
    <p:extLst>
      <p:ext uri="{BB962C8B-B14F-4D97-AF65-F5344CB8AC3E}">
        <p14:creationId xmlns:p14="http://schemas.microsoft.com/office/powerpoint/2010/main" val="247281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27" y="363321"/>
            <a:ext cx="8596668" cy="599090"/>
          </a:xfrm>
        </p:spPr>
        <p:txBody>
          <a:bodyPr>
            <a:normAutofit/>
          </a:bodyPr>
          <a:lstStyle/>
          <a:p>
            <a:pPr algn="ctr"/>
            <a:r>
              <a:rPr lang="mn-MN" sz="2800" b="1" dirty="0" smtClean="0">
                <a:solidFill>
                  <a:schemeClr val="accent2"/>
                </a:solidFill>
                <a:latin typeface="Arial" panose="020B0604020202020204" pitchFamily="34" charset="0"/>
                <a:cs typeface="Arial" panose="020B0604020202020204" pitchFamily="34" charset="0"/>
              </a:rPr>
              <a:t>ХОЁР. ТОМИЛОЛТЫН ЗАРДАЛ</a:t>
            </a:r>
            <a:endParaRPr lang="en-US" sz="2800" b="1"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127" y="2097755"/>
            <a:ext cx="4043913" cy="4625262"/>
          </a:xfrm>
        </p:spPr>
        <p:style>
          <a:lnRef idx="2">
            <a:schemeClr val="accent1"/>
          </a:lnRef>
          <a:fillRef idx="1">
            <a:schemeClr val="lt1"/>
          </a:fillRef>
          <a:effectRef idx="0">
            <a:schemeClr val="accent1"/>
          </a:effectRef>
          <a:fontRef idx="minor">
            <a:schemeClr val="dk1"/>
          </a:fontRef>
        </p:style>
        <p:txBody>
          <a:bodyPr>
            <a:noAutofit/>
          </a:bodyPr>
          <a:lstStyle/>
          <a:p>
            <a:pPr lvl="0"/>
            <a:r>
              <a:rPr lang="mn-MN" sz="1600" dirty="0">
                <a:latin typeface="Arial" panose="020B0604020202020204" pitchFamily="34" charset="0"/>
                <a:cs typeface="Arial" panose="020B0604020202020204" pitchFamily="34" charset="0"/>
              </a:rPr>
              <a:t>Бүртгэл, статистикийн ерөнхий газаас ирүүлсэн 2015 оны 12 дугаар сарын 31-ны өдрөөрх сонгуулийн насны хүний тоо, </a:t>
            </a:r>
            <a:endParaRPr lang="en-US" sz="1600" dirty="0">
              <a:latin typeface="Arial" panose="020B0604020202020204" pitchFamily="34" charset="0"/>
              <a:cs typeface="Arial" panose="020B0604020202020204" pitchFamily="34" charset="0"/>
            </a:endParaRPr>
          </a:p>
          <a:p>
            <a:pPr lvl="0"/>
            <a:r>
              <a:rPr lang="mn-MN" sz="1600" dirty="0">
                <a:latin typeface="Arial" panose="020B0604020202020204" pitchFamily="34" charset="0"/>
                <a:cs typeface="Arial" panose="020B0604020202020204" pitchFamily="34" charset="0"/>
              </a:rPr>
              <a:t>Сонгуулийн тухай хуулийн 75.1, 75.2 дугаар зүйлд заасны дагуу тойрог бүрт тооцсон менежер, шадар туслагч, ухуулагчын тоо</a:t>
            </a:r>
            <a:endParaRPr lang="en-US" sz="1600" dirty="0">
              <a:latin typeface="Arial" panose="020B0604020202020204" pitchFamily="34" charset="0"/>
              <a:cs typeface="Arial" panose="020B0604020202020204" pitchFamily="34" charset="0"/>
            </a:endParaRPr>
          </a:p>
          <a:p>
            <a:pPr lvl="0"/>
            <a:r>
              <a:rPr lang="mn-MN" sz="1600" dirty="0">
                <a:latin typeface="Arial" panose="020B0604020202020204" pitchFamily="34" charset="0"/>
                <a:cs typeface="Arial" panose="020B0604020202020204" pitchFamily="34" charset="0"/>
              </a:rPr>
              <a:t>Сангийн сайдын 2011 оны 132 дугаар тушаалыг үндэслэн “Улс төрийн болон төрийн захиргааны албан хаагчийн албан томилолтын зам хоног, байрны зардлын хэмжээ суманд 18000, аймгийн төвд 29000, Улаанбаатар, Эрдэнэт, Дархан хотод 35500 төгрөгөөр тооцоолол хийлээ.</a:t>
            </a:r>
            <a:endParaRPr lang="en-US" sz="1600"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330493" y="1467621"/>
            <a:ext cx="3100684" cy="525517"/>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i="1" dirty="0" smtClean="0">
                <a:latin typeface="Arial" panose="020B0604020202020204" pitchFamily="34" charset="0"/>
                <a:cs typeface="Arial" panose="020B0604020202020204" pitchFamily="34" charset="0"/>
              </a:rPr>
              <a:t>Тооцоололд ашигласан мэдээлэл:</a:t>
            </a:r>
            <a:endParaRPr lang="en-US" sz="2400" i="1" dirty="0">
              <a:latin typeface="Arial" panose="020B0604020202020204" pitchFamily="34" charset="0"/>
              <a:cs typeface="Arial" panose="020B0604020202020204" pitchFamily="34" charset="0"/>
            </a:endParaRPr>
          </a:p>
        </p:txBody>
      </p:sp>
      <p:sp>
        <p:nvSpPr>
          <p:cNvPr id="6" name="Title 1"/>
          <p:cNvSpPr txBox="1">
            <a:spLocks/>
          </p:cNvSpPr>
          <p:nvPr/>
        </p:nvSpPr>
        <p:spPr>
          <a:xfrm>
            <a:off x="6009982" y="1489506"/>
            <a:ext cx="2193492" cy="5255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b="1" i="1" dirty="0" smtClean="0">
                <a:solidFill>
                  <a:schemeClr val="accent6"/>
                </a:solidFill>
                <a:latin typeface="Arial" panose="020B0604020202020204" pitchFamily="34" charset="0"/>
                <a:cs typeface="Arial" panose="020B0604020202020204" pitchFamily="34" charset="0"/>
              </a:rPr>
              <a:t>Аргачлал:</a:t>
            </a:r>
            <a:endParaRPr lang="en-US" sz="2400" i="1" dirty="0">
              <a:solidFill>
                <a:schemeClr val="accent6"/>
              </a:solidFill>
              <a:latin typeface="Arial" panose="020B0604020202020204" pitchFamily="34" charset="0"/>
              <a:cs typeface="Arial" panose="020B0604020202020204" pitchFamily="34" charset="0"/>
            </a:endParaRPr>
          </a:p>
        </p:txBody>
      </p:sp>
      <p:sp>
        <p:nvSpPr>
          <p:cNvPr id="4" name="Rectangle 3"/>
          <p:cNvSpPr/>
          <p:nvPr/>
        </p:nvSpPr>
        <p:spPr>
          <a:xfrm>
            <a:off x="4650911" y="2097755"/>
            <a:ext cx="4911634"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mn-MN" dirty="0">
                <a:latin typeface="Arial" panose="020B0604020202020204" pitchFamily="34" charset="0"/>
                <a:cs typeface="Arial" panose="020B0604020202020204" pitchFamily="34" charset="0"/>
              </a:rPr>
              <a:t>Намаас сонгуульд ажиллах ажилтнуудын томилолтын зардлыг дээрх тарифийн дагуу орон нутагт болон Улаанбаатар хотын алслагдсан дүүрэгт 17 хоног ажиллахаар тооцон гаргасан нийт 26 тойргийн дүнгийн дундажаар тооцоолсон.</a:t>
            </a:r>
            <a:endParaRPr lang="en-US" dirty="0">
              <a:latin typeface="Arial" panose="020B0604020202020204" pitchFamily="34" charset="0"/>
              <a:cs typeface="Arial" panose="020B0604020202020204" pitchFamily="34" charset="0"/>
            </a:endParaRPr>
          </a:p>
          <a:p>
            <a:r>
              <a:rPr lang="mn-MN" dirty="0">
                <a:latin typeface="Arial" panose="020B0604020202020204" pitchFamily="34" charset="0"/>
                <a:cs typeface="Arial" panose="020B0604020202020204" pitchFamily="34" charset="0"/>
              </a:rPr>
              <a:t>Нэг нэр дэвшигчийн сонгуулийн сурталчилгааны хугацаанд ажиллах менежер, шадар туслагч нарын тоог Сонгуулийн хуулийн 75.1,75.2-д заасны дагуу тооцсон ба томилолтоор ажиллах хоногийг менежер, шадар туслагчаар ялгаатай гарган батлагдсан тарифаар тооцсон.</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19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07" y="531115"/>
            <a:ext cx="8596668" cy="874643"/>
          </a:xfrm>
        </p:spPr>
        <p:txBody>
          <a:bodyPr>
            <a:noAutofit/>
          </a:bodyPr>
          <a:lstStyle/>
          <a:p>
            <a:pPr algn="ctr"/>
            <a:r>
              <a:rPr lang="mn-MN" sz="2400" b="1" dirty="0" smtClean="0">
                <a:solidFill>
                  <a:schemeClr val="accent2"/>
                </a:solidFill>
                <a:latin typeface="Arial" panose="020B0604020202020204" pitchFamily="34" charset="0"/>
                <a:cs typeface="Arial" panose="020B0604020202020204" pitchFamily="34" charset="0"/>
              </a:rPr>
              <a:t>ГУРАВ. СУРТАЛЧИЛГААНЫ ХУУДАС </a:t>
            </a:r>
            <a:br>
              <a:rPr lang="mn-MN" sz="2400" b="1" dirty="0" smtClean="0">
                <a:solidFill>
                  <a:schemeClr val="accent2"/>
                </a:solidFill>
                <a:latin typeface="Arial" panose="020B0604020202020204" pitchFamily="34" charset="0"/>
                <a:cs typeface="Arial" panose="020B0604020202020204" pitchFamily="34" charset="0"/>
              </a:rPr>
            </a:br>
            <a:r>
              <a:rPr lang="mn-MN" sz="2400" b="1" dirty="0" smtClean="0">
                <a:solidFill>
                  <a:schemeClr val="accent2"/>
                </a:solidFill>
                <a:latin typeface="Arial" panose="020B0604020202020204" pitchFamily="34" charset="0"/>
                <a:cs typeface="Arial" panose="020B0604020202020204" pitchFamily="34" charset="0"/>
              </a:rPr>
              <a:t>ХЭВЛҮҮЛЭХ ЗАРДАЛ</a:t>
            </a:r>
            <a:endParaRPr lang="en-US" sz="2400" b="1"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3166" y="1772736"/>
            <a:ext cx="9686255" cy="3566519"/>
          </a:xfrm>
        </p:spPr>
        <p:txBody>
          <a:bodyPr>
            <a:normAutofit/>
          </a:bodyPr>
          <a:lstStyle/>
          <a:p>
            <a:pPr marL="0" indent="0" algn="just">
              <a:spcBef>
                <a:spcPts val="400"/>
              </a:spcBef>
              <a:buNone/>
            </a:pPr>
            <a:r>
              <a:rPr lang="mn-MN" sz="2000" b="1" i="1" dirty="0" smtClean="0">
                <a:latin typeface="Arial" panose="020B0604020202020204" pitchFamily="34" charset="0"/>
                <a:cs typeface="Arial" panose="020B0604020202020204" pitchFamily="34" charset="0"/>
              </a:rPr>
              <a:t>Эрх зүйн үндэслэл: </a:t>
            </a:r>
            <a:r>
              <a:rPr lang="mn-MN" sz="2000" b="1" i="1" dirty="0">
                <a:latin typeface="Arial" panose="020B0604020202020204" pitchFamily="34" charset="0"/>
                <a:cs typeface="Arial" panose="020B0604020202020204" pitchFamily="34" charset="0"/>
              </a:rPr>
              <a:t>Сонгуулийн хуулийн </a:t>
            </a:r>
            <a:r>
              <a:rPr lang="mn-MN" sz="2000" b="1" i="1" dirty="0" smtClean="0">
                <a:latin typeface="Arial" panose="020B0604020202020204" pitchFamily="34" charset="0"/>
                <a:cs typeface="Arial" panose="020B0604020202020204" pitchFamily="34" charset="0"/>
              </a:rPr>
              <a:t>77 дугаар </a:t>
            </a:r>
            <a:r>
              <a:rPr lang="mn-MN" sz="2000" b="1" i="1" dirty="0">
                <a:latin typeface="Arial" panose="020B0604020202020204" pitchFamily="34" charset="0"/>
                <a:cs typeface="Arial" panose="020B0604020202020204" pitchFamily="34" charset="0"/>
              </a:rPr>
              <a:t>зүйлийг </a:t>
            </a:r>
            <a:r>
              <a:rPr lang="mn-MN" sz="2000" b="1" i="1" dirty="0" smtClean="0">
                <a:latin typeface="Arial" panose="020B0604020202020204" pitchFamily="34" charset="0"/>
                <a:cs typeface="Arial" panose="020B0604020202020204" pitchFamily="34" charset="0"/>
              </a:rPr>
              <a:t>баримталсан</a:t>
            </a:r>
          </a:p>
          <a:p>
            <a:pPr marL="0" indent="0" algn="just">
              <a:spcBef>
                <a:spcPts val="400"/>
              </a:spcBef>
              <a:buNone/>
            </a:pPr>
            <a:r>
              <a:rPr lang="mn-MN" sz="2000" i="1" dirty="0" smtClean="0">
                <a:latin typeface="Arial" panose="020B0604020202020204" pitchFamily="34" charset="0"/>
                <a:cs typeface="Arial" panose="020B0604020202020204" pitchFamily="34" charset="0"/>
              </a:rPr>
              <a:t> </a:t>
            </a:r>
            <a:endParaRPr lang="mn-MN" sz="2000" b="1" i="1" dirty="0" smtClean="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2.1. </a:t>
            </a:r>
            <a:r>
              <a:rPr lang="mn-MN" sz="2000" dirty="0">
                <a:latin typeface="Arial" panose="020B0604020202020204" pitchFamily="34" charset="0"/>
                <a:cs typeface="Arial" panose="020B0604020202020204" pitchFamily="34" charset="0"/>
              </a:rPr>
              <a:t>Нам, эвслийн сонгуулийн сурталчилгааны хуудас хэвлүүлэх</a:t>
            </a:r>
            <a:endParaRPr lang="en-US" sz="2000" dirty="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2.2. </a:t>
            </a:r>
            <a:r>
              <a:rPr lang="mn-MN" sz="2000" dirty="0">
                <a:latin typeface="Arial" panose="020B0604020202020204" pitchFamily="34" charset="0"/>
                <a:cs typeface="Arial" panose="020B0604020202020204" pitchFamily="34" charset="0"/>
              </a:rPr>
              <a:t>Тойрогт нэр дэвшигчийн зардал</a:t>
            </a:r>
            <a:endParaRPr lang="en-US" sz="2000" dirty="0">
              <a:latin typeface="Arial" panose="020B0604020202020204" pitchFamily="34" charset="0"/>
              <a:cs typeface="Arial" panose="020B0604020202020204" pitchFamily="34" charset="0"/>
            </a:endParaRPr>
          </a:p>
          <a:p>
            <a:pPr lvl="1" algn="just"/>
            <a:endParaRPr lang="mn-MN" sz="2000" dirty="0" smtClean="0">
              <a:latin typeface="Arial" panose="020B0604020202020204" pitchFamily="34" charset="0"/>
              <a:cs typeface="Arial" panose="020B0604020202020204" pitchFamily="34" charset="0"/>
            </a:endParaRPr>
          </a:p>
          <a:p>
            <a:pPr lvl="1" algn="just"/>
            <a:endParaRPr lang="en-US" sz="2000" b="1"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29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52022"/>
            <a:ext cx="8596668" cy="1010479"/>
          </a:xfrm>
        </p:spPr>
        <p:txBody>
          <a:bodyPr>
            <a:normAutofit/>
          </a:bodyPr>
          <a:lstStyle/>
          <a:p>
            <a:pPr algn="ctr"/>
            <a:r>
              <a:rPr lang="mn-MN" sz="2800" b="1" dirty="0" smtClean="0">
                <a:solidFill>
                  <a:schemeClr val="accent6"/>
                </a:solidFill>
                <a:latin typeface="Arial" panose="020B0604020202020204" pitchFamily="34" charset="0"/>
                <a:cs typeface="Arial" panose="020B0604020202020204" pitchFamily="34" charset="0"/>
              </a:rPr>
              <a:t>3.1. </a:t>
            </a:r>
            <a:r>
              <a:rPr lang="mn-MN" sz="2800" b="1" dirty="0">
                <a:solidFill>
                  <a:schemeClr val="accent6"/>
                </a:solidFill>
                <a:latin typeface="Arial" panose="020B0604020202020204" pitchFamily="34" charset="0"/>
                <a:cs typeface="Arial" panose="020B0604020202020204" pitchFamily="34" charset="0"/>
              </a:rPr>
              <a:t>Нам, эвслийн сонгуулийн сурталчилгааны хуудас хэвлүүлэх</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858617"/>
            <a:ext cx="8596668" cy="4182745"/>
          </a:xfrm>
        </p:spPr>
        <p:txBody>
          <a:bodyPr>
            <a:normAutofit/>
          </a:bodyPr>
          <a:lstStyle/>
          <a:p>
            <a:pPr algn="just"/>
            <a:r>
              <a:rPr lang="mn-MN" sz="2000" i="1" u="sng" dirty="0">
                <a:latin typeface="Arial" panose="020B0604020202020204" pitchFamily="34" charset="0"/>
                <a:cs typeface="Arial" panose="020B0604020202020204" pitchFamily="34" charset="0"/>
              </a:rPr>
              <a:t>Хуудасны тоо.</a:t>
            </a:r>
            <a:r>
              <a:rPr lang="mn-MN" sz="2000" dirty="0">
                <a:latin typeface="Arial" panose="020B0604020202020204" pitchFamily="34" charset="0"/>
                <a:cs typeface="Arial" panose="020B0604020202020204" pitchFamily="34" charset="0"/>
              </a:rPr>
              <a:t> Сонгуулийн тухай хуулийн 77.3-т сонгуульд оролцогч нам, эвслийн сонгуулийн сурталчилгааны хэвлэмэл материалын тоог заасан:</a:t>
            </a:r>
            <a:endParaRPr lang="en-US"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77.3.Сонгуульд </a:t>
            </a:r>
            <a:r>
              <a:rPr lang="en-US" sz="2000" dirty="0" err="1">
                <a:latin typeface="Arial" panose="020B0604020202020204" pitchFamily="34" charset="0"/>
                <a:cs typeface="Arial" panose="020B0604020202020204" pitchFamily="34" charset="0"/>
              </a:rPr>
              <a:t>оролцогч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нам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эвсэл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буюу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нам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эвслийн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сонгуулийн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штаб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дараах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хэлбэр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хэмжээнээс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хэтрүүлэхгүйгээр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сонгуулийн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сурталчилгааны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хэвлэмэл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материалыг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сонгогчдод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тараах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эрхтэй</a:t>
            </a:r>
            <a:r>
              <a:rPr lang="en-US" sz="2000" dirty="0">
                <a:latin typeface="Arial" panose="020B0604020202020204" pitchFamily="34" charset="0"/>
                <a:cs typeface="Arial" panose="020B0604020202020204" pitchFamily="34" charset="0"/>
              </a:rPr>
              <a:t>:</a:t>
            </a:r>
          </a:p>
          <a:p>
            <a:pPr lvl="1" algn="just"/>
            <a:r>
              <a:rPr lang="en-US" dirty="0">
                <a:latin typeface="Arial" panose="020B0604020202020204" pitchFamily="34" charset="0"/>
                <a:cs typeface="Arial" panose="020B0604020202020204" pitchFamily="34" charset="0"/>
              </a:rPr>
              <a:t>77.3.1.сонгуулийн </a:t>
            </a:r>
            <a:r>
              <a:rPr lang="en-US" dirty="0" err="1">
                <a:latin typeface="Arial" panose="020B0604020202020204" pitchFamily="34" charset="0"/>
                <a:cs typeface="Arial" panose="020B0604020202020204" pitchFamily="34" charset="0"/>
              </a:rPr>
              <a:t>мөрийн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хөтөлбөрөө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танилцуулсан</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дөрвөн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хэвлэлийн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хуудас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сонин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эсхүл</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сэтгүүл</a:t>
            </a:r>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lgn="just"/>
            <a:r>
              <a:rPr lang="en-US" dirty="0">
                <a:latin typeface="Arial" panose="020B0604020202020204" pitchFamily="34" charset="0"/>
                <a:cs typeface="Arial" panose="020B0604020202020204" pitchFamily="34" charset="0"/>
              </a:rPr>
              <a:t>77.3.2.</a:t>
            </a:r>
            <a:r>
              <a:rPr lang="en-US" b="1" dirty="0">
                <a:latin typeface="Arial" panose="020B0604020202020204" pitchFamily="34" charset="0"/>
                <a:cs typeface="Arial" panose="020B0604020202020204" pitchFamily="34" charset="0"/>
              </a:rPr>
              <a:t>гурван </a:t>
            </a:r>
            <a:r>
              <a:rPr lang="en-US" b="1" dirty="0" err="1">
                <a:latin typeface="Arial" panose="020B0604020202020204" pitchFamily="34" charset="0"/>
                <a:cs typeface="Arial" panose="020B0604020202020204" pitchFamily="34" charset="0"/>
              </a:rPr>
              <a:t>хэвлэлийн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хуудас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бүхий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сонгуулийн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сурталчилгааны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бусад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материал</a:t>
            </a:r>
            <a:r>
              <a:rPr lang="en-US" dirty="0">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2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83" y="519920"/>
            <a:ext cx="8596668" cy="553278"/>
          </a:xfrm>
        </p:spPr>
        <p:txBody>
          <a:bodyPr>
            <a:normAutofit/>
          </a:bodyPr>
          <a:lstStyle/>
          <a:p>
            <a:pPr algn="ctr"/>
            <a:r>
              <a:rPr lang="mn-MN" sz="2800" b="1" i="1" dirty="0">
                <a:solidFill>
                  <a:schemeClr val="accent6"/>
                </a:solidFill>
                <a:latin typeface="Arial" panose="020B0604020202020204" pitchFamily="34" charset="0"/>
                <a:cs typeface="Arial" panose="020B0604020202020204" pitchFamily="34" charset="0"/>
              </a:rPr>
              <a:t>Мөрийн хөтөлбөр хэвлүүлэх үнийн санал:</a:t>
            </a:r>
            <a:endParaRPr lang="en-US" sz="2800" b="1"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2" y="1653693"/>
            <a:ext cx="9102771" cy="3880773"/>
          </a:xfrm>
        </p:spPr>
        <p:txBody>
          <a:bodyPr>
            <a:normAutofit/>
          </a:bodyPr>
          <a:lstStyle/>
          <a:p>
            <a:pPr algn="just"/>
            <a:r>
              <a:rPr lang="mn-MN" sz="2000" dirty="0">
                <a:latin typeface="Arial" panose="020B0604020202020204" pitchFamily="34" charset="0"/>
                <a:cs typeface="Arial" panose="020B0604020202020204" pitchFamily="34" charset="0"/>
              </a:rPr>
              <a:t>Сонин, сэтгүүлд материал хэвлүүлэх үнийн саналыг сонин, сэтгүүлийн компаниас  нэг хэвлэлийн хуудас бүхий материалыг хар, цагаанаар хэвлүүлэх хамгийн бага үнэ, өнгөтөөр хэвлүүлэх хамгийн дээд үнийн саналыг авч дундаж үнийг тогтоосон. Сонгуулийн мөрийн хөтөлбөрийг өнгөтөөр хэвлүүлэхээр тооцож үнийг 3500.0 мянган төгрөгөөр сонгов.</a:t>
            </a:r>
            <a:r>
              <a:rPr lang="mn-MN" sz="2000" i="1" u="sng" dirty="0">
                <a:latin typeface="Arial" panose="020B0604020202020204" pitchFamily="34" charset="0"/>
                <a:cs typeface="Arial" panose="020B0604020202020204" pitchFamily="34" charset="0"/>
              </a:rPr>
              <a:t> </a:t>
            </a:r>
            <a:endParaRPr lang="mn-MN" sz="2000" i="1" u="sng" dirty="0" smtClean="0">
              <a:latin typeface="Arial" panose="020B0604020202020204" pitchFamily="34" charset="0"/>
              <a:cs typeface="Arial" panose="020B0604020202020204" pitchFamily="34" charset="0"/>
            </a:endParaRPr>
          </a:p>
          <a:p>
            <a:pPr marL="0" indent="0" algn="just">
              <a:buNone/>
            </a:pPr>
            <a:endParaRPr lang="en-US" sz="2000" i="1" u="sng" dirty="0">
              <a:latin typeface="Arial" panose="020B0604020202020204" pitchFamily="34" charset="0"/>
              <a:cs typeface="Arial" panose="020B0604020202020204" pitchFamily="34" charset="0"/>
            </a:endParaRPr>
          </a:p>
          <a:p>
            <a:pPr marL="0" indent="0" algn="just">
              <a:buNone/>
            </a:pPr>
            <a:r>
              <a:rPr lang="mn-MN" sz="2000" i="1" u="sng" dirty="0">
                <a:latin typeface="Arial" panose="020B0604020202020204" pitchFamily="34" charset="0"/>
                <a:cs typeface="Arial" panose="020B0604020202020204" pitchFamily="34" charset="0"/>
              </a:rPr>
              <a:t>Тооцоолсон жишээ:</a:t>
            </a:r>
            <a:r>
              <a:rPr lang="mn-MN" sz="2000" dirty="0">
                <a:latin typeface="Arial" panose="020B0604020202020204" pitchFamily="34" charset="0"/>
                <a:cs typeface="Arial" panose="020B0604020202020204" pitchFamily="34" charset="0"/>
              </a:rPr>
              <a:t> 4 хэвлэлийн хуудас х 3.5 сая төгрөг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үнэ</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14.0 сая төгрөг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693001"/>
      </p:ext>
    </p:extLst>
  </p:cSld>
  <p:clrMapOvr>
    <a:masterClrMapping/>
  </p:clrMapOvr>
</p:sld>
</file>

<file path=ppt/theme/theme1.xml><?xml version="1.0" encoding="utf-8"?>
<a:theme xmlns:a="http://schemas.openxmlformats.org/drawingml/2006/main" name="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373</TotalTime>
  <Words>2423</Words>
  <Application>Microsoft Office PowerPoint</Application>
  <PresentationFormat>Widescreen</PresentationFormat>
  <Paragraphs>439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Trebuchet MS</vt:lpstr>
      <vt:lpstr>Wingdings 3</vt:lpstr>
      <vt:lpstr>Facet</vt:lpstr>
      <vt:lpstr>Үндэсний аудитын газар </vt:lpstr>
      <vt:lpstr>НЭГ. РАДИО, ТЕЛЕВИЗ, ҮҮРЭН ХОЛБООНЫ СОНГУУЛИЙН ЗАРДАЛ</vt:lpstr>
      <vt:lpstr> 1.1. Телевизээр нэвтрүүлэх сурталчилгааны зардал</vt:lpstr>
      <vt:lpstr>1.2. Радиогоор нэвтрүүлэх сурталчилгааны зардал</vt:lpstr>
      <vt:lpstr>1.3. Үүрэн холбооны богино үсэгт мэдээ – мессеж хэлбэрийн сурталчилгааны зардал </vt:lpstr>
      <vt:lpstr>ХОЁР. ТОМИЛОЛТЫН ЗАРДАЛ</vt:lpstr>
      <vt:lpstr>ГУРАВ. СУРТАЛЧИЛГААНЫ ХУУДАС  ХЭВЛҮҮЛЭХ ЗАРДАЛ</vt:lpstr>
      <vt:lpstr>3.1. Нам, эвслийн сонгуулийн сурталчилгааны хуудас хэвлүүлэх</vt:lpstr>
      <vt:lpstr>Мөрийн хөтөлбөр хэвлүүлэх үнийн санал:</vt:lpstr>
      <vt:lpstr>Сурталчилгааны материал хэвлүүлэх  үнийн санал:</vt:lpstr>
      <vt:lpstr>Сурталчилгааны материал хэвлүүлэх</vt:lpstr>
      <vt:lpstr>3.2. Тойрогт нэр дэвшигчийн зардал</vt:lpstr>
      <vt:lpstr>Сурталчилгааны материал хэвлүүлэх  үнийн санал:</vt:lpstr>
      <vt:lpstr>ДӨРӨВ. СОНИН СЭТГҮҮЛД  СУРТАЛЧИЛГАА ХЭВЛҮҮЛЭХ ЗАРДАЛ</vt:lpstr>
      <vt:lpstr>Тооцоолол:</vt:lpstr>
      <vt:lpstr>ТАВ. БИЧИГ ХЭРГИЙН ЗАРДАЛ</vt:lpstr>
      <vt:lpstr>5.1. Нам эвслийн бичиг хэргийн зардал</vt:lpstr>
      <vt:lpstr>5.2. Нэр дэвшигчийн бичиг хэргийн зардал</vt:lpstr>
      <vt:lpstr>ЗУРГАА. СУРТАЛЧИЛГААНЫ ЗУРАГТ САМБАР  АШИГЛАХ ЗАРДАЛ</vt:lpstr>
      <vt:lpstr>Сурталчилгааны самбар хэвлүүлэх үнийн санал:</vt:lpstr>
      <vt:lpstr>Жишээ:</vt:lpstr>
      <vt:lpstr>ДОЛОО. ХОЛБООНЫ ЗАРДАЛ</vt:lpstr>
      <vt:lpstr>Тооцоолол:</vt:lpstr>
      <vt:lpstr>НАЙМ. ТЭЭВЭР ШАТАХУУНЫ ЗАРДАЛ </vt:lpstr>
      <vt:lpstr>Тооцоолол:</vt:lpstr>
      <vt:lpstr>ЕС. СОНГУУЛИЙН БУСАД ЗАРДАЛ</vt:lpstr>
      <vt:lpstr>PowerPoint Presentation</vt:lpstr>
      <vt:lpstr>PowerPoint Presentation</vt:lpstr>
      <vt:lpstr>Сонгуульд зарцуулах зардлын дээд хэмжээний тооцоололын харьцуулалт /сая.төг/</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Үндэсний аудитын газар</dc:title>
  <dc:creator>Mogul</dc:creator>
  <cp:lastModifiedBy>Mogul</cp:lastModifiedBy>
  <cp:revision>128</cp:revision>
  <cp:lastPrinted>2016-03-01T06:05:56Z</cp:lastPrinted>
  <dcterms:created xsi:type="dcterms:W3CDTF">2016-02-29T06:27:12Z</dcterms:created>
  <dcterms:modified xsi:type="dcterms:W3CDTF">2016-03-01T06:10:13Z</dcterms:modified>
</cp:coreProperties>
</file>