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1"/>
  </p:notesMasterIdLst>
  <p:sldIdLst>
    <p:sldId id="256" r:id="rId2"/>
    <p:sldId id="260" r:id="rId3"/>
    <p:sldId id="277" r:id="rId4"/>
    <p:sldId id="261" r:id="rId5"/>
    <p:sldId id="258" r:id="rId6"/>
    <p:sldId id="259" r:id="rId7"/>
    <p:sldId id="263" r:id="rId8"/>
    <p:sldId id="262" r:id="rId9"/>
    <p:sldId id="271" r:id="rId10"/>
  </p:sldIdLst>
  <p:sldSz cx="12192000" cy="6858000"/>
  <p:notesSz cx="7053263"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7" autoAdjust="0"/>
    <p:restoredTop sz="94660"/>
  </p:normalViewPr>
  <p:slideViewPr>
    <p:cSldViewPr snapToGrid="0">
      <p:cViewPr varScale="1">
        <p:scale>
          <a:sx n="87" d="100"/>
          <a:sy n="87" d="100"/>
        </p:scale>
        <p:origin x="69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59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95738" y="0"/>
            <a:ext cx="3055937" cy="466725"/>
          </a:xfrm>
          <a:prstGeom prst="rect">
            <a:avLst/>
          </a:prstGeom>
        </p:spPr>
        <p:txBody>
          <a:bodyPr vert="horz" lIns="91440" tIns="45720" rIns="91440" bIns="45720" rtlCol="0"/>
          <a:lstStyle>
            <a:lvl1pPr algn="r">
              <a:defRPr sz="1200"/>
            </a:lvl1pPr>
          </a:lstStyle>
          <a:p>
            <a:fld id="{31F4B15F-BEA0-4FD0-B03C-DD7960609679}" type="datetimeFigureOut">
              <a:rPr lang="en-US" smtClean="0"/>
              <a:t>3/7/2017</a:t>
            </a:fld>
            <a:endParaRPr lang="en-US"/>
          </a:p>
        </p:txBody>
      </p:sp>
      <p:sp>
        <p:nvSpPr>
          <p:cNvPr id="4" name="Slide Image Placeholder 3"/>
          <p:cNvSpPr>
            <a:spLocks noGrp="1" noRot="1" noChangeAspect="1"/>
          </p:cNvSpPr>
          <p:nvPr>
            <p:ph type="sldImg" idx="2"/>
          </p:nvPr>
        </p:nvSpPr>
        <p:spPr>
          <a:xfrm>
            <a:off x="733425" y="1163638"/>
            <a:ext cx="5586413" cy="31416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4850" y="4479925"/>
            <a:ext cx="5643563" cy="36655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375"/>
            <a:ext cx="3055938"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95738" y="8842375"/>
            <a:ext cx="3055937" cy="466725"/>
          </a:xfrm>
          <a:prstGeom prst="rect">
            <a:avLst/>
          </a:prstGeom>
        </p:spPr>
        <p:txBody>
          <a:bodyPr vert="horz" lIns="91440" tIns="45720" rIns="91440" bIns="45720" rtlCol="0" anchor="b"/>
          <a:lstStyle>
            <a:lvl1pPr algn="r">
              <a:defRPr sz="1200"/>
            </a:lvl1pPr>
          </a:lstStyle>
          <a:p>
            <a:fld id="{BB841729-AE58-43C1-B92A-81E386EF173B}" type="slidenum">
              <a:rPr lang="en-US" smtClean="0"/>
              <a:t>‹#›</a:t>
            </a:fld>
            <a:endParaRPr lang="en-US"/>
          </a:p>
        </p:txBody>
      </p:sp>
    </p:spTree>
    <p:extLst>
      <p:ext uri="{BB962C8B-B14F-4D97-AF65-F5344CB8AC3E}">
        <p14:creationId xmlns:p14="http://schemas.microsoft.com/office/powerpoint/2010/main" val="19789552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2013 </a:t>
            </a:r>
            <a:r>
              <a:rPr lang="mn-MN" dirty="0" smtClean="0"/>
              <a:t>оны</a:t>
            </a:r>
            <a:r>
              <a:rPr lang="mn-MN" baseline="0" dirty="0" smtClean="0"/>
              <a:t> өөрчлөлтөөр НА бий болсон. </a:t>
            </a:r>
            <a:endParaRPr lang="en-US" dirty="0"/>
          </a:p>
        </p:txBody>
      </p:sp>
      <p:sp>
        <p:nvSpPr>
          <p:cNvPr id="4" name="Slide Number Placeholder 3"/>
          <p:cNvSpPr>
            <a:spLocks noGrp="1"/>
          </p:cNvSpPr>
          <p:nvPr>
            <p:ph type="sldNum" sz="quarter" idx="10"/>
          </p:nvPr>
        </p:nvSpPr>
        <p:spPr/>
        <p:txBody>
          <a:bodyPr/>
          <a:lstStyle/>
          <a:p>
            <a:fld id="{BB841729-AE58-43C1-B92A-81E386EF173B}" type="slidenum">
              <a:rPr lang="en-US" smtClean="0"/>
              <a:t>5</a:t>
            </a:fld>
            <a:endParaRPr lang="en-US"/>
          </a:p>
        </p:txBody>
      </p:sp>
    </p:spTree>
    <p:extLst>
      <p:ext uri="{BB962C8B-B14F-4D97-AF65-F5344CB8AC3E}">
        <p14:creationId xmlns:p14="http://schemas.microsoft.com/office/powerpoint/2010/main" val="5942875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3/7/2017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3/7/2017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3/7/2017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3/7/2017</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3/7/2017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mn-MN" b="1" dirty="0" smtClean="0">
                <a:latin typeface="Arial" panose="020B0604020202020204" pitchFamily="34" charset="0"/>
                <a:cs typeface="Arial" panose="020B0604020202020204" pitchFamily="34" charset="0"/>
              </a:rPr>
              <a:t>Аудитын ерөнхий ойлголт</a:t>
            </a:r>
            <a:endParaRPr lang="en-US" b="1"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1507067" y="4050833"/>
            <a:ext cx="7766936" cy="1221383"/>
          </a:xfrm>
        </p:spPr>
        <p:txBody>
          <a:bodyPr>
            <a:normAutofit fontScale="25000" lnSpcReduction="20000"/>
          </a:bodyPr>
          <a:lstStyle/>
          <a:p>
            <a:endParaRPr lang="mn-MN" dirty="0" smtClean="0">
              <a:latin typeface="Arial" panose="020B0604020202020204" pitchFamily="34" charset="0"/>
              <a:cs typeface="Arial" panose="020B0604020202020204" pitchFamily="34" charset="0"/>
            </a:endParaRPr>
          </a:p>
          <a:p>
            <a:endParaRPr lang="mn-MN" dirty="0">
              <a:latin typeface="Arial" panose="020B0604020202020204" pitchFamily="34" charset="0"/>
              <a:cs typeface="Arial" panose="020B0604020202020204" pitchFamily="34" charset="0"/>
            </a:endParaRPr>
          </a:p>
          <a:p>
            <a:r>
              <a:rPr lang="mn-MN" sz="6200" b="1" i="1" dirty="0" smtClean="0">
                <a:latin typeface="Arial" panose="020B0604020202020204" pitchFamily="34" charset="0"/>
                <a:cs typeface="Arial" panose="020B0604020202020204" pitchFamily="34" charset="0"/>
              </a:rPr>
              <a:t>Дорнод аймгийн Аудитын газрын дарга, </a:t>
            </a:r>
          </a:p>
          <a:p>
            <a:r>
              <a:rPr lang="mn-MN" sz="6200" b="1" i="1" dirty="0" smtClean="0">
                <a:latin typeface="Arial" panose="020B0604020202020204" pitchFamily="34" charset="0"/>
                <a:cs typeface="Arial" panose="020B0604020202020204" pitchFamily="34" charset="0"/>
              </a:rPr>
              <a:t>Тэргүүлэх аудитор Б.Болортуул	</a:t>
            </a:r>
          </a:p>
          <a:p>
            <a:endParaRPr lang="mn-MN" sz="6200" b="1" i="1" dirty="0">
              <a:latin typeface="Arial" panose="020B0604020202020204" pitchFamily="34" charset="0"/>
              <a:cs typeface="Arial" panose="020B0604020202020204" pitchFamily="34" charset="0"/>
            </a:endParaRPr>
          </a:p>
          <a:p>
            <a:pPr algn="ctr"/>
            <a:r>
              <a:rPr lang="mn-MN" sz="6200" b="1" i="1" dirty="0" smtClean="0">
                <a:latin typeface="Arial" panose="020B0604020202020204" pitchFamily="34" charset="0"/>
                <a:cs typeface="Arial" panose="020B0604020202020204" pitchFamily="34" charset="0"/>
              </a:rPr>
              <a:t>2017.03.07</a:t>
            </a:r>
            <a:endParaRPr lang="en-US" sz="6200"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3280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042555"/>
          </a:xfrm>
        </p:spPr>
        <p:txBody>
          <a:bodyPr>
            <a:normAutofit fontScale="90000"/>
          </a:bodyPr>
          <a:lstStyle/>
          <a:p>
            <a:pPr algn="ctr"/>
            <a:r>
              <a:rPr lang="mn-MN" altLang="en-US" b="1" dirty="0">
                <a:latin typeface="Arial" panose="020B0604020202020204" pitchFamily="34" charset="0"/>
                <a:cs typeface="Arial" panose="020B0604020202020204" pitchFamily="34" charset="0"/>
              </a:rPr>
              <a:t>Аудит гэж  юу болох, түүний хэзээ хэрхэн үүссэн талаар</a:t>
            </a:r>
          </a:p>
        </p:txBody>
      </p:sp>
      <p:sp>
        <p:nvSpPr>
          <p:cNvPr id="3" name="Content Placeholder 2"/>
          <p:cNvSpPr>
            <a:spLocks noGrp="1"/>
          </p:cNvSpPr>
          <p:nvPr>
            <p:ph idx="1"/>
          </p:nvPr>
        </p:nvSpPr>
        <p:spPr>
          <a:xfrm>
            <a:off x="677334" y="1319645"/>
            <a:ext cx="8596668" cy="5320146"/>
          </a:xfrm>
        </p:spPr>
        <p:txBody>
          <a:bodyPr>
            <a:normAutofit lnSpcReduction="10000"/>
          </a:bodyPr>
          <a:lstStyle/>
          <a:p>
            <a:pPr marL="0" indent="0" algn="ctr">
              <a:lnSpc>
                <a:spcPct val="150000"/>
              </a:lnSpc>
              <a:buNone/>
            </a:pPr>
            <a:endParaRPr lang="mn-MN" altLang="en-US" b="1" dirty="0" smtClean="0">
              <a:latin typeface="Arial" panose="020B0604020202020204" pitchFamily="34" charset="0"/>
              <a:cs typeface="Arial" panose="020B0604020202020204" pitchFamily="34" charset="0"/>
            </a:endParaRPr>
          </a:p>
          <a:p>
            <a:pPr marL="0" indent="0" algn="just">
              <a:lnSpc>
                <a:spcPct val="150000"/>
              </a:lnSpc>
              <a:buNone/>
            </a:pPr>
            <a:r>
              <a:rPr lang="mn-MN" altLang="en-US" dirty="0" smtClean="0">
                <a:latin typeface="Arial" panose="020B0604020202020204" pitchFamily="34" charset="0"/>
                <a:cs typeface="Arial" panose="020B0604020202020204" pitchFamily="34" charset="0"/>
              </a:rPr>
              <a:t>	Нэг этгээд бэлтгэж, нөгөө этгээд ашиглах зориулалттай мэдээлэлд хараат бус, мэргэжлийн үнэлгээ өгч, найдвартай байдлынх нь талаар тайлагнах үйлчилгээ юм. </a:t>
            </a:r>
            <a:endParaRPr lang="en-US" altLang="en-US" dirty="0" smtClean="0">
              <a:latin typeface="Arial" panose="020B0604020202020204" pitchFamily="34" charset="0"/>
              <a:cs typeface="Arial" panose="020B0604020202020204" pitchFamily="34" charset="0"/>
            </a:endParaRPr>
          </a:p>
          <a:p>
            <a:pPr marL="0" indent="0" algn="just">
              <a:lnSpc>
                <a:spcPct val="150000"/>
              </a:lnSpc>
              <a:buNone/>
            </a:pPr>
            <a:r>
              <a:rPr lang="mn-MN" altLang="en-US" dirty="0" smtClean="0">
                <a:latin typeface="Arial" panose="020B0604020202020204" pitchFamily="34" charset="0"/>
                <a:cs typeface="Arial" panose="020B0604020202020204" pitchFamily="34" charset="0"/>
              </a:rPr>
              <a:t>	Аудит </a:t>
            </a:r>
            <a:r>
              <a:rPr lang="mn-MN" altLang="en-US" dirty="0">
                <a:latin typeface="Arial" panose="020B0604020202020204" pitchFamily="34" charset="0"/>
                <a:cs typeface="Arial" panose="020B0604020202020204" pitchFamily="34" charset="0"/>
              </a:rPr>
              <a:t>нь хараат бус байх, мэргэжлийн шинжтэй байх 2 гол шаардлага дээр тулгуурлаж байдаг.</a:t>
            </a:r>
            <a:endParaRPr lang="en-US" altLang="en-US" dirty="0">
              <a:latin typeface="Arial" panose="020B0604020202020204" pitchFamily="34" charset="0"/>
              <a:cs typeface="Arial" panose="020B0604020202020204" pitchFamily="34" charset="0"/>
            </a:endParaRPr>
          </a:p>
          <a:p>
            <a:pPr marL="0" indent="0" algn="just">
              <a:lnSpc>
                <a:spcPct val="150000"/>
              </a:lnSpc>
              <a:buNone/>
            </a:pPr>
            <a:r>
              <a:rPr lang="mn-MN" altLang="en-US" dirty="0" smtClean="0">
                <a:latin typeface="Arial" panose="020B0604020202020204" pitchFamily="34" charset="0"/>
                <a:cs typeface="Arial" panose="020B0604020202020204" pitchFamily="34" charset="0"/>
              </a:rPr>
              <a:t>	Хүн </a:t>
            </a:r>
            <a:r>
              <a:rPr lang="mn-MN" altLang="en-US" dirty="0">
                <a:latin typeface="Arial" panose="020B0604020202020204" pitchFamily="34" charset="0"/>
                <a:cs typeface="Arial" panose="020B0604020202020204" pitchFamily="34" charset="0"/>
              </a:rPr>
              <a:t>төрөлхтөн өмч хөрөнгө, эдийн засгийн аливаа үйл ажиллагаагаа бүртгэж, тэмдэглэж эхэлсэнтэй зэрэгцээд түүнийг хянаж, ажиглаж байх хэрэгцээ шаардлага үүссэн гэж </a:t>
            </a:r>
            <a:r>
              <a:rPr lang="mn-MN" altLang="en-US" dirty="0" smtClean="0">
                <a:latin typeface="Arial" panose="020B0604020202020204" pitchFamily="34" charset="0"/>
                <a:cs typeface="Arial" panose="020B0604020202020204" pitchFamily="34" charset="0"/>
              </a:rPr>
              <a:t>үздэг.</a:t>
            </a:r>
            <a:endParaRPr lang="en-US" altLang="en-US" dirty="0">
              <a:latin typeface="Arial" panose="020B0604020202020204" pitchFamily="34" charset="0"/>
              <a:cs typeface="Arial" panose="020B0604020202020204" pitchFamily="34" charset="0"/>
            </a:endParaRPr>
          </a:p>
          <a:p>
            <a:pPr marL="0" indent="0" algn="just">
              <a:lnSpc>
                <a:spcPct val="150000"/>
              </a:lnSpc>
              <a:buNone/>
            </a:pPr>
            <a:endParaRPr lang="en-US" altLang="en-US" dirty="0">
              <a:latin typeface="Arial" panose="020B0604020202020204" pitchFamily="34" charset="0"/>
              <a:cs typeface="Arial" panose="020B0604020202020204" pitchFamily="34" charset="0"/>
            </a:endParaRPr>
          </a:p>
          <a:p>
            <a:pPr marL="0" indent="0" algn="ctr">
              <a:lnSpc>
                <a:spcPct val="150000"/>
              </a:lnSpc>
              <a:buNone/>
            </a:pPr>
            <a:r>
              <a:rPr lang="mn-MN" altLang="en-US" sz="1400" dirty="0">
                <a:latin typeface="Arial" panose="020B0604020202020204" pitchFamily="34" charset="0"/>
                <a:cs typeface="Arial" panose="020B0604020202020204" pitchFamily="34" charset="0"/>
              </a:rPr>
              <a:t>Латины </a:t>
            </a:r>
            <a:r>
              <a:rPr lang="en-US" altLang="en-US" sz="1400" i="1" dirty="0" err="1">
                <a:latin typeface="Arial" panose="020B0604020202020204" pitchFamily="34" charset="0"/>
                <a:cs typeface="Arial" panose="020B0604020202020204" pitchFamily="34" charset="0"/>
              </a:rPr>
              <a:t>auditis</a:t>
            </a:r>
            <a:r>
              <a:rPr lang="en-US" altLang="en-US" sz="1400" i="1" dirty="0">
                <a:latin typeface="Arial" panose="020B0604020202020204" pitchFamily="34" charset="0"/>
                <a:cs typeface="Arial" panose="020B0604020202020204" pitchFamily="34" charset="0"/>
              </a:rPr>
              <a:t>, </a:t>
            </a:r>
            <a:r>
              <a:rPr lang="en-US" altLang="en-US" sz="1400" i="1" dirty="0" err="1">
                <a:latin typeface="Arial" panose="020B0604020202020204" pitchFamily="34" charset="0"/>
                <a:cs typeface="Arial" panose="020B0604020202020204" pitchFamily="34" charset="0"/>
              </a:rPr>
              <a:t>audire</a:t>
            </a:r>
            <a:r>
              <a:rPr lang="en-US" altLang="en-US" sz="1400" i="1" dirty="0">
                <a:latin typeface="Arial" panose="020B0604020202020204" pitchFamily="34" charset="0"/>
                <a:cs typeface="Arial" panose="020B0604020202020204" pitchFamily="34" charset="0"/>
              </a:rPr>
              <a:t> </a:t>
            </a:r>
            <a:r>
              <a:rPr lang="mn-MN" altLang="en-US" sz="1400" i="1" dirty="0">
                <a:latin typeface="Arial" panose="020B0604020202020204" pitchFamily="34" charset="0"/>
                <a:cs typeface="Arial" panose="020B0604020202020204" pitchFamily="34" charset="0"/>
              </a:rPr>
              <a:t> сонсох гэсэн  үгнээс гаралтай . </a:t>
            </a:r>
            <a:r>
              <a:rPr lang="mn-MN" altLang="en-US" sz="1400" i="1" dirty="0" smtClean="0">
                <a:latin typeface="Arial" panose="020B0604020202020204" pitchFamily="34" charset="0"/>
                <a:cs typeface="Arial" panose="020B0604020202020204" pitchFamily="34" charset="0"/>
              </a:rPr>
              <a:t>Тухайн </a:t>
            </a:r>
            <a:r>
              <a:rPr lang="mn-MN" altLang="en-US" sz="1400" i="1" dirty="0">
                <a:latin typeface="Arial" panose="020B0604020202020204" pitchFamily="34" charset="0"/>
                <a:cs typeface="Arial" panose="020B0604020202020204" pitchFamily="34" charset="0"/>
              </a:rPr>
              <a:t>үе бичиг үсэггүй байснаас аман хэлбэрээр хяналт хийж танилцуулж сонсгодог байснаас  үүдэлтэй</a:t>
            </a:r>
            <a:r>
              <a:rPr lang="mn-MN" altLang="en-US" sz="1400" i="1" dirty="0"/>
              <a:t>.</a:t>
            </a:r>
            <a:endParaRPr lang="en-US" altLang="en-US" sz="1400" dirty="0"/>
          </a:p>
          <a:p>
            <a:pPr>
              <a:lnSpc>
                <a:spcPct val="150000"/>
              </a:lnSpc>
            </a:pPr>
            <a:endParaRPr lang="en-US" dirty="0"/>
          </a:p>
        </p:txBody>
      </p:sp>
    </p:spTree>
    <p:extLst>
      <p:ext uri="{BB962C8B-B14F-4D97-AF65-F5344CB8AC3E}">
        <p14:creationId xmlns:p14="http://schemas.microsoft.com/office/powerpoint/2010/main" val="14008259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654915" y="2528888"/>
            <a:ext cx="3162301" cy="1900237"/>
          </a:xfrm>
          <a:prstGeom prst="rect">
            <a:avLst/>
          </a:prstGeom>
          <a:solidFill>
            <a:schemeClr val="bg1">
              <a:lumMod val="85000"/>
              <a:alpha val="58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eaLnBrk="1" hangingPunct="1"/>
            <a:r>
              <a:rPr lang="en-US" altLang="en-US" dirty="0">
                <a:solidFill>
                  <a:srgbClr val="FFFFFF"/>
                </a:solidFill>
                <a:latin typeface="Arial" panose="020B0604020202020204" pitchFamily="34" charset="0"/>
                <a:cs typeface="Arial" panose="020B0604020202020204" pitchFamily="34" charset="0"/>
              </a:rPr>
              <a:t> </a:t>
            </a:r>
            <a:r>
              <a:rPr lang="mn-MN" altLang="en-US" sz="2400" dirty="0">
                <a:latin typeface="Arial" panose="020B0604020202020204" pitchFamily="34" charset="0"/>
                <a:cs typeface="Arial" panose="020B0604020202020204" pitchFamily="34" charset="0"/>
              </a:rPr>
              <a:t>Төрийн аудитын байгууллагын хэлбэр</a:t>
            </a:r>
            <a:endParaRPr lang="en-US" altLang="en-US" sz="2400" dirty="0">
              <a:latin typeface="Arial" panose="020B0604020202020204" pitchFamily="34" charset="0"/>
              <a:cs typeface="Arial" panose="020B0604020202020204" pitchFamily="34" charset="0"/>
            </a:endParaRPr>
          </a:p>
        </p:txBody>
      </p:sp>
      <p:sp>
        <p:nvSpPr>
          <p:cNvPr id="3" name="Rectangle 2"/>
          <p:cNvSpPr/>
          <p:nvPr/>
        </p:nvSpPr>
        <p:spPr bwMode="auto">
          <a:xfrm>
            <a:off x="4928899" y="865187"/>
            <a:ext cx="3259137" cy="1211263"/>
          </a:xfrm>
          <a:prstGeom prst="rect">
            <a:avLst/>
          </a:prstGeom>
          <a:solidFill>
            <a:schemeClr val="bg1">
              <a:lumMod val="85000"/>
              <a:alpha val="58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eaLnBrk="1" hangingPunct="1"/>
            <a:r>
              <a:rPr lang="en-US" altLang="en-US" dirty="0">
                <a:solidFill>
                  <a:srgbClr val="FFFFFF"/>
                </a:solidFill>
              </a:rPr>
              <a:t> </a:t>
            </a:r>
            <a:r>
              <a:rPr lang="mn-MN" altLang="en-US" dirty="0">
                <a:latin typeface="Arial" panose="020B0604020202020204" pitchFamily="34" charset="0"/>
                <a:cs typeface="Arial" panose="020B0604020202020204" pitchFamily="34" charset="0"/>
              </a:rPr>
              <a:t>Наполеоны буюу тооцооны шүүхийн тогтолцоо </a:t>
            </a:r>
            <a:endParaRPr lang="en-US" altLang="en-US" dirty="0">
              <a:latin typeface="Arial" panose="020B0604020202020204" pitchFamily="34" charset="0"/>
              <a:cs typeface="Arial" panose="020B0604020202020204" pitchFamily="34" charset="0"/>
            </a:endParaRPr>
          </a:p>
        </p:txBody>
      </p:sp>
      <p:sp>
        <p:nvSpPr>
          <p:cNvPr id="4" name="Rectangle 3"/>
          <p:cNvSpPr/>
          <p:nvPr/>
        </p:nvSpPr>
        <p:spPr bwMode="auto">
          <a:xfrm>
            <a:off x="4987635" y="2801937"/>
            <a:ext cx="3200401" cy="1354138"/>
          </a:xfrm>
          <a:prstGeom prst="rect">
            <a:avLst/>
          </a:prstGeom>
          <a:solidFill>
            <a:schemeClr val="bg1"/>
          </a:solidFill>
          <a:ln w="6350">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eaLnBrk="1" hangingPunct="1"/>
            <a:r>
              <a:rPr lang="mn-MN" altLang="en-US" dirty="0">
                <a:latin typeface="Arial" panose="020B0604020202020204" pitchFamily="34" charset="0"/>
                <a:cs typeface="Arial" panose="020B0604020202020204" pitchFamily="34" charset="0"/>
              </a:rPr>
              <a:t>Венстменстерийн буюу Ерөнхий аудиторын тогтолцоо</a:t>
            </a:r>
            <a:endParaRPr lang="en-US" altLang="en-US" dirty="0">
              <a:latin typeface="Arial" panose="020B0604020202020204" pitchFamily="34" charset="0"/>
              <a:cs typeface="Arial" panose="020B0604020202020204" pitchFamily="34" charset="0"/>
            </a:endParaRPr>
          </a:p>
        </p:txBody>
      </p:sp>
      <p:sp>
        <p:nvSpPr>
          <p:cNvPr id="5" name="Subtitle 16"/>
          <p:cNvSpPr txBox="1">
            <a:spLocks/>
          </p:cNvSpPr>
          <p:nvPr/>
        </p:nvSpPr>
        <p:spPr>
          <a:xfrm>
            <a:off x="4928899" y="4429125"/>
            <a:ext cx="3200400" cy="1352550"/>
          </a:xfrm>
          <a:prstGeom prst="rect">
            <a:avLst/>
          </a:prstGeom>
        </p:spPr>
        <p:txBody>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endParaRPr lang="mn-MN" altLang="en-US" dirty="0" smtClean="0">
              <a:solidFill>
                <a:schemeClr val="tx1"/>
              </a:solidFill>
              <a:latin typeface="Arial" panose="020B0604020202020204" pitchFamily="34" charset="0"/>
              <a:ea typeface="ＭＳ Ｐゴシック" panose="020B0600070205080204" pitchFamily="34" charset="-128"/>
              <a:cs typeface="Arial" panose="020B0604020202020204" pitchFamily="34" charset="0"/>
            </a:endParaRPr>
          </a:p>
          <a:p>
            <a:pPr marL="0" indent="0">
              <a:buNone/>
            </a:pPr>
            <a:r>
              <a:rPr lang="mn-MN" altLang="en-US" dirty="0" smtClean="0">
                <a:solidFill>
                  <a:schemeClr val="tx1"/>
                </a:solidFill>
                <a:latin typeface="Arial" panose="020B0604020202020204" pitchFamily="34" charset="0"/>
                <a:ea typeface="ＭＳ Ｐゴシック" panose="020B0600070205080204" pitchFamily="34" charset="-128"/>
                <a:cs typeface="Arial" panose="020B0604020202020204" pitchFamily="34" charset="0"/>
              </a:rPr>
              <a:t>	Зөвлөлийн тогтолцоо</a:t>
            </a:r>
            <a:endParaRPr lang="en-US" altLang="en-US" dirty="0" smtClean="0">
              <a:solidFill>
                <a:schemeClr val="tx1"/>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164277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mn-MN" dirty="0">
                <a:latin typeface="Arial" panose="020B0604020202020204" pitchFamily="34" charset="0"/>
                <a:cs typeface="Arial" panose="020B0604020202020204" pitchFamily="34" charset="0"/>
              </a:rPr>
              <a:t>Төрийн аудитын тухай</a:t>
            </a:r>
            <a:endParaRPr lang="en-US" dirty="0"/>
          </a:p>
        </p:txBody>
      </p:sp>
      <p:sp>
        <p:nvSpPr>
          <p:cNvPr id="3" name="Content Placeholder 2"/>
          <p:cNvSpPr>
            <a:spLocks noGrp="1"/>
          </p:cNvSpPr>
          <p:nvPr>
            <p:ph idx="1"/>
          </p:nvPr>
        </p:nvSpPr>
        <p:spPr/>
        <p:txBody>
          <a:bodyPr>
            <a:noAutofit/>
          </a:bodyPr>
          <a:lstStyle/>
          <a:p>
            <a:pPr marL="0" indent="0" algn="just">
              <a:lnSpc>
                <a:spcPct val="150000"/>
              </a:lnSpc>
              <a:buNone/>
            </a:pPr>
            <a:r>
              <a:rPr lang="en-US" altLang="en-US" sz="2800" dirty="0">
                <a:solidFill>
                  <a:srgbClr val="FFFFFF"/>
                </a:solidFill>
                <a:latin typeface="Arial" panose="020B0604020202020204" pitchFamily="34" charset="0"/>
                <a:cs typeface="Arial" panose="020B0604020202020204" pitchFamily="34" charset="0"/>
              </a:rPr>
              <a:t> </a:t>
            </a:r>
            <a:r>
              <a:rPr lang="mn-MN" altLang="en-US" sz="2800" dirty="0" smtClean="0">
                <a:solidFill>
                  <a:srgbClr val="FFFFFF"/>
                </a:solidFill>
                <a:latin typeface="Arial" panose="020B0604020202020204" pitchFamily="34" charset="0"/>
                <a:cs typeface="Arial" panose="020B0604020202020204" pitchFamily="34" charset="0"/>
              </a:rPr>
              <a:t>	</a:t>
            </a:r>
            <a:r>
              <a:rPr lang="mn-MN" altLang="en-US" sz="2800" dirty="0" smtClean="0">
                <a:latin typeface="Arial" panose="020B0604020202020204" pitchFamily="34" charset="0"/>
                <a:cs typeface="Arial" panose="020B0604020202020204" pitchFamily="34" charset="0"/>
              </a:rPr>
              <a:t>УИХ-аас </a:t>
            </a:r>
            <a:r>
              <a:rPr lang="mn-MN" altLang="en-US" sz="2800" dirty="0">
                <a:latin typeface="Arial" panose="020B0604020202020204" pitchFamily="34" charset="0"/>
                <a:cs typeface="Arial" panose="020B0604020202020204" pitchFamily="34" charset="0"/>
              </a:rPr>
              <a:t>2003 онд баталсан Төрийн аудитын тухай хууль  Вестместерийн хуулийн загварыг ашиглан Ерөнхий аудиторын тогтолцоотой Төрийн аудитын байгууллагыг байгуулсан юм. 2013 онд Төрийн аудитын тухай хуульд зарчмын шинжтэй хэдэн өөрчлөлт орсон юм.</a:t>
            </a:r>
            <a:endParaRPr lang="en-US" altLang="en-US" sz="2800" dirty="0">
              <a:latin typeface="Arial" panose="020B0604020202020204" pitchFamily="34" charset="0"/>
              <a:cs typeface="Arial" panose="020B0604020202020204" pitchFamily="34" charset="0"/>
            </a:endParaRPr>
          </a:p>
          <a:p>
            <a:pPr algn="just">
              <a:lnSpc>
                <a:spcPct val="150000"/>
              </a:lnSpc>
            </a:pPr>
            <a:endParaRPr lang="en-US" sz="2800" dirty="0"/>
          </a:p>
        </p:txBody>
      </p:sp>
    </p:spTree>
    <p:extLst>
      <p:ext uri="{BB962C8B-B14F-4D97-AF65-F5344CB8AC3E}">
        <p14:creationId xmlns:p14="http://schemas.microsoft.com/office/powerpoint/2010/main" val="403211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mn-MN" sz="4800" dirty="0" smtClean="0">
                <a:latin typeface="Arial" panose="020B0604020202020204" pitchFamily="34" charset="0"/>
                <a:cs typeface="Arial" panose="020B0604020202020204" pitchFamily="34" charset="0"/>
              </a:rPr>
              <a:t>Төрийн аудитын тухай хууль</a:t>
            </a:r>
            <a:endParaRPr lang="en-US" sz="4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77334" y="1735282"/>
            <a:ext cx="8596668" cy="4499263"/>
          </a:xfrm>
        </p:spPr>
        <p:txBody>
          <a:bodyPr>
            <a:noAutofit/>
          </a:bodyPr>
          <a:lstStyle/>
          <a:p>
            <a:pPr marL="0" indent="0" algn="just">
              <a:lnSpc>
                <a:spcPct val="150000"/>
              </a:lnSpc>
              <a:buNone/>
            </a:pPr>
            <a:r>
              <a:rPr lang="mn-MN" dirty="0" smtClean="0">
                <a:latin typeface="Arial" panose="020B0604020202020204" pitchFamily="34" charset="0"/>
                <a:cs typeface="Arial" panose="020B0604020202020204" pitchFamily="34" charset="0"/>
              </a:rPr>
              <a:t>	3.1.Төрийн аудит нь хууль дээдлэх, шудрага ёсыг хангах, ил тод, бодитой байх, төрийн аудитын нийтээр хүлээн зөвшөөрсөн зарчим, стандартад нийцсэн байна.</a:t>
            </a:r>
          </a:p>
          <a:p>
            <a:pPr marL="0" indent="0" algn="just">
              <a:lnSpc>
                <a:spcPct val="150000"/>
              </a:lnSpc>
              <a:buNone/>
            </a:pPr>
            <a:r>
              <a:rPr lang="mn-MN" dirty="0">
                <a:latin typeface="Arial" panose="020B0604020202020204" pitchFamily="34" charset="0"/>
                <a:cs typeface="Arial" panose="020B0604020202020204" pitchFamily="34" charset="0"/>
              </a:rPr>
              <a:t>	</a:t>
            </a:r>
            <a:r>
              <a:rPr lang="mn-MN" dirty="0" smtClean="0">
                <a:latin typeface="Arial" panose="020B0604020202020204" pitchFamily="34" charset="0"/>
                <a:cs typeface="Arial" panose="020B0604020202020204" pitchFamily="34" charset="0"/>
              </a:rPr>
              <a:t>4.1. Энэ хуулийг төрийн аудитын байгууллагаас улс, орон нутгийн төсвийн орлого, зарлагын гүйцэтгэл, төсвийн байгууллага, төрийн болон орон нутгийн өмчит, тэдгээрийн өмчийн оролцоотой хуулийн этгээд, төсвөөс санхүүгийн дэмжлэг авсан төсөл, хөтөлбөрийн санхүүгийн тайлан, үйл ажиллагааны гүйцэтгэлд аудит хийж, дүгнэлт, зөвлөмж гаргахад дагаж мөрдөнө.</a:t>
            </a:r>
          </a:p>
          <a:p>
            <a:pPr marL="0" indent="0" algn="just">
              <a:lnSpc>
                <a:spcPct val="150000"/>
              </a:lnSpc>
              <a:buNone/>
            </a:pPr>
            <a:r>
              <a:rPr lang="mn-MN" dirty="0">
                <a:latin typeface="Arial" panose="020B0604020202020204" pitchFamily="34" charset="0"/>
                <a:cs typeface="Arial" panose="020B0604020202020204" pitchFamily="34" charset="0"/>
              </a:rPr>
              <a:t>	</a:t>
            </a:r>
            <a:r>
              <a:rPr lang="mn-MN" dirty="0" smtClean="0">
                <a:latin typeface="Arial" panose="020B0604020202020204" pitchFamily="34" charset="0"/>
                <a:cs typeface="Arial" panose="020B0604020202020204" pitchFamily="34" charset="0"/>
              </a:rPr>
              <a:t>5.1. Төрийн аудитын байгууллага санхүүгийн тайлангийн, гүйцэтгэлийн болон нийцлийн аудит хийнэ. </a:t>
            </a:r>
          </a:p>
          <a:p>
            <a:pPr marL="0" indent="0" algn="just">
              <a:lnSpc>
                <a:spcPct val="150000"/>
              </a:lnSpc>
              <a:buNone/>
            </a:pPr>
            <a:r>
              <a:rPr lang="mn-MN"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25620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mn-MN" sz="4800" dirty="0">
                <a:latin typeface="Arial" panose="020B0604020202020204" pitchFamily="34" charset="0"/>
                <a:cs typeface="Arial" panose="020B0604020202020204" pitchFamily="34" charset="0"/>
              </a:rPr>
              <a:t>Төрийн аудитын тухай хууль</a:t>
            </a:r>
            <a:endParaRPr lang="en-US" sz="4800" dirty="0"/>
          </a:p>
        </p:txBody>
      </p:sp>
      <p:sp>
        <p:nvSpPr>
          <p:cNvPr id="3" name="Content Placeholder 2"/>
          <p:cNvSpPr>
            <a:spLocks noGrp="1"/>
          </p:cNvSpPr>
          <p:nvPr>
            <p:ph idx="1"/>
          </p:nvPr>
        </p:nvSpPr>
        <p:spPr>
          <a:xfrm>
            <a:off x="677334" y="1620983"/>
            <a:ext cx="8596668" cy="4904508"/>
          </a:xfrm>
        </p:spPr>
        <p:txBody>
          <a:bodyPr>
            <a:normAutofit/>
          </a:bodyPr>
          <a:lstStyle/>
          <a:p>
            <a:pPr marL="0" indent="0" algn="just">
              <a:lnSpc>
                <a:spcPct val="150000"/>
              </a:lnSpc>
              <a:buNone/>
            </a:pPr>
            <a:r>
              <a:rPr lang="mn-MN" dirty="0" smtClean="0">
                <a:latin typeface="Arial" panose="020B0604020202020204" pitchFamily="34" charset="0"/>
                <a:cs typeface="Arial" panose="020B0604020202020204" pitchFamily="34" charset="0"/>
              </a:rPr>
              <a:t>	5.2</a:t>
            </a:r>
            <a:r>
              <a:rPr lang="mn-MN" dirty="0">
                <a:latin typeface="Arial" panose="020B0604020202020204" pitchFamily="34" charset="0"/>
                <a:cs typeface="Arial" panose="020B0604020202020204" pitchFamily="34" charset="0"/>
              </a:rPr>
              <a:t>. Санхүүгийн тайлангийн аудит нь аудит хийлгэсэн байгууллагын санхүүгийн тайлан санхүүгийн байдал, үйл ажиллагааны үр дүн болон мөнгөн гүйлгээг нягтлан бодох бүртгэлийн нийтээр хүлээн зөвшөөрсөн зарчмууд, нягтлан бодох бүртгэлийн олон улсын болон үндэсний стандартад нийцүүлэн үнэн зөв гаргасан эсэх талаар дүгнэлт гаргаж баталгаажуулна</a:t>
            </a:r>
            <a:r>
              <a:rPr lang="mn-MN" dirty="0" smtClean="0">
                <a:latin typeface="Arial" panose="020B0604020202020204" pitchFamily="34" charset="0"/>
                <a:cs typeface="Arial" panose="020B0604020202020204" pitchFamily="34" charset="0"/>
              </a:rPr>
              <a:t>.</a:t>
            </a:r>
          </a:p>
          <a:p>
            <a:pPr marL="0" indent="0" algn="just">
              <a:lnSpc>
                <a:spcPct val="150000"/>
              </a:lnSpc>
              <a:buNone/>
            </a:pPr>
            <a:r>
              <a:rPr lang="mn-MN" dirty="0">
                <a:latin typeface="Arial" panose="020B0604020202020204" pitchFamily="34" charset="0"/>
                <a:cs typeface="Arial" panose="020B0604020202020204" pitchFamily="34" charset="0"/>
              </a:rPr>
              <a:t>	</a:t>
            </a:r>
            <a:r>
              <a:rPr lang="mn-MN" dirty="0" smtClean="0">
                <a:latin typeface="Arial" panose="020B0604020202020204" pitchFamily="34" charset="0"/>
                <a:cs typeface="Arial" panose="020B0604020202020204" pitchFamily="34" charset="0"/>
              </a:rPr>
              <a:t>5.3. Гүйцэтгэлийн аудит нь шалгагдаж буй байгууллага чиг үүргээ хэрэгжүүлэхдээ өөрийн нөөцийг хэрхэн арвич хямгач, үр ашигтай бөгөөд үр нөлөөтэй ашиглаж байгааг шалгаж, дүгнэлт, зөвлөмж гаргана.</a:t>
            </a:r>
          </a:p>
          <a:p>
            <a:pPr marL="0" indent="0" algn="just">
              <a:lnSpc>
                <a:spcPct val="150000"/>
              </a:lnSpc>
              <a:buNone/>
            </a:pPr>
            <a:r>
              <a:rPr lang="mn-MN" dirty="0">
                <a:latin typeface="Arial" panose="020B0604020202020204" pitchFamily="34" charset="0"/>
                <a:cs typeface="Arial" panose="020B0604020202020204" pitchFamily="34" charset="0"/>
              </a:rPr>
              <a:t>	</a:t>
            </a:r>
            <a:r>
              <a:rPr lang="mn-MN" dirty="0" smtClean="0">
                <a:latin typeface="Arial" panose="020B0604020202020204" pitchFamily="34" charset="0"/>
                <a:cs typeface="Arial" panose="020B0604020202020204" pitchFamily="34" charset="0"/>
              </a:rPr>
              <a:t>5.4. Нийцлийн аудит нь аудит хийлгэсэн байгууллага үйл ажиллагаандаа хууль тогтоомж, нийтээр дагаж мөрдөх эрх зүйн актаар </a:t>
            </a:r>
            <a:r>
              <a:rPr lang="mn-MN" smtClean="0">
                <a:latin typeface="Arial" panose="020B0604020202020204" pitchFamily="34" charset="0"/>
                <a:cs typeface="Arial" panose="020B0604020202020204" pitchFamily="34" charset="0"/>
              </a:rPr>
              <a:t>тогтоосон шаардлагыг сахин биелүүлж байгаа байдлыг шалгаж дүгнэлт, зөвлөмж гаргана.</a:t>
            </a:r>
            <a:endParaRPr lang="en-US" dirty="0">
              <a:latin typeface="Arial" panose="020B0604020202020204" pitchFamily="34" charset="0"/>
              <a:cs typeface="Arial" panose="020B0604020202020204" pitchFamily="34" charset="0"/>
            </a:endParaRPr>
          </a:p>
          <a:p>
            <a:pPr algn="just">
              <a:lnSpc>
                <a:spcPct val="150000"/>
              </a:lnSpc>
            </a:pPr>
            <a:endParaRPr lang="en-US" dirty="0"/>
          </a:p>
        </p:txBody>
      </p:sp>
    </p:spTree>
    <p:extLst>
      <p:ext uri="{BB962C8B-B14F-4D97-AF65-F5344CB8AC3E}">
        <p14:creationId xmlns:p14="http://schemas.microsoft.com/office/powerpoint/2010/main" val="2984388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187325" y="2379663"/>
            <a:ext cx="3422650" cy="1789112"/>
          </a:xfrm>
          <a:prstGeom prst="rect">
            <a:avLst/>
          </a:prstGeom>
          <a:solidFill>
            <a:schemeClr val="bg1">
              <a:lumMod val="85000"/>
              <a:alpha val="58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eaLnBrk="1" hangingPunct="1"/>
            <a:r>
              <a:rPr lang="en-US" altLang="en-US" dirty="0">
                <a:solidFill>
                  <a:srgbClr val="FFFFFF"/>
                </a:solidFill>
                <a:latin typeface="Arial" panose="020B0604020202020204" pitchFamily="34" charset="0"/>
                <a:cs typeface="Arial" panose="020B0604020202020204" pitchFamily="34" charset="0"/>
              </a:rPr>
              <a:t> </a:t>
            </a:r>
            <a:r>
              <a:rPr lang="mn-MN" altLang="en-US" dirty="0">
                <a:latin typeface="Arial" panose="020B0604020202020204" pitchFamily="34" charset="0"/>
                <a:cs typeface="Arial" panose="020B0604020202020204" pitchFamily="34" charset="0"/>
              </a:rPr>
              <a:t>Шалгах зорилгоос хамааран санхүүгийн, гүйцэтгэлийн, нийцлийн  гэсэн 3 төрлийн аудит хийж байна.</a:t>
            </a:r>
          </a:p>
          <a:p>
            <a:pPr algn="ctr" eaLnBrk="1" hangingPunct="1"/>
            <a:r>
              <a:rPr lang="mn-MN" altLang="en-US" dirty="0">
                <a:latin typeface="Arial" panose="020B0604020202020204" pitchFamily="34" charset="0"/>
                <a:cs typeface="Arial" panose="020B0604020202020204" pitchFamily="34" charset="0"/>
              </a:rPr>
              <a:t>                     </a:t>
            </a:r>
            <a:endParaRPr lang="en-US" altLang="en-US" sz="2400" dirty="0">
              <a:latin typeface="Arial" panose="020B0604020202020204" pitchFamily="34" charset="0"/>
              <a:cs typeface="Arial" panose="020B0604020202020204" pitchFamily="34" charset="0"/>
            </a:endParaRPr>
          </a:p>
        </p:txBody>
      </p:sp>
      <p:sp>
        <p:nvSpPr>
          <p:cNvPr id="3" name="Rectangle 2"/>
          <p:cNvSpPr/>
          <p:nvPr/>
        </p:nvSpPr>
        <p:spPr bwMode="auto">
          <a:xfrm>
            <a:off x="3892138" y="601188"/>
            <a:ext cx="4963886" cy="1575852"/>
          </a:xfrm>
          <a:prstGeom prst="rect">
            <a:avLst/>
          </a:prstGeom>
          <a:solidFill>
            <a:schemeClr val="bg1">
              <a:lumMod val="85000"/>
              <a:alpha val="58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mn-MN"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rPr>
              <a:t>санхүүгийн аудит гэдэг нь санхүүгийн болон нягтлан бодох бүртгэлийн систем,хяналтууд зохих ёсоор ажиллаж, санхүүгийн тайланг үнэн зөв, алдаа мадаггүй илэрхийлэгдсэн эсэхэд дүгнэлт хийж, баталгаажуулах </a:t>
            </a:r>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endParaRPr>
          </a:p>
        </p:txBody>
      </p:sp>
      <p:sp>
        <p:nvSpPr>
          <p:cNvPr id="4" name="Rectangle 3"/>
          <p:cNvSpPr/>
          <p:nvPr/>
        </p:nvSpPr>
        <p:spPr bwMode="auto">
          <a:xfrm>
            <a:off x="3892138" y="2709647"/>
            <a:ext cx="4964111" cy="1295400"/>
          </a:xfrm>
          <a:prstGeom prst="rect">
            <a:avLst/>
          </a:prstGeom>
          <a:solidFill>
            <a:schemeClr val="bg1"/>
          </a:solidFill>
          <a:ln w="6350">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eaLnBrk="1" hangingPunct="1"/>
            <a:endParaRPr lang="mn-MN" altLang="en-US" dirty="0" smtClean="0">
              <a:latin typeface="Arial" panose="020B0604020202020204" pitchFamily="34" charset="0"/>
              <a:cs typeface="Arial" panose="020B0604020202020204" pitchFamily="34" charset="0"/>
            </a:endParaRPr>
          </a:p>
          <a:p>
            <a:pPr algn="ctr" eaLnBrk="1" hangingPunct="1"/>
            <a:r>
              <a:rPr lang="mn-MN" altLang="en-US" dirty="0" smtClean="0">
                <a:latin typeface="Arial" panose="020B0604020202020204" pitchFamily="34" charset="0"/>
                <a:cs typeface="Arial" panose="020B0604020202020204" pitchFamily="34" charset="0"/>
              </a:rPr>
              <a:t>Гүйцэтгэлийн </a:t>
            </a:r>
            <a:r>
              <a:rPr lang="mn-MN" altLang="en-US" dirty="0">
                <a:latin typeface="Arial" panose="020B0604020202020204" pitchFamily="34" charset="0"/>
                <a:cs typeface="Arial" panose="020B0604020202020204" pitchFamily="34" charset="0"/>
              </a:rPr>
              <a:t>аудит нь зорилтуудыг хэрэгжүүлэхдээ өөрийн нөөцийг үр ашигтай, үр дүнтэй, үр нөлөөтэй хэрэгжүүлсэн эсэхэд  дүгнэлт гаргах</a:t>
            </a:r>
          </a:p>
          <a:p>
            <a:pPr algn="ctr" eaLnBrk="1" hangingPunct="1"/>
            <a:endParaRPr lang="en-US" altLang="en-US" dirty="0">
              <a:latin typeface="Arial" panose="020B0604020202020204" pitchFamily="34" charset="0"/>
              <a:cs typeface="Arial" panose="020B0604020202020204" pitchFamily="34" charset="0"/>
            </a:endParaRPr>
          </a:p>
        </p:txBody>
      </p:sp>
      <p:sp>
        <p:nvSpPr>
          <p:cNvPr id="5" name="Rectangle 4"/>
          <p:cNvSpPr/>
          <p:nvPr/>
        </p:nvSpPr>
        <p:spPr bwMode="auto">
          <a:xfrm>
            <a:off x="3871356" y="4714504"/>
            <a:ext cx="4963886" cy="1354260"/>
          </a:xfrm>
          <a:prstGeom prst="rect">
            <a:avLst/>
          </a:prstGeom>
          <a:solidFill>
            <a:schemeClr val="bg1"/>
          </a:solidFill>
          <a:ln w="6350">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anchor="ctr">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defRPr/>
            </a:pPr>
            <a:r>
              <a:rPr lang="mn-MN" b="1" dirty="0">
                <a:ln/>
                <a:solidFill>
                  <a:schemeClr val="accent3"/>
                </a:solidFill>
                <a:latin typeface="Arial" pitchFamily="34" charset="0"/>
                <a:cs typeface="Arial" pitchFamily="34" charset="0"/>
              </a:rPr>
              <a:t>Нийцлийн аудит нь хууль тогтоомж болон төрийн дээд байгууллагуудын шийдвэр хэрхэн мөрдөгдөж байгаад дүгнэлт гаргах </a:t>
            </a:r>
            <a:endParaRPr lang="en-US" b="1" dirty="0">
              <a:ln/>
              <a:solidFill>
                <a:schemeClr val="accent3"/>
              </a:solidFill>
              <a:latin typeface="Arial" pitchFamily="34" charset="0"/>
              <a:cs typeface="Arial" pitchFamily="34" charset="0"/>
            </a:endParaRPr>
          </a:p>
        </p:txBody>
      </p:sp>
    </p:spTree>
    <p:extLst>
      <p:ext uri="{BB962C8B-B14F-4D97-AF65-F5344CB8AC3E}">
        <p14:creationId xmlns:p14="http://schemas.microsoft.com/office/powerpoint/2010/main" val="364735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330200" y="2520950"/>
            <a:ext cx="3362324" cy="1955800"/>
          </a:xfrm>
          <a:prstGeom prst="rect">
            <a:avLst/>
          </a:prstGeom>
          <a:solidFill>
            <a:schemeClr val="bg1">
              <a:lumMod val="85000"/>
              <a:alpha val="58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eaLnBrk="1" hangingPunct="1"/>
            <a:r>
              <a:rPr lang="mn-MN" altLang="en-US" dirty="0">
                <a:latin typeface="Arial" panose="020B0604020202020204" pitchFamily="34" charset="0"/>
                <a:cs typeface="Arial" panose="020B0604020202020204" pitchFamily="34" charset="0"/>
              </a:rPr>
              <a:t>Төрийн аудитын тухай хуульд орсон гол өөрчлөлт нь төрийн аудитын байгууллага хөндлөнгийн байр сууринаас хараат бусаар ажиллахад чиглэгдсэн юм.</a:t>
            </a:r>
          </a:p>
          <a:p>
            <a:pPr eaLnBrk="1" hangingPunct="1"/>
            <a:r>
              <a:rPr lang="mn-MN" altLang="en-US" dirty="0">
                <a:latin typeface="Arial" panose="020B0604020202020204" pitchFamily="34" charset="0"/>
                <a:cs typeface="Arial" panose="020B0604020202020204" pitchFamily="34" charset="0"/>
              </a:rPr>
              <a:t> </a:t>
            </a:r>
            <a:endParaRPr lang="en-US" altLang="en-US" sz="2400" dirty="0">
              <a:latin typeface="Arial" panose="020B0604020202020204" pitchFamily="34" charset="0"/>
              <a:cs typeface="Arial" panose="020B0604020202020204" pitchFamily="34" charset="0"/>
            </a:endParaRPr>
          </a:p>
        </p:txBody>
      </p:sp>
      <p:sp>
        <p:nvSpPr>
          <p:cNvPr id="3" name="Rectangle 2"/>
          <p:cNvSpPr/>
          <p:nvPr/>
        </p:nvSpPr>
        <p:spPr bwMode="auto">
          <a:xfrm>
            <a:off x="3906983" y="878774"/>
            <a:ext cx="4952010" cy="665018"/>
          </a:xfrm>
          <a:prstGeom prst="rect">
            <a:avLst/>
          </a:prstGeom>
          <a:solidFill>
            <a:schemeClr val="bg1">
              <a:lumMod val="85000"/>
              <a:alpha val="58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a:t> </a:t>
            </a:r>
            <a:r>
              <a:rPr lang="mn-MN"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rPr>
              <a:t>Төрийн аудитын байгууллагын тогтолцоо нэгдмэл болсон</a:t>
            </a:r>
            <a:endParaRPr lang="en-US" dirty="0">
              <a:solidFill>
                <a:schemeClr val="tx1"/>
              </a:solidFill>
              <a:latin typeface="Arial" pitchFamily="34" charset="0"/>
              <a:cs typeface="Arial" pitchFamily="34" charset="0"/>
            </a:endParaRPr>
          </a:p>
        </p:txBody>
      </p:sp>
      <p:sp>
        <p:nvSpPr>
          <p:cNvPr id="4" name="Rectangle 3"/>
          <p:cNvSpPr/>
          <p:nvPr/>
        </p:nvSpPr>
        <p:spPr bwMode="auto">
          <a:xfrm>
            <a:off x="3906983" y="1686296"/>
            <a:ext cx="4952010" cy="1024442"/>
          </a:xfrm>
          <a:prstGeom prst="rect">
            <a:avLst/>
          </a:prstGeom>
          <a:solidFill>
            <a:schemeClr val="bg1">
              <a:lumMod val="85000"/>
              <a:alpha val="58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mn-MN"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Arial" pitchFamily="34" charset="0"/>
              </a:rPr>
              <a:t>Төрийн аудитын байгууллагын санхүүжилтийг төлөвлөх, зарцуулах, хянах үйл ажиллагаа УИХ-ын Төсвийн Байнгын хорооны мэдэлд шилжсэн </a:t>
            </a:r>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Arial" pitchFamily="34" charset="0"/>
            </a:endParaRPr>
          </a:p>
        </p:txBody>
      </p:sp>
      <p:sp>
        <p:nvSpPr>
          <p:cNvPr id="5" name="Rectangle 4"/>
          <p:cNvSpPr/>
          <p:nvPr/>
        </p:nvSpPr>
        <p:spPr bwMode="auto">
          <a:xfrm>
            <a:off x="3906982" y="2864327"/>
            <a:ext cx="4952010" cy="1303912"/>
          </a:xfrm>
          <a:prstGeom prst="rect">
            <a:avLst/>
          </a:prstGeom>
          <a:solidFill>
            <a:schemeClr val="bg1"/>
          </a:solidFill>
          <a:ln w="6350">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mn-MN" b="1" dirty="0">
                <a:ln w="17780" cmpd="sng">
                  <a:solidFill>
                    <a:srgbClr val="FFFFFF"/>
                  </a:solidFill>
                  <a:prstDash val="solid"/>
                  <a:miter lim="800000"/>
                </a:ln>
                <a:solidFill>
                  <a:srgbClr val="002060"/>
                </a:solidFill>
                <a:latin typeface="Arial" pitchFamily="34" charset="0"/>
                <a:cs typeface="Arial" pitchFamily="34" charset="0"/>
              </a:rPr>
              <a:t>Төрийн аудитын байгууллагын ажилтнуудыг Монгол Улсын Ерөнхий аудитор томилж, чөлөөлж байх юм. Шаардлага өндөр болсон, сэлгэн ажиллуулах, хүчийг төвлөрүүлэх</a:t>
            </a:r>
            <a:endParaRPr lang="en-US" b="1" dirty="0">
              <a:ln w="17780" cmpd="sng">
                <a:solidFill>
                  <a:srgbClr val="FFFFFF"/>
                </a:solidFill>
                <a:prstDash val="solid"/>
                <a:miter lim="800000"/>
              </a:ln>
              <a:solidFill>
                <a:srgbClr val="002060"/>
              </a:solidFill>
              <a:latin typeface="Arial" pitchFamily="34" charset="0"/>
              <a:cs typeface="Arial" pitchFamily="34" charset="0"/>
            </a:endParaRPr>
          </a:p>
        </p:txBody>
      </p:sp>
      <p:sp>
        <p:nvSpPr>
          <p:cNvPr id="6" name="Rectangle 5"/>
          <p:cNvSpPr/>
          <p:nvPr/>
        </p:nvSpPr>
        <p:spPr>
          <a:xfrm>
            <a:off x="3933716" y="4168240"/>
            <a:ext cx="4978744" cy="2585323"/>
          </a:xfrm>
          <a:prstGeom prst="rect">
            <a:avLst/>
          </a:prstGeom>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mn-MN"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latin typeface="Arial" pitchFamily="34" charset="0"/>
                <a:cs typeface="Arial" pitchFamily="34" charset="0"/>
              </a:rPr>
              <a:t>Төрийн аудитын байгууллага УИХ-ын хяналтын үүргийг гүйцэтгэх механизмыг тодорхой болгосон юм. Нийцлийн аудит, төсвийн төсөлд БХ,НБ дээр УИХ-ын гишүүдийн санал хэрхэн туссан, улсын төсвийн хөрөнгөөр хийгдэх төслийн ТЭЗҮ-д аудит хийж УИХ-д танилцуулах, аудит хийх сэдвийг ТБХ баталж, аудитаа танилцуулдаг </a:t>
            </a:r>
            <a:endPar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ndParaRPr>
          </a:p>
        </p:txBody>
      </p:sp>
    </p:spTree>
    <p:extLst>
      <p:ext uri="{BB962C8B-B14F-4D97-AF65-F5344CB8AC3E}">
        <p14:creationId xmlns:p14="http://schemas.microsoft.com/office/powerpoint/2010/main" val="39932186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mn-MN" sz="4800" b="1" i="1" dirty="0" smtClean="0">
                <a:latin typeface="Arial" panose="020B0604020202020204" pitchFamily="34" charset="0"/>
                <a:cs typeface="Arial" panose="020B0604020202020204" pitchFamily="34" charset="0"/>
              </a:rPr>
              <a:t>АНХААРАЛ ТАВЬСАНД БАЯРЛАЛАА</a:t>
            </a:r>
            <a:endParaRPr lang="en-US" sz="4800"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4733523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1567</TotalTime>
  <Words>253</Words>
  <Application>Microsoft Office PowerPoint</Application>
  <PresentationFormat>Widescreen</PresentationFormat>
  <Paragraphs>45</Paragraphs>
  <Slides>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ＭＳ Ｐゴシック</vt:lpstr>
      <vt:lpstr>Arial</vt:lpstr>
      <vt:lpstr>Calibri</vt:lpstr>
      <vt:lpstr>Trebuchet MS</vt:lpstr>
      <vt:lpstr>Wingdings 3</vt:lpstr>
      <vt:lpstr>Facet</vt:lpstr>
      <vt:lpstr>Аудитын ерөнхий ойлголт</vt:lpstr>
      <vt:lpstr>Аудит гэж  юу болох, түүний хэзээ хэрхэн үүссэн талаар</vt:lpstr>
      <vt:lpstr>PowerPoint Presentation</vt:lpstr>
      <vt:lpstr>Төрийн аудитын тухай</vt:lpstr>
      <vt:lpstr>Төрийн аудитын тухай хууль</vt:lpstr>
      <vt:lpstr>Төрийн аудитын тухай хууль</vt:lpstr>
      <vt:lpstr>PowerPoint Presentation</vt:lpstr>
      <vt:lpstr>PowerPoint Presentation</vt:lpstr>
      <vt:lpstr>АНХААРАЛ ТАВЬСАНД БАЯРЛАЛАА</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Төрийн аудитын тухай хууль</dc:title>
  <dc:creator>user</dc:creator>
  <cp:lastModifiedBy>user</cp:lastModifiedBy>
  <cp:revision>61</cp:revision>
  <cp:lastPrinted>2015-06-03T11:10:31Z</cp:lastPrinted>
  <dcterms:created xsi:type="dcterms:W3CDTF">2015-06-03T00:23:20Z</dcterms:created>
  <dcterms:modified xsi:type="dcterms:W3CDTF">2017-03-07T01:18:01Z</dcterms:modified>
</cp:coreProperties>
</file>