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94" r:id="rId2"/>
    <p:sldId id="261" r:id="rId3"/>
    <p:sldId id="258" r:id="rId4"/>
    <p:sldId id="263" r:id="rId5"/>
    <p:sldId id="264" r:id="rId6"/>
    <p:sldId id="296" r:id="rId7"/>
    <p:sldId id="267" r:id="rId8"/>
    <p:sldId id="298" r:id="rId9"/>
    <p:sldId id="299" r:id="rId10"/>
    <p:sldId id="297" r:id="rId11"/>
    <p:sldId id="301" r:id="rId12"/>
    <p:sldId id="302" r:id="rId13"/>
    <p:sldId id="303" r:id="rId14"/>
    <p:sldId id="306" r:id="rId15"/>
    <p:sldId id="304" r:id="rId16"/>
    <p:sldId id="305" r:id="rId17"/>
    <p:sldId id="308" r:id="rId18"/>
    <p:sldId id="309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1" r:id="rId29"/>
  </p:sldIdLst>
  <p:sldSz cx="9906000" cy="6858000" type="A4"/>
  <p:notesSz cx="7010400" cy="9296400"/>
  <p:embeddedFontLst>
    <p:embeddedFont>
      <p:font typeface="Mogul Franklin Gothic Book" panose="020B0604020202020204" charset="0"/>
      <p:regular r:id="rId32"/>
      <p:bold r:id="rId33"/>
      <p:italic r:id="rId34"/>
      <p:boldItalic r:id="rId35"/>
    </p:embeddedFont>
    <p:embeddedFont>
      <p:font typeface="Arial Narrow" panose="020B0606020202030204" pitchFamily="34" charset="0"/>
      <p:regular r:id="rId36"/>
      <p:bold r:id="rId37"/>
      <p:italic r:id="rId38"/>
      <p:boldItalic r:id="rId39"/>
    </p:embeddedFont>
    <p:embeddedFont>
      <p:font typeface="Agency FB" panose="020B0503020202020204" pitchFamily="34" charset="0"/>
      <p:regular r:id="rId40"/>
      <p:bold r:id="rId41"/>
    </p:embeddedFont>
    <p:embeddedFont>
      <p:font typeface="Mogul Europe" panose="020B0604020202020204" charset="0"/>
      <p:regular r:id="rId42"/>
      <p:bold r:id="rId43"/>
      <p:italic r:id="rId44"/>
      <p:boldItalic r:id="rId45"/>
    </p:embeddedFont>
    <p:embeddedFont>
      <p:font typeface="Helvetica" panose="020B0604020202020204" pitchFamily="34" charset="0"/>
      <p:regular r:id="rId46"/>
      <p:bold r:id="rId47"/>
      <p:italic r:id="rId48"/>
      <p:boldItalic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Times" panose="02020603050405020304" pitchFamily="18" charset="0"/>
      <p:regular r:id="rId52"/>
      <p:bold r:id="rId53"/>
      <p:italic r:id="rId54"/>
      <p:boldItalic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</p:embeddedFontLst>
  <p:defaultTextStyle>
    <a:defPPr>
      <a:defRPr lang="mn-M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4980" userDrawn="1">
          <p15:clr>
            <a:srgbClr val="A4A3A4"/>
          </p15:clr>
        </p15:guide>
        <p15:guide id="4" pos="1260" userDrawn="1">
          <p15:clr>
            <a:srgbClr val="A4A3A4"/>
          </p15:clr>
        </p15:guide>
        <p15:guide id="5" pos="2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F50"/>
    <a:srgbClr val="FEC20F"/>
    <a:srgbClr val="00B0F0"/>
    <a:srgbClr val="FF5050"/>
    <a:srgbClr val="7CD14D"/>
    <a:srgbClr val="FFFFFF"/>
    <a:srgbClr val="0094C8"/>
    <a:srgbClr val="01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4" autoAdjust="0"/>
    <p:restoredTop sz="94660"/>
  </p:normalViewPr>
  <p:slideViewPr>
    <p:cSldViewPr snapToGrid="0">
      <p:cViewPr varScale="1">
        <p:scale>
          <a:sx n="72" d="100"/>
          <a:sy n="72" d="100"/>
        </p:scale>
        <p:origin x="852" y="66"/>
      </p:cViewPr>
      <p:guideLst>
        <p:guide orient="horz" pos="2228"/>
        <p:guide pos="4980"/>
        <p:guide pos="1260"/>
        <p:guide pos="246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font" Target="fonts/font2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font" Target="fonts/font26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font" Target="fonts/font2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167586999623447E-2"/>
          <c:y val="9.6048098270518648E-2"/>
          <c:w val="0.98683241300037661"/>
          <c:h val="0.67729570513075665"/>
        </c:manualLayout>
      </c:layout>
      <c:barChart>
        <c:barDir val="col"/>
        <c:grouping val="stacked"/>
        <c:varyColors val="0"/>
        <c:ser>
          <c:idx val="1"/>
          <c:order val="0"/>
          <c:tx>
            <c:v>Тогтоосон акт </c:v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333F50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8.6502151292067149E-18"/>
                  <c:y val="-0.3400722988351854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60086051682686E-17"/>
                  <c:y val="-0.197609579052878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2343741518999251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1378671481764266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225183008688163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'Акт тэр.төг'!$K$2:$O$2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'Акт тэр.төг'!$K$3:$O$3</c:f>
              <c:numCache>
                <c:formatCode>General</c:formatCode>
                <c:ptCount val="5"/>
                <c:pt idx="0">
                  <c:v>35.1</c:v>
                </c:pt>
                <c:pt idx="1">
                  <c:v>18.600000000000001</c:v>
                </c:pt>
                <c:pt idx="2">
                  <c:v>22.9</c:v>
                </c:pt>
                <c:pt idx="3">
                  <c:v>10.9</c:v>
                </c:pt>
                <c:pt idx="4">
                  <c:v>22.4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84-4C41-94E9-4C45A9D6DAD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9525600"/>
        <c:axId val="149525992"/>
      </c:barChart>
      <c:catAx>
        <c:axId val="14952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en-US"/>
          </a:p>
        </c:txPr>
        <c:crossAx val="149525992"/>
        <c:crosses val="autoZero"/>
        <c:auto val="1"/>
        <c:lblAlgn val="ctr"/>
        <c:lblOffset val="100"/>
        <c:noMultiLvlLbl val="0"/>
      </c:catAx>
      <c:valAx>
        <c:axId val="149525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952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gency FB" panose="020B0503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10967505385221E-2"/>
          <c:y val="0.18408408408408408"/>
          <c:w val="0.83533057325165117"/>
          <c:h val="0.55492195046242265"/>
        </c:manualLayout>
      </c:layout>
      <c:barChart>
        <c:barDir val="col"/>
        <c:grouping val="clustered"/>
        <c:varyColors val="0"/>
        <c:ser>
          <c:idx val="0"/>
          <c:order val="0"/>
          <c:tx>
            <c:v>Хэрэгжсэн</c:v>
          </c:tx>
          <c:spPr>
            <a:solidFill>
              <a:srgbClr val="7CD1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sanhuu!$C$23:$C$24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sanhuu!$G$7:$H$7</c:f>
              <c:numCache>
                <c:formatCode>General</c:formatCode>
                <c:ptCount val="2"/>
                <c:pt idx="0">
                  <c:v>4862</c:v>
                </c:pt>
                <c:pt idx="1">
                  <c:v>4333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9D-4066-8686-437E831CA321}"/>
            </c:ext>
          </c:extLst>
        </c:ser>
        <c:ser>
          <c:idx val="1"/>
          <c:order val="1"/>
          <c:tx>
            <c:v>Өгсөн</c:v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99D-4066-8686-437E831CA32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99D-4066-8686-437E831CA32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sanhuu!$C$23:$C$24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sanhuu!$G$8:$H$8</c:f>
              <c:numCache>
                <c:formatCode>General</c:formatCode>
                <c:ptCount val="2"/>
                <c:pt idx="0">
                  <c:v>5874</c:v>
                </c:pt>
                <c:pt idx="1">
                  <c:v>5816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99D-4066-8686-437E831CA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820072"/>
        <c:axId val="206820464"/>
      </c:barChart>
      <c:catAx>
        <c:axId val="206820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en-US"/>
          </a:p>
        </c:txPr>
        <c:crossAx val="206820464"/>
        <c:crosses val="autoZero"/>
        <c:auto val="1"/>
        <c:lblAlgn val="ctr"/>
        <c:lblOffset val="100"/>
        <c:noMultiLvlLbl val="0"/>
      </c:catAx>
      <c:valAx>
        <c:axId val="206820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6820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685732618360143"/>
          <c:y val="0.88435553663900124"/>
          <c:w val="0.41220826904176278"/>
          <c:h val="9.93597421943878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>
          <a:latin typeface="Agency FB" panose="020B0503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466268616455197E-4"/>
          <c:y val="8.9570356829257014E-2"/>
          <c:w val="0.99873231728509693"/>
          <c:h val="0.62523689693427498"/>
        </c:manualLayout>
      </c:layout>
      <c:barChart>
        <c:barDir val="col"/>
        <c:grouping val="clustered"/>
        <c:varyColors val="0"/>
        <c:ser>
          <c:idx val="0"/>
          <c:order val="0"/>
          <c:tx>
            <c:v>Барагдуулсан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3885810569975048E-3"/>
                  <c:y val="7.31500185513447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EC1-4609-8208-1885431C147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1522633744856E-3"/>
                  <c:y val="-6.398995304554551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EC1-4609-8208-1885431C147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Sheet1!$H$18:$I$18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Sheet1!$H$19:$I$19</c:f>
              <c:numCache>
                <c:formatCode>General</c:formatCode>
                <c:ptCount val="2"/>
                <c:pt idx="0">
                  <c:v>2.1</c:v>
                </c:pt>
                <c:pt idx="1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C1-4609-8208-1885431C1470}"/>
            </c:ext>
          </c:extLst>
        </c:ser>
        <c:ser>
          <c:idx val="1"/>
          <c:order val="1"/>
          <c:tx>
            <c:v>Тогтоосон</c:v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Sheet1!$H$18:$I$18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Sheet1!$H$20:$I$20</c:f>
              <c:numCache>
                <c:formatCode>General</c:formatCode>
                <c:ptCount val="2"/>
                <c:pt idx="0">
                  <c:v>4.5</c:v>
                </c:pt>
                <c:pt idx="1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EC1-4609-8208-1885431C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644464"/>
        <c:axId val="208644856"/>
      </c:barChart>
      <c:catAx>
        <c:axId val="20864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en-US"/>
          </a:p>
        </c:txPr>
        <c:crossAx val="208644856"/>
        <c:crosses val="autoZero"/>
        <c:auto val="1"/>
        <c:lblAlgn val="ctr"/>
        <c:lblOffset val="100"/>
        <c:noMultiLvlLbl val="0"/>
      </c:catAx>
      <c:valAx>
        <c:axId val="208644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864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gency FB" panose="020B0503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53015615415105E-4"/>
          <c:y val="0.10270177590110051"/>
          <c:w val="0.99909746984384584"/>
          <c:h val="0.60485822691852642"/>
        </c:manualLayout>
      </c:layout>
      <c:barChart>
        <c:barDir val="col"/>
        <c:grouping val="clustered"/>
        <c:varyColors val="0"/>
        <c:ser>
          <c:idx val="0"/>
          <c:order val="0"/>
          <c:tx>
            <c:v>Биелсэн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188-42A0-A66E-DC68CC0DB12B}"/>
              </c:ext>
            </c:extLst>
          </c:dPt>
          <c:dLbls>
            <c:dLbl>
              <c:idx val="0"/>
              <c:layout>
                <c:manualLayout>
                  <c:x val="2.7777777777777779E-3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188-42A0-A66E-DC68CC0DB12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гүйцэтгэл!$K$3:$K$4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гүйцэтгэл!$E$6:$F$6</c:f>
              <c:numCache>
                <c:formatCode>General</c:formatCode>
                <c:ptCount val="2"/>
                <c:pt idx="0">
                  <c:v>60.4</c:v>
                </c:pt>
                <c:pt idx="1">
                  <c:v>68.8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188-42A0-A66E-DC68CC0DB12B}"/>
            </c:ext>
          </c:extLst>
        </c:ser>
        <c:ser>
          <c:idx val="1"/>
          <c:order val="1"/>
          <c:tx>
            <c:v>Өгсөн</c:v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A188-42A0-A66E-DC68CC0DB12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A188-42A0-A66E-DC68CC0DB1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гүйцэтгэл!$K$3:$K$4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гүйцэтгэл!$E$7:$F$7</c:f>
              <c:numCache>
                <c:formatCode>General</c:formatCode>
                <c:ptCount val="2"/>
                <c:pt idx="0">
                  <c:v>89.2</c:v>
                </c:pt>
                <c:pt idx="1">
                  <c:v>164.7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188-42A0-A66E-DC68CC0DB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645640"/>
        <c:axId val="208646032"/>
      </c:barChart>
      <c:catAx>
        <c:axId val="208645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en-US"/>
          </a:p>
        </c:txPr>
        <c:crossAx val="208646032"/>
        <c:crosses val="autoZero"/>
        <c:auto val="1"/>
        <c:lblAlgn val="ctr"/>
        <c:lblOffset val="100"/>
        <c:noMultiLvlLbl val="0"/>
      </c:catAx>
      <c:valAx>
        <c:axId val="208646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8645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gency FB" panose="020B0503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1884057971014492"/>
          <c:w val="1"/>
          <c:h val="0.572562492595664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9B7-47BC-8A39-71F1A60D77A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9B7-47BC-8A39-71F1A60D77A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0" baseline="0"/>
                      <a:t>2.3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9B7-47BC-8A39-71F1A60D77A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0" baseline="0"/>
                      <a:t>0.7</a:t>
                    </a:r>
                    <a:endParaRPr lang="en-US" sz="8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9B7-47BC-8A39-71F1A60D77A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гүйцэтгэл!$F$10:$F$11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гүйцэтгэл!$G$10:$G$11</c:f>
              <c:numCache>
                <c:formatCode>General</c:formatCode>
                <c:ptCount val="2"/>
                <c:pt idx="0">
                  <c:v>2256.6</c:v>
                </c:pt>
                <c:pt idx="1">
                  <c:v>666.3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9B7-47BC-8A39-71F1A60D7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646816"/>
        <c:axId val="208647208"/>
      </c:barChart>
      <c:catAx>
        <c:axId val="20864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en-US"/>
          </a:p>
        </c:txPr>
        <c:crossAx val="208647208"/>
        <c:crosses val="autoZero"/>
        <c:auto val="1"/>
        <c:lblAlgn val="ctr"/>
        <c:lblOffset val="100"/>
        <c:noMultiLvlLbl val="0"/>
      </c:catAx>
      <c:valAx>
        <c:axId val="208647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864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gency FB" panose="020B05030202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Хэрэгжсэн</c:v>
          </c:tx>
          <c:spPr>
            <a:solidFill>
              <a:srgbClr val="7CD14D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>
                        <a:latin typeface="Arial" pitchFamily="34" charset="0"/>
                        <a:cs typeface="Arial" pitchFamily="34" charset="0"/>
                      </a:rPr>
                      <a:t>636</a:t>
                    </a: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A4F-4A54-BCDB-B5D894D29AC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100"/>
                      <a:t>777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A4F-4A54-BCDB-B5D894D29AC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Sheet1!$D$7:$E$7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Sheet1!$D$8:$E$8</c:f>
              <c:numCache>
                <c:formatCode>General</c:formatCode>
                <c:ptCount val="2"/>
                <c:pt idx="0" formatCode="#,##0.00">
                  <c:v>465</c:v>
                </c:pt>
                <c:pt idx="1">
                  <c:v>592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A4F-4A54-BCDB-B5D894D29AC5}"/>
            </c:ext>
          </c:extLst>
        </c:ser>
        <c:ser>
          <c:idx val="1"/>
          <c:order val="1"/>
          <c:tx>
            <c:v>Өгсөн</c:v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 baseline="0">
                        <a:latin typeface="Arial" pitchFamily="34" charset="0"/>
                        <a:cs typeface="Arial" pitchFamily="34" charset="0"/>
                      </a:rPr>
                      <a:t>999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A4F-4A54-BCDB-B5D894D29AC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100" baseline="0"/>
                      <a:t>1106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A4F-4A54-BCDB-B5D894D29AC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Sheet1!$D$7:$E$7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Sheet1!$D$9:$E$9</c:f>
              <c:numCache>
                <c:formatCode>General</c:formatCode>
                <c:ptCount val="2"/>
                <c:pt idx="0" formatCode="#,##0.00">
                  <c:v>821</c:v>
                </c:pt>
                <c:pt idx="1">
                  <c:v>933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A4F-4A54-BCDB-B5D894D29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451240"/>
        <c:axId val="208451632"/>
      </c:barChart>
      <c:catAx>
        <c:axId val="208451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en-US"/>
          </a:p>
        </c:txPr>
        <c:crossAx val="208451632"/>
        <c:crosses val="autoZero"/>
        <c:auto val="1"/>
        <c:lblAlgn val="ctr"/>
        <c:lblOffset val="100"/>
        <c:noMultiLvlLbl val="0"/>
      </c:catAx>
      <c:valAx>
        <c:axId val="20845163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08451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Agency FB" panose="020B0503020202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5008848120789023"/>
          <c:w val="1"/>
          <c:h val="0.48157165655707823"/>
        </c:manualLayout>
      </c:layout>
      <c:barChart>
        <c:barDir val="col"/>
        <c:grouping val="clustered"/>
        <c:varyColors val="0"/>
        <c:ser>
          <c:idx val="0"/>
          <c:order val="0"/>
          <c:tx>
            <c:v>Барагдуулсан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Sheet1!$J$20:$K$20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Sheet1!$J$21:$J$22</c:f>
              <c:numCache>
                <c:formatCode>General</c:formatCode>
                <c:ptCount val="2"/>
                <c:pt idx="0">
                  <c:v>2.2000000000000002</c:v>
                </c:pt>
                <c:pt idx="1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45-4B10-B07A-6409ABA558A4}"/>
            </c:ext>
          </c:extLst>
        </c:ser>
        <c:ser>
          <c:idx val="1"/>
          <c:order val="1"/>
          <c:tx>
            <c:v>Тогтоосон</c:v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Sheet1!$J$20:$K$20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Sheet1!$K$21:$K$22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45-4B10-B07A-6409ABA55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8452808"/>
        <c:axId val="208453200"/>
      </c:barChart>
      <c:catAx>
        <c:axId val="20845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en-US"/>
          </a:p>
        </c:txPr>
        <c:crossAx val="208453200"/>
        <c:crosses val="autoZero"/>
        <c:auto val="1"/>
        <c:lblAlgn val="ctr"/>
        <c:lblOffset val="100"/>
        <c:noMultiLvlLbl val="0"/>
      </c:catAx>
      <c:valAx>
        <c:axId val="208453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8452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330359582657103"/>
          <c:y val="0.89775648057849478"/>
          <c:w val="0.48777277358672166"/>
          <c:h val="0.10224351942150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gency FB" panose="020B0503020202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44223882621525"/>
          <c:w val="1"/>
          <c:h val="0.59781311538714732"/>
        </c:manualLayout>
      </c:layout>
      <c:barChart>
        <c:barDir val="col"/>
        <c:grouping val="clustered"/>
        <c:varyColors val="0"/>
        <c:ser>
          <c:idx val="0"/>
          <c:order val="0"/>
          <c:tx>
            <c:v>Биелсэн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/>
                      <a:t>179.9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0E3-4741-A20A-1D6B409FFE8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100"/>
                      <a:t>699.2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0E3-4741-A20A-1D6B409FFE8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Sheet1!$C$12:$C$13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Sheet1!$D$14:$E$14</c:f>
              <c:numCache>
                <c:formatCode>#,##0.00</c:formatCode>
                <c:ptCount val="2"/>
                <c:pt idx="0">
                  <c:v>179.9</c:v>
                </c:pt>
                <c:pt idx="1">
                  <c:v>699.2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E3-4741-A20A-1D6B409FFE85}"/>
            </c:ext>
          </c:extLst>
        </c:ser>
        <c:ser>
          <c:idx val="1"/>
          <c:order val="1"/>
          <c:tx>
            <c:v>Өгсөн</c:v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/>
                      <a:t>298.3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0E3-4741-A20A-1D6B409FFE8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Sheet1!$C$12:$C$13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Sheet1!$D$15:$E$15</c:f>
              <c:numCache>
                <c:formatCode>General</c:formatCode>
                <c:ptCount val="2"/>
                <c:pt idx="0" formatCode="#,##0.00">
                  <c:v>298.3</c:v>
                </c:pt>
                <c:pt idx="1">
                  <c:v>856.5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0E3-4741-A20A-1D6B409FF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8453984"/>
        <c:axId val="211021712"/>
      </c:barChart>
      <c:catAx>
        <c:axId val="20845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en-US"/>
          </a:p>
        </c:txPr>
        <c:crossAx val="211021712"/>
        <c:crosses val="autoZero"/>
        <c:auto val="1"/>
        <c:lblAlgn val="ctr"/>
        <c:lblOffset val="100"/>
        <c:noMultiLvlLbl val="0"/>
      </c:catAx>
      <c:valAx>
        <c:axId val="21102171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0845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790997513960919"/>
          <c:y val="0.87305976204620028"/>
          <c:w val="0.33589099050583887"/>
          <c:h val="0.11504067402128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gency FB" panose="020B050302020202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466-4EF9-A321-9C4244A71F9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466-4EF9-A321-9C4244A71F9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0"/>
                      <a:t>2.1 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466-4EF9-A321-9C4244A71F9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0"/>
                      <a:t>0.6 </a:t>
                    </a:r>
                    <a:endParaRPr lang="en-US" sz="14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466-4EF9-A321-9C4244A71F9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нийцлийн!$F$6:$F$7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нийцлийн!$G$6:$G$7</c:f>
              <c:numCache>
                <c:formatCode>General</c:formatCode>
                <c:ptCount val="2"/>
                <c:pt idx="0">
                  <c:v>2131.8000000000002</c:v>
                </c:pt>
                <c:pt idx="1">
                  <c:v>568.70000000000005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466-4EF9-A321-9C4244A71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1022496"/>
        <c:axId val="211022888"/>
      </c:barChart>
      <c:catAx>
        <c:axId val="21102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en-US"/>
          </a:p>
        </c:txPr>
        <c:crossAx val="211022888"/>
        <c:crosses val="autoZero"/>
        <c:auto val="1"/>
        <c:lblAlgn val="ctr"/>
        <c:lblOffset val="100"/>
        <c:noMultiLvlLbl val="0"/>
      </c:catAx>
      <c:valAx>
        <c:axId val="211022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102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gency FB" panose="020B050302020202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Хэрэгжсэн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>
                        <a:latin typeface="Arial" pitchFamily="34" charset="0"/>
                        <a:cs typeface="Arial" pitchFamily="34" charset="0"/>
                      </a:rPr>
                      <a:t>465</a:t>
                    </a: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612-470F-AC7E-BA826C64D62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Sheet1!$D$7:$E$7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Sheet1!$D$8:$E$8</c:f>
              <c:numCache>
                <c:formatCode>General</c:formatCode>
                <c:ptCount val="2"/>
                <c:pt idx="0" formatCode="#,##0.00">
                  <c:v>465</c:v>
                </c:pt>
                <c:pt idx="1">
                  <c:v>592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12-470F-AC7E-BA826C64D62A}"/>
            </c:ext>
          </c:extLst>
        </c:ser>
        <c:ser>
          <c:idx val="1"/>
          <c:order val="1"/>
          <c:tx>
            <c:v>Өгсөн</c:v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>
                        <a:latin typeface="Arial" pitchFamily="34" charset="0"/>
                        <a:cs typeface="Arial" pitchFamily="34" charset="0"/>
                      </a:rPr>
                      <a:t>821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612-470F-AC7E-BA826C64D62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Sheet1!$D$7:$E$7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Sheet1!$D$9:$E$9</c:f>
              <c:numCache>
                <c:formatCode>General</c:formatCode>
                <c:ptCount val="2"/>
                <c:pt idx="0" formatCode="#,##0.00">
                  <c:v>821</c:v>
                </c:pt>
                <c:pt idx="1">
                  <c:v>933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612-470F-AC7E-BA826C64D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024064"/>
        <c:axId val="211024456"/>
      </c:barChart>
      <c:catAx>
        <c:axId val="21102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en-US"/>
          </a:p>
        </c:txPr>
        <c:crossAx val="211024456"/>
        <c:crosses val="autoZero"/>
        <c:auto val="1"/>
        <c:lblAlgn val="ctr"/>
        <c:lblOffset val="100"/>
        <c:noMultiLvlLbl val="0"/>
      </c:catAx>
      <c:valAx>
        <c:axId val="21102445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1102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gency FB" panose="020B0503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167586999623447E-2"/>
          <c:y val="9.6048098270518648E-2"/>
          <c:w val="0.98683241300037661"/>
          <c:h val="0.67729570513075665"/>
        </c:manualLayout>
      </c:layout>
      <c:barChart>
        <c:barDir val="col"/>
        <c:grouping val="stacked"/>
        <c:varyColors val="0"/>
        <c:ser>
          <c:idx val="2"/>
          <c:order val="0"/>
          <c:tx>
            <c:v>Барагдуулсан акт</c:v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'Акт тэр.төг'!$K$2:$O$2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'Акт тэр.төг'!$K$4:$O$4</c:f>
              <c:numCache>
                <c:formatCode>General</c:formatCode>
                <c:ptCount val="5"/>
                <c:pt idx="0">
                  <c:v>23.1</c:v>
                </c:pt>
                <c:pt idx="1">
                  <c:v>13.7</c:v>
                </c:pt>
                <c:pt idx="2">
                  <c:v>20.2</c:v>
                </c:pt>
                <c:pt idx="3">
                  <c:v>5.0999999999999996</c:v>
                </c:pt>
                <c:pt idx="4" formatCode="_(* #,##0.0_);_(* \(#,##0.0\);_(* &quot;-&quot;??_);_(@_)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84-4C41-94E9-4C45A9D6DAD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9526776"/>
        <c:axId val="149527168"/>
      </c:barChart>
      <c:catAx>
        <c:axId val="14952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en-US"/>
          </a:p>
        </c:txPr>
        <c:crossAx val="149527168"/>
        <c:crosses val="autoZero"/>
        <c:auto val="1"/>
        <c:lblAlgn val="ctr"/>
        <c:lblOffset val="100"/>
        <c:noMultiLvlLbl val="0"/>
      </c:catAx>
      <c:valAx>
        <c:axId val="149527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9526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gency FB" panose="020B0503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539975142473222E-4"/>
          <c:y val="0.19750306606708021"/>
          <c:w val="0.99955812991466075"/>
          <c:h val="0.59448520154492879"/>
        </c:manualLayout>
      </c:layout>
      <c:barChart>
        <c:barDir val="col"/>
        <c:grouping val="stacked"/>
        <c:varyColors val="0"/>
        <c:ser>
          <c:idx val="1"/>
          <c:order val="0"/>
          <c:tx>
            <c:v>Өгсөн албан шаардлага</c:v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"/>
                  <c:y val="-9.55688560205608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158424856313663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0283594911228717E-17"/>
                  <c:y val="-0.3165191931270652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9.97946725557342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1624327950178862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'албан шаардлага'!$B$4:$B$8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'албан шаардлага'!$C$4:$C$8</c:f>
              <c:numCache>
                <c:formatCode>#,##0.0</c:formatCode>
                <c:ptCount val="5"/>
                <c:pt idx="0">
                  <c:v>1088.3</c:v>
                </c:pt>
                <c:pt idx="1">
                  <c:v>2457</c:v>
                </c:pt>
                <c:pt idx="2">
                  <c:v>5548.3</c:v>
                </c:pt>
                <c:pt idx="3">
                  <c:v>1173.5999999999999</c:v>
                </c:pt>
                <c:pt idx="4">
                  <c:v>2537.9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FCC-428D-88F6-F8FD5DC4A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527952"/>
        <c:axId val="149528344"/>
      </c:barChart>
      <c:catAx>
        <c:axId val="14952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en-US"/>
          </a:p>
        </c:txPr>
        <c:crossAx val="149528344"/>
        <c:crosses val="autoZero"/>
        <c:auto val="1"/>
        <c:lblAlgn val="ctr"/>
        <c:lblOffset val="100"/>
        <c:noMultiLvlLbl val="0"/>
      </c:catAx>
      <c:valAx>
        <c:axId val="14952834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4952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gency FB" panose="020B0503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539975142473222E-4"/>
          <c:y val="0.19750306606708021"/>
          <c:w val="0.99955812991466075"/>
          <c:h val="0.59448520154492879"/>
        </c:manualLayout>
      </c:layout>
      <c:barChart>
        <c:barDir val="col"/>
        <c:grouping val="stacked"/>
        <c:varyColors val="0"/>
        <c:ser>
          <c:idx val="2"/>
          <c:order val="0"/>
          <c:tx>
            <c:v>Биелсэн албан шаардлага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'албан шаардлага'!$B$4:$B$8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'албан шаардлага'!$D$4:$D$8</c:f>
              <c:numCache>
                <c:formatCode>#,##0.0</c:formatCode>
                <c:ptCount val="5"/>
                <c:pt idx="0" formatCode="0.0">
                  <c:v>746.4</c:v>
                </c:pt>
                <c:pt idx="1">
                  <c:v>2274.4</c:v>
                </c:pt>
                <c:pt idx="2">
                  <c:v>2838.6</c:v>
                </c:pt>
                <c:pt idx="3" formatCode="0.0">
                  <c:v>837.5</c:v>
                </c:pt>
                <c:pt idx="4" formatCode="_(* #,##0.0_);_(* \(#,##0.0\);_(* &quot;-&quot;??_);_(@_)">
                  <c:v>1796.6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FCC-428D-88F6-F8FD5DC4A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361176"/>
        <c:axId val="148361568"/>
      </c:barChart>
      <c:catAx>
        <c:axId val="14836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en-US"/>
          </a:p>
        </c:txPr>
        <c:crossAx val="148361568"/>
        <c:crosses val="autoZero"/>
        <c:auto val="1"/>
        <c:lblAlgn val="ctr"/>
        <c:lblOffset val="100"/>
        <c:noMultiLvlLbl val="0"/>
      </c:catAx>
      <c:valAx>
        <c:axId val="14836156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48361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gency FB" panose="020B0503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51468198815865E-2"/>
          <c:y val="0.11075671959009642"/>
          <c:w val="0.94838897496883756"/>
          <c:h val="0.73406773994232333"/>
        </c:manualLayout>
      </c:layout>
      <c:barChart>
        <c:barDir val="col"/>
        <c:grouping val="stacked"/>
        <c:varyColors val="0"/>
        <c:ser>
          <c:idx val="1"/>
          <c:order val="0"/>
          <c:tx>
            <c:v>Өгсөн зөвлөмж</c:v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516-428D-9411-EB27AF39AAD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516-428D-9411-EB27AF39AAD8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0516-428D-9411-EB27AF39AAD8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0516-428D-9411-EB27AF39AAD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516-428D-9411-EB27AF39AAD8}"/>
              </c:ext>
            </c:extLst>
          </c:dPt>
          <c:dLbls>
            <c:dLbl>
              <c:idx val="0"/>
              <c:layout>
                <c:manualLayout>
                  <c:x val="-1.3911429534730478E-17"/>
                  <c:y val="-0.2954091148253468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3539205513259435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3403096544848074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285224072068927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280299853435576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'зөвлөмж өгсөн'!$A$1:$E$1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'зөвлөмж өгсөн'!$A$2:$E$2</c:f>
              <c:numCache>
                <c:formatCode>General</c:formatCode>
                <c:ptCount val="5"/>
                <c:pt idx="0">
                  <c:v>8188</c:v>
                </c:pt>
                <c:pt idx="1">
                  <c:v>10101</c:v>
                </c:pt>
                <c:pt idx="2">
                  <c:v>9656</c:v>
                </c:pt>
                <c:pt idx="3">
                  <c:v>7855</c:v>
                </c:pt>
                <c:pt idx="4">
                  <c:v>7694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516-428D-9411-EB27AF39A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362352"/>
        <c:axId val="148362744"/>
      </c:barChart>
      <c:catAx>
        <c:axId val="14836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en-US"/>
          </a:p>
        </c:txPr>
        <c:crossAx val="148362744"/>
        <c:crosses val="autoZero"/>
        <c:auto val="1"/>
        <c:lblAlgn val="ctr"/>
        <c:lblOffset val="100"/>
        <c:noMultiLvlLbl val="0"/>
      </c:catAx>
      <c:valAx>
        <c:axId val="148362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836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gency FB" panose="020B0503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51468198815865E-2"/>
          <c:y val="0.11075671959009642"/>
          <c:w val="0.94838897496883756"/>
          <c:h val="0.73406773994232333"/>
        </c:manualLayout>
      </c:layout>
      <c:barChart>
        <c:barDir val="col"/>
        <c:grouping val="stacked"/>
        <c:varyColors val="0"/>
        <c:ser>
          <c:idx val="2"/>
          <c:order val="0"/>
          <c:tx>
            <c:v>Хэрэгжсэн зөвлөмж</c:v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0516-428D-9411-EB27AF39AAD8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0516-428D-9411-EB27AF39AAD8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0516-428D-9411-EB27AF39AAD8}"/>
              </c:ext>
            </c:extLst>
          </c:dPt>
          <c:dPt>
            <c:idx val="4"/>
            <c:invertIfNegative val="0"/>
            <c:bubble3D val="0"/>
            <c:spPr>
              <a:solidFill>
                <a:srgbClr val="7CD14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516-428D-9411-EB27AF39AA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'зөвлөмж өгсөн'!$A$1:$E$1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'зөвлөмж өгсөн'!$A$3:$E$3</c:f>
              <c:numCache>
                <c:formatCode>General</c:formatCode>
                <c:ptCount val="5"/>
                <c:pt idx="0">
                  <c:v>7085</c:v>
                </c:pt>
                <c:pt idx="1">
                  <c:v>8747</c:v>
                </c:pt>
                <c:pt idx="2">
                  <c:v>8166</c:v>
                </c:pt>
                <c:pt idx="3">
                  <c:v>5685</c:v>
                </c:pt>
                <c:pt idx="4">
                  <c:v>5963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0516-428D-9411-EB27AF39A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363528"/>
        <c:axId val="148363920"/>
      </c:barChart>
      <c:catAx>
        <c:axId val="148363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en-US"/>
          </a:p>
        </c:txPr>
        <c:crossAx val="148363920"/>
        <c:crosses val="autoZero"/>
        <c:auto val="1"/>
        <c:lblAlgn val="ctr"/>
        <c:lblOffset val="100"/>
        <c:noMultiLvlLbl val="0"/>
      </c:catAx>
      <c:valAx>
        <c:axId val="148363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8363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gency FB" panose="020B0503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00238878029206E-2"/>
          <c:y val="0.14996650505830392"/>
          <c:w val="0.90399522243941566"/>
          <c:h val="0.6649949876782687"/>
        </c:manualLayout>
      </c:layout>
      <c:barChart>
        <c:barDir val="col"/>
        <c:grouping val="clustered"/>
        <c:varyColors val="0"/>
        <c:ser>
          <c:idx val="0"/>
          <c:order val="0"/>
          <c:tx>
            <c:v>Барагдуулсан</c:v>
          </c:tx>
          <c:spPr>
            <a:solidFill>
              <a:srgbClr val="7CD14D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Sheet1!$F$26:$G$26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Sheet1!$F$27:$G$27</c:f>
              <c:numCache>
                <c:formatCode>General</c:formatCode>
                <c:ptCount val="2"/>
                <c:pt idx="0">
                  <c:v>6.7</c:v>
                </c:pt>
                <c:pt idx="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BD-4095-B1A0-0F5E50F059A7}"/>
            </c:ext>
          </c:extLst>
        </c:ser>
        <c:ser>
          <c:idx val="1"/>
          <c:order val="1"/>
          <c:tx>
            <c:v>Тогтоосон</c:v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4.6864540812371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Sheet1!$F$26:$G$26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Sheet1!$F$28:$G$28</c:f>
              <c:numCache>
                <c:formatCode>General</c:formatCode>
                <c:ptCount val="2"/>
                <c:pt idx="0">
                  <c:v>13.3</c:v>
                </c:pt>
                <c:pt idx="1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BD-4095-B1A0-0F5E50F05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777440"/>
        <c:axId val="204777832"/>
      </c:barChart>
      <c:catAx>
        <c:axId val="20477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en-US"/>
          </a:p>
        </c:txPr>
        <c:crossAx val="204777832"/>
        <c:crosses val="autoZero"/>
        <c:auto val="1"/>
        <c:lblAlgn val="ctr"/>
        <c:lblOffset val="100"/>
        <c:noMultiLvlLbl val="0"/>
      </c:catAx>
      <c:valAx>
        <c:axId val="204777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477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gency FB" panose="020B0503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599843974237569E-2"/>
          <c:y val="0.1117250047002281"/>
          <c:w val="0.93480031205152492"/>
          <c:h val="0.70350728787090056"/>
        </c:manualLayout>
      </c:layout>
      <c:barChart>
        <c:barDir val="col"/>
        <c:grouping val="clustered"/>
        <c:varyColors val="0"/>
        <c:ser>
          <c:idx val="0"/>
          <c:order val="0"/>
          <c:tx>
            <c:v>Биелсэн</c:v>
          </c:tx>
          <c:spPr>
            <a:solidFill>
              <a:srgbClr val="7CD14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CD14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A7-489F-A35B-6495E9499CF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/>
                      <a:t>1,556.3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8A7-489F-A35B-6495E9499CF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sanhuu!$J$21:$K$21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sanhuu!$J$22:$K$22</c:f>
              <c:numCache>
                <c:formatCode>General</c:formatCode>
                <c:ptCount val="2"/>
                <c:pt idx="0" formatCode="#,##0.00">
                  <c:v>1556.2</c:v>
                </c:pt>
                <c:pt idx="1">
                  <c:v>69.5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8A7-489F-A35B-6495E9499CFA}"/>
            </c:ext>
          </c:extLst>
        </c:ser>
        <c:ser>
          <c:idx val="1"/>
          <c:order val="1"/>
          <c:tx>
            <c:v>Өгсөн</c:v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/>
                      <a:t>2,150.4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8A7-489F-A35B-6495E9499CF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100"/>
                      <a:t>152.5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8A7-489F-A35B-6495E9499CF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sanhuu!$J$21:$K$21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sanhuu!$J$23:$K$23</c:f>
              <c:numCache>
                <c:formatCode>General</c:formatCode>
                <c:ptCount val="2"/>
                <c:pt idx="0" formatCode="#,##0.00">
                  <c:v>2150.4</c:v>
                </c:pt>
                <c:pt idx="1">
                  <c:v>152.4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8A7-489F-A35B-6495E9499C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779008"/>
        <c:axId val="204779400"/>
      </c:barChart>
      <c:catAx>
        <c:axId val="20477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en-US"/>
          </a:p>
        </c:txPr>
        <c:crossAx val="204779400"/>
        <c:crosses val="autoZero"/>
        <c:auto val="1"/>
        <c:lblAlgn val="ctr"/>
        <c:lblOffset val="100"/>
        <c:noMultiLvlLbl val="0"/>
      </c:catAx>
      <c:valAx>
        <c:axId val="20477940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0477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gency FB" panose="020B0503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849518810148729E-2"/>
          <c:y val="8.7117313407564859E-2"/>
          <c:w val="0.86259492563429574"/>
          <c:h val="0.702614291718835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CD14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3FF-480F-B8B6-339E729BA249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3FF-480F-B8B6-339E729BA249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n-ea"/>
                        <a:cs typeface="+mn-cs"/>
                      </a:rPr>
                      <a:t>6.4</a:t>
                    </a:r>
                  </a:p>
                </c:rich>
              </c:tx>
              <c:spPr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3FF-480F-B8B6-339E729BA24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marL="0" algn="ctr" defTabSz="914400" rtl="0" eaLnBrk="1" latinLnBrk="0" hangingPunct="1"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n-ea"/>
                        <a:cs typeface="+mn-cs"/>
                      </a:rPr>
                      <a:t>2.6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algn="ctr" defTabSz="914400" rtl="0" eaLnBrk="1" latinLnBrk="0" hangingPunct="1"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3FF-480F-B8B6-339E729BA249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sanhuu!$D$46:$D$47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sanhuu!$E$46:$E$47</c:f>
              <c:numCache>
                <c:formatCode>General</c:formatCode>
                <c:ptCount val="2"/>
                <c:pt idx="0">
                  <c:v>6380.3</c:v>
                </c:pt>
                <c:pt idx="1">
                  <c:v>2627.3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FF-480F-B8B6-339E729BA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524752"/>
        <c:axId val="206525144"/>
      </c:barChart>
      <c:catAx>
        <c:axId val="20652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en-US"/>
          </a:p>
        </c:txPr>
        <c:crossAx val="206525144"/>
        <c:crosses val="autoZero"/>
        <c:auto val="1"/>
        <c:lblAlgn val="ctr"/>
        <c:lblOffset val="100"/>
        <c:noMultiLvlLbl val="0"/>
      </c:catAx>
      <c:valAx>
        <c:axId val="206525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652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Agency FB" panose="020B05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DC677E-8E1E-4AAF-8AF6-28F20FD6F6E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A90D1C-9C49-4B8D-BD53-811301832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5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mn-M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A74131-BD5A-4730-BFAA-6AD02ABF4377}" type="datetimeFigureOut">
              <a:rPr lang="mn-MN" smtClean="0"/>
              <a:t>18.03.26</a:t>
            </a:fld>
            <a:endParaRPr lang="mn-M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9838" y="1162050"/>
            <a:ext cx="45307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mn-M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mn-M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2887E8-640C-4F63-ADAE-329167460B99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95371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DDFA-E7E6-4C08-A983-74E69AB45118}" type="datetimeFigureOut">
              <a:rPr lang="mn-MN" smtClean="0"/>
              <a:t>18.03.26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C173-1FCD-4F3E-A6AA-8FBC3E0D0487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160822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DDFA-E7E6-4C08-A983-74E69AB45118}" type="datetimeFigureOut">
              <a:rPr lang="mn-MN" smtClean="0"/>
              <a:t>18.03.26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C173-1FCD-4F3E-A6AA-8FBC3E0D0487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77427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DDFA-E7E6-4C08-A983-74E69AB45118}" type="datetimeFigureOut">
              <a:rPr lang="mn-MN" smtClean="0"/>
              <a:t>18.03.26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C173-1FCD-4F3E-A6AA-8FBC3E0D0487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64776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DDFA-E7E6-4C08-A983-74E69AB45118}" type="datetimeFigureOut">
              <a:rPr lang="mn-MN" smtClean="0"/>
              <a:t>18.03.26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C173-1FCD-4F3E-A6AA-8FBC3E0D0487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194637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DDFA-E7E6-4C08-A983-74E69AB45118}" type="datetimeFigureOut">
              <a:rPr lang="mn-MN" smtClean="0"/>
              <a:t>18.03.26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C173-1FCD-4F3E-A6AA-8FBC3E0D0487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412113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DDFA-E7E6-4C08-A983-74E69AB45118}" type="datetimeFigureOut">
              <a:rPr lang="mn-MN" smtClean="0"/>
              <a:t>18.03.26</a:t>
            </a:fld>
            <a:endParaRPr lang="mn-M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C173-1FCD-4F3E-A6AA-8FBC3E0D0487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375602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DDFA-E7E6-4C08-A983-74E69AB45118}" type="datetimeFigureOut">
              <a:rPr lang="mn-MN" smtClean="0"/>
              <a:t>18.03.26</a:t>
            </a:fld>
            <a:endParaRPr lang="mn-M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C173-1FCD-4F3E-A6AA-8FBC3E0D0487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74629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DDFA-E7E6-4C08-A983-74E69AB45118}" type="datetimeFigureOut">
              <a:rPr lang="mn-MN" smtClean="0"/>
              <a:t>18.03.26</a:t>
            </a:fld>
            <a:endParaRPr lang="mn-M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C173-1FCD-4F3E-A6AA-8FBC3E0D0487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330886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DDFA-E7E6-4C08-A983-74E69AB45118}" type="datetimeFigureOut">
              <a:rPr lang="mn-MN" smtClean="0"/>
              <a:t>18.03.26</a:t>
            </a:fld>
            <a:endParaRPr lang="mn-M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C173-1FCD-4F3E-A6AA-8FBC3E0D0487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62475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DDFA-E7E6-4C08-A983-74E69AB45118}" type="datetimeFigureOut">
              <a:rPr lang="mn-MN" smtClean="0"/>
              <a:t>18.03.26</a:t>
            </a:fld>
            <a:endParaRPr lang="mn-M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C173-1FCD-4F3E-A6AA-8FBC3E0D0487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42958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DDFA-E7E6-4C08-A983-74E69AB45118}" type="datetimeFigureOut">
              <a:rPr lang="mn-MN" smtClean="0"/>
              <a:t>18.03.26</a:t>
            </a:fld>
            <a:endParaRPr lang="mn-M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C173-1FCD-4F3E-A6AA-8FBC3E0D0487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80080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6DDFA-E7E6-4C08-A983-74E69AB45118}" type="datetimeFigureOut">
              <a:rPr lang="mn-MN" smtClean="0"/>
              <a:t>18.03.26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0C173-1FCD-4F3E-A6AA-8FBC3E0D0487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160745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" y="0"/>
            <a:ext cx="9905999" cy="6858000"/>
          </a:xfrm>
          <a:prstGeom prst="rect">
            <a:avLst/>
          </a:prstGeom>
          <a:solidFill>
            <a:srgbClr val="FEC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 sz="135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 sz="1350"/>
          </a:p>
        </p:txBody>
      </p:sp>
      <p:grpSp>
        <p:nvGrpSpPr>
          <p:cNvPr id="2" name="Group 1"/>
          <p:cNvGrpSpPr/>
          <p:nvPr/>
        </p:nvGrpSpPr>
        <p:grpSpPr>
          <a:xfrm>
            <a:off x="3689677" y="1436764"/>
            <a:ext cx="2526654" cy="1310115"/>
            <a:chOff x="3689677" y="1369686"/>
            <a:chExt cx="2526654" cy="1310115"/>
          </a:xfrm>
        </p:grpSpPr>
        <p:sp>
          <p:nvSpPr>
            <p:cNvPr id="5" name="TextBox 4"/>
            <p:cNvSpPr txBox="1"/>
            <p:nvPr/>
          </p:nvSpPr>
          <p:spPr>
            <a:xfrm>
              <a:off x="3689677" y="2425885"/>
              <a:ext cx="25266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mn-MN" sz="10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ogul Europe" panose="020B7200000000000000" pitchFamily="34" charset="0"/>
                </a:rPr>
                <a:t>ТӨРИЙН АУДИТЫН БАЙГУУЛЛАГА</a:t>
              </a:r>
              <a:endParaRPr lang="mn-M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ogul Europe" panose="020B7200000000000000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474158" y="1369686"/>
              <a:ext cx="957684" cy="957684"/>
              <a:chOff x="4143375" y="505247"/>
              <a:chExt cx="1619250" cy="161925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143375" y="505247"/>
                <a:ext cx="1619250" cy="161925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pic>
            <p:nvPicPr>
              <p:cNvPr id="29" name="Picture 2" descr="ҮНДЭСНИЙ АУДИТ зурган илэрцүүд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6072" y="780440"/>
                <a:ext cx="1513856" cy="10688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3" name="Rectangle 32"/>
          <p:cNvSpPr/>
          <p:nvPr/>
        </p:nvSpPr>
        <p:spPr>
          <a:xfrm>
            <a:off x="-2" y="3076774"/>
            <a:ext cx="9906000" cy="3781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 sz="1350"/>
          </a:p>
        </p:txBody>
      </p:sp>
      <p:grpSp>
        <p:nvGrpSpPr>
          <p:cNvPr id="26" name="Group 25"/>
          <p:cNvGrpSpPr/>
          <p:nvPr/>
        </p:nvGrpSpPr>
        <p:grpSpPr>
          <a:xfrm>
            <a:off x="4639451" y="6206774"/>
            <a:ext cx="627094" cy="276999"/>
            <a:chOff x="4639451" y="6206774"/>
            <a:chExt cx="627094" cy="276999"/>
          </a:xfrm>
        </p:grpSpPr>
        <p:sp>
          <p:nvSpPr>
            <p:cNvPr id="20" name="Rectangle 19"/>
            <p:cNvSpPr/>
            <p:nvPr/>
          </p:nvSpPr>
          <p:spPr>
            <a:xfrm>
              <a:off x="4639457" y="6206775"/>
              <a:ext cx="627088" cy="25129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39451" y="6206774"/>
              <a:ext cx="62709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200" b="1" dirty="0" smtClean="0">
                  <a:solidFill>
                    <a:schemeClr val="bg1"/>
                  </a:solidFill>
                  <a:latin typeface="Mogul Europe" panose="020B7200000000000000" pitchFamily="34" charset="0"/>
                </a:rPr>
                <a:t>2018</a:t>
              </a:r>
              <a:endParaRPr lang="mn-MN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40962" y="3201881"/>
            <a:ext cx="6424076" cy="1323440"/>
            <a:chOff x="1740962" y="3201881"/>
            <a:chExt cx="6424076" cy="1323440"/>
          </a:xfrm>
        </p:grpSpPr>
        <p:sp>
          <p:nvSpPr>
            <p:cNvPr id="19" name="Rectangle 18"/>
            <p:cNvSpPr/>
            <p:nvPr/>
          </p:nvSpPr>
          <p:spPr>
            <a:xfrm>
              <a:off x="1740962" y="3201881"/>
              <a:ext cx="64240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mn-MN" alt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ogul Europe" panose="020B7200000000000000" pitchFamily="34" charset="0"/>
                </a:rPr>
                <a:t>ТӨРИЙН АУДИТЫН БАЙГУУЛЛАГЫН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2476500" y="3601991"/>
              <a:ext cx="4953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mn-M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ogul Europe" panose="020B7200000000000000" pitchFamily="34" charset="0"/>
                </a:rPr>
                <a:t>2017 ОНЫ ҮЙЛ АЖИЛЛАГААНЫ ХЭРЭГЖИЛТ, ҮР ДҮНГИЙН ТАНИЛЦУУЛГА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3076774"/>
            <a:ext cx="9906000" cy="15981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 sz="1350"/>
          </a:p>
        </p:txBody>
      </p:sp>
      <p:sp>
        <p:nvSpPr>
          <p:cNvPr id="32" name="Rectangle 31"/>
          <p:cNvSpPr/>
          <p:nvPr/>
        </p:nvSpPr>
        <p:spPr>
          <a:xfrm>
            <a:off x="2381250" y="4675861"/>
            <a:ext cx="51435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mn-MN" sz="105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gul Europe" panose="020B7200000000000000" pitchFamily="34" charset="0"/>
              </a:rPr>
              <a:t>С.Оюунбилэг</a:t>
            </a:r>
            <a:endParaRPr lang="en-US" sz="1050" b="1" dirty="0">
              <a:solidFill>
                <a:schemeClr val="tx1">
                  <a:lumMod val="95000"/>
                  <a:lumOff val="5000"/>
                </a:schemeClr>
              </a:solidFill>
              <a:latin typeface="Mogul Europe" panose="020B7200000000000000" pitchFamily="34" charset="0"/>
            </a:endParaRPr>
          </a:p>
          <a:p>
            <a:pPr algn="ctr"/>
            <a:r>
              <a:rPr lang="mn-MN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gul Europe" panose="020B7200000000000000" pitchFamily="34" charset="0"/>
              </a:rPr>
              <a:t>Монгол Улсын Ерөнхий Аудиторын Орлогч</a:t>
            </a:r>
            <a:endParaRPr lang="en-US" sz="1050" dirty="0">
              <a:solidFill>
                <a:schemeClr val="tx1">
                  <a:lumMod val="95000"/>
                  <a:lumOff val="5000"/>
                </a:schemeClr>
              </a:solidFill>
              <a:latin typeface="Mogul Europe" panose="020B7200000000000000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2055779" y="3771069"/>
            <a:ext cx="163389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294805" y="4063656"/>
            <a:ext cx="277262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052281" y="3076774"/>
            <a:ext cx="180143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64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85 -1.11111E-6 L 0 -1.11111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2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xit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6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0.220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1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0.21898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1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/>
          <p:cNvSpPr/>
          <p:nvPr/>
        </p:nvSpPr>
        <p:spPr>
          <a:xfrm>
            <a:off x="0" y="0"/>
            <a:ext cx="9906000" cy="5122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grpSp>
        <p:nvGrpSpPr>
          <p:cNvPr id="3" name="Group 2"/>
          <p:cNvGrpSpPr/>
          <p:nvPr/>
        </p:nvGrpSpPr>
        <p:grpSpPr>
          <a:xfrm>
            <a:off x="661988" y="5122077"/>
            <a:ext cx="8582025" cy="1070596"/>
            <a:chOff x="661988" y="5122077"/>
            <a:chExt cx="8582025" cy="1070596"/>
          </a:xfrm>
        </p:grpSpPr>
        <p:sp>
          <p:nvSpPr>
            <p:cNvPr id="73" name="Rectangle 72"/>
            <p:cNvSpPr/>
            <p:nvPr/>
          </p:nvSpPr>
          <p:spPr>
            <a:xfrm>
              <a:off x="3828333" y="5327416"/>
              <a:ext cx="224933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  <a:latin typeface="Mogul Europe" panose="020B7200000000000000" pitchFamily="34" charset="0"/>
                </a:rPr>
                <a:t>11,477.9</a:t>
              </a:r>
              <a:endParaRPr lang="mn-MN" sz="3200" b="1" dirty="0">
                <a:solidFill>
                  <a:schemeClr val="accent2"/>
                </a:solidFill>
                <a:latin typeface="Mogul Europe" panose="020B7200000000000000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958177" y="5792563"/>
              <a:ext cx="19896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mn-MN" sz="2000" b="1" dirty="0" smtClean="0">
                  <a:latin typeface="Mogul Europe" panose="020B7200000000000000" pitchFamily="34" charset="0"/>
                </a:rPr>
                <a:t>тэрбум төгрөг</a:t>
              </a:r>
              <a:endParaRPr lang="mn-MN" sz="2000" b="1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661988" y="5122077"/>
              <a:ext cx="8582025" cy="154391"/>
              <a:chOff x="647700" y="5091509"/>
              <a:chExt cx="8582025" cy="154391"/>
            </a:xfrm>
          </p:grpSpPr>
          <p:sp>
            <p:nvSpPr>
              <p:cNvPr id="67" name="Isosceles Triangle 66"/>
              <p:cNvSpPr/>
              <p:nvPr/>
            </p:nvSpPr>
            <p:spPr>
              <a:xfrm rot="10800000">
                <a:off x="4767453" y="5098263"/>
                <a:ext cx="342519" cy="14763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/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>
                <a:off x="647700" y="5091509"/>
                <a:ext cx="8582025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>
            <a:off x="443917" y="346403"/>
            <a:ext cx="9018166" cy="741062"/>
            <a:chOff x="443917" y="346403"/>
            <a:chExt cx="9018166" cy="741062"/>
          </a:xfrm>
        </p:grpSpPr>
        <p:sp>
          <p:nvSpPr>
            <p:cNvPr id="79" name="Rectangle 78"/>
            <p:cNvSpPr/>
            <p:nvPr/>
          </p:nvSpPr>
          <p:spPr>
            <a:xfrm>
              <a:off x="2563576" y="346403"/>
              <a:ext cx="477887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mn-MN" alt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ТӨРИЙН АУДИТЫН БАЙГУУЛЛАГЫН</a:t>
              </a:r>
            </a:p>
            <a:p>
              <a:pPr algn="ctr"/>
              <a:r>
                <a:rPr lang="mn-MN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ҮЙЛ АЖИЛЛАГААНЫ ҮР ДҮН</a:t>
              </a:r>
              <a:endParaRPr lang="mn-MN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443917" y="1087465"/>
              <a:ext cx="9018166" cy="0"/>
              <a:chOff x="443917" y="1087465"/>
              <a:chExt cx="9018166" cy="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443917" y="1087465"/>
                <a:ext cx="9018166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4570219" y="1087465"/>
                <a:ext cx="765562" cy="0"/>
              </a:xfrm>
              <a:prstGeom prst="line">
                <a:avLst/>
              </a:prstGeom>
              <a:ln w="381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673566" y="1373232"/>
            <a:ext cx="8556159" cy="3227279"/>
            <a:chOff x="673566" y="1373232"/>
            <a:chExt cx="8556159" cy="3227279"/>
          </a:xfrm>
        </p:grpSpPr>
        <p:grpSp>
          <p:nvGrpSpPr>
            <p:cNvPr id="106" name="Group 105"/>
            <p:cNvGrpSpPr/>
            <p:nvPr/>
          </p:nvGrpSpPr>
          <p:grpSpPr>
            <a:xfrm>
              <a:off x="4048097" y="1373232"/>
              <a:ext cx="1809806" cy="584775"/>
              <a:chOff x="4048097" y="1602928"/>
              <a:chExt cx="1809806" cy="584775"/>
            </a:xfrm>
          </p:grpSpPr>
          <p:sp>
            <p:nvSpPr>
              <p:cNvPr id="63" name="Rounded Rectangle 62"/>
              <p:cNvSpPr/>
              <p:nvPr/>
            </p:nvSpPr>
            <p:spPr>
              <a:xfrm>
                <a:off x="4048097" y="1636952"/>
                <a:ext cx="1809806" cy="485465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 sz="160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270762" y="1602928"/>
                <a:ext cx="136447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mn-MN" sz="3200" b="1" dirty="0" smtClean="0">
                    <a:solidFill>
                      <a:schemeClr val="bg1"/>
                    </a:solidFill>
                    <a:latin typeface="Mogul Europe" panose="020B7200000000000000" pitchFamily="34" charset="0"/>
                  </a:rPr>
                  <a:t>3556</a:t>
                </a:r>
                <a:endParaRPr lang="mn-MN" sz="3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1939361" y="1649988"/>
              <a:ext cx="6027278" cy="547270"/>
              <a:chOff x="1939361" y="1649988"/>
              <a:chExt cx="6027278" cy="547270"/>
            </a:xfrm>
          </p:grpSpPr>
          <p:cxnSp>
            <p:nvCxnSpPr>
              <p:cNvPr id="108" name="Elbow Connector 107"/>
              <p:cNvCxnSpPr>
                <a:stCxn id="63" idx="1"/>
                <a:endCxn id="102" idx="0"/>
              </p:cNvCxnSpPr>
              <p:nvPr/>
            </p:nvCxnSpPr>
            <p:spPr>
              <a:xfrm rot="10800000" flipV="1">
                <a:off x="1939361" y="1649988"/>
                <a:ext cx="2108736" cy="547269"/>
              </a:xfrm>
              <a:prstGeom prst="bentConnector2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Elbow Connector 108"/>
              <p:cNvCxnSpPr>
                <a:stCxn id="63" idx="3"/>
                <a:endCxn id="104" idx="0"/>
              </p:cNvCxnSpPr>
              <p:nvPr/>
            </p:nvCxnSpPr>
            <p:spPr>
              <a:xfrm>
                <a:off x="5857903" y="1649989"/>
                <a:ext cx="2108736" cy="547269"/>
              </a:xfrm>
              <a:prstGeom prst="bentConnector2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endCxn id="103" idx="0"/>
              </p:cNvCxnSpPr>
              <p:nvPr/>
            </p:nvCxnSpPr>
            <p:spPr>
              <a:xfrm>
                <a:off x="4953000" y="1892721"/>
                <a:ext cx="0" cy="304537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/>
            <p:cNvGrpSpPr/>
            <p:nvPr/>
          </p:nvGrpSpPr>
          <p:grpSpPr>
            <a:xfrm>
              <a:off x="673566" y="2197258"/>
              <a:ext cx="2528881" cy="2403253"/>
              <a:chOff x="673566" y="2197258"/>
              <a:chExt cx="2528881" cy="2403253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676275" y="2713582"/>
                <a:ext cx="2526172" cy="1656000"/>
              </a:xfrm>
              <a:prstGeom prst="roundRect">
                <a:avLst>
                  <a:gd name="adj" fmla="val 6889"/>
                </a:avLst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86" tIns="45693" rIns="91386" bIns="45693" rtlCol="0" anchor="ctr"/>
              <a:lstStyle/>
              <a:p>
                <a:pPr algn="ctr" defTabSz="913851"/>
                <a:endParaRPr lang="en-US" sz="2400" b="1" dirty="0">
                  <a:solidFill>
                    <a:srgbClr val="737572"/>
                  </a:solidFill>
                  <a:latin typeface="Open Sans Regular" charset="0"/>
                </a:endParaRP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1034458" y="4134216"/>
                <a:ext cx="1809806" cy="46629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303308" y="3302950"/>
                <a:ext cx="1272107" cy="719540"/>
              </a:xfrm>
              <a:prstGeom prst="rect">
                <a:avLst/>
              </a:prstGeom>
              <a:noFill/>
            </p:spPr>
            <p:txBody>
              <a:bodyPr wrap="none" lIns="45702" tIns="22852" rIns="45702" bIns="22852" rtlCol="0">
                <a:spAutoFit/>
              </a:bodyPr>
              <a:lstStyle/>
              <a:p>
                <a:pPr algn="ctr" defTabSz="913851">
                  <a:lnSpc>
                    <a:spcPts val="5998"/>
                  </a:lnSpc>
                </a:pPr>
                <a:r>
                  <a:rPr lang="en-US" sz="3200" b="1" dirty="0">
                    <a:solidFill>
                      <a:schemeClr val="bg1"/>
                    </a:solidFill>
                    <a:latin typeface="Mogul Europe" panose="020B7200000000000000" pitchFamily="34" charset="0"/>
                  </a:rPr>
                  <a:t>3179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140086" y="4151929"/>
                <a:ext cx="1598550" cy="430869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 anchor="ctr" anchorCtr="0">
                <a:spAutoFit/>
              </a:bodyPr>
              <a:lstStyle/>
              <a:p>
                <a:pPr algn="ctr"/>
                <a:r>
                  <a:rPr lang="mn-MN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Montserrat Bold" charset="0"/>
                    <a:cs typeface="Arial" panose="020B0604020202020204" pitchFamily="34" charset="0"/>
                  </a:rPr>
                  <a:t>Санхүүгийн тайлангийн аудит</a:t>
                </a:r>
                <a:endParaRPr lang="en-US" sz="1100" b="1" dirty="0">
                  <a:solidFill>
                    <a:schemeClr val="bg1"/>
                  </a:solidFill>
                  <a:latin typeface="Arial" panose="020B0604020202020204" pitchFamily="34" charset="0"/>
                  <a:ea typeface="Montserrat Bold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73566" y="2813327"/>
                <a:ext cx="2527948" cy="338554"/>
              </a:xfrm>
              <a:prstGeom prst="rect">
                <a:avLst/>
              </a:prstGeom>
              <a:solidFill>
                <a:srgbClr val="0094C8"/>
              </a:solidFill>
            </p:spPr>
            <p:txBody>
              <a:bodyPr wrap="square">
                <a:spAutoFit/>
              </a:bodyPr>
              <a:lstStyle/>
              <a:p>
                <a:pPr algn="r"/>
                <a:r>
                  <a:rPr lang="mn-MN" sz="1600" dirty="0">
                    <a:solidFill>
                      <a:schemeClr val="bg1"/>
                    </a:solidFill>
                    <a:latin typeface="Mogul Europe" panose="020B7200000000000000" pitchFamily="34" charset="0"/>
                  </a:rPr>
                  <a:t>89%</a:t>
                </a:r>
              </a:p>
            </p:txBody>
          </p:sp>
          <p:grpSp>
            <p:nvGrpSpPr>
              <p:cNvPr id="120" name="Group 119"/>
              <p:cNvGrpSpPr/>
              <p:nvPr/>
            </p:nvGrpSpPr>
            <p:grpSpPr>
              <a:xfrm>
                <a:off x="1421929" y="2197258"/>
                <a:ext cx="1034864" cy="1034864"/>
                <a:chOff x="1482160" y="2257489"/>
                <a:chExt cx="914402" cy="914402"/>
              </a:xfrm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1482160" y="2257489"/>
                  <a:ext cx="914402" cy="91440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 sz="1600"/>
                </a:p>
              </p:txBody>
            </p:sp>
            <p:pic>
              <p:nvPicPr>
                <p:cNvPr id="119" name="Picture 11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32420" y="2506642"/>
                  <a:ext cx="413880" cy="41388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33" name="Group 132"/>
            <p:cNvGrpSpPr/>
            <p:nvPr/>
          </p:nvGrpSpPr>
          <p:grpSpPr>
            <a:xfrm>
              <a:off x="6703553" y="2197258"/>
              <a:ext cx="2526172" cy="2403253"/>
              <a:chOff x="6703553" y="2197258"/>
              <a:chExt cx="2526172" cy="2403253"/>
            </a:xfrm>
          </p:grpSpPr>
          <p:sp>
            <p:nvSpPr>
              <p:cNvPr id="88" name="Rounded Rectangle 87"/>
              <p:cNvSpPr/>
              <p:nvPr/>
            </p:nvSpPr>
            <p:spPr>
              <a:xfrm>
                <a:off x="6703553" y="2713582"/>
                <a:ext cx="2526172" cy="1656000"/>
              </a:xfrm>
              <a:prstGeom prst="roundRect">
                <a:avLst>
                  <a:gd name="adj" fmla="val 6889"/>
                </a:avLst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86" tIns="45693" rIns="91386" bIns="45693" rtlCol="0" anchor="ctr"/>
              <a:lstStyle/>
              <a:p>
                <a:pPr algn="ctr" defTabSz="913851"/>
                <a:endParaRPr lang="en-US" sz="2400" b="1" dirty="0">
                  <a:solidFill>
                    <a:srgbClr val="737572"/>
                  </a:solidFill>
                  <a:latin typeface="Open Sans Regular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478062" y="3302950"/>
                <a:ext cx="977154" cy="719540"/>
              </a:xfrm>
              <a:prstGeom prst="rect">
                <a:avLst/>
              </a:prstGeom>
              <a:noFill/>
            </p:spPr>
            <p:txBody>
              <a:bodyPr wrap="none" lIns="45702" tIns="22852" rIns="45702" bIns="22852" rtlCol="0">
                <a:spAutoFit/>
              </a:bodyPr>
              <a:lstStyle/>
              <a:p>
                <a:pPr algn="ctr" defTabSz="913851">
                  <a:lnSpc>
                    <a:spcPts val="5998"/>
                  </a:lnSpc>
                </a:pPr>
                <a:r>
                  <a:rPr lang="en-US" sz="3200" b="1" dirty="0">
                    <a:solidFill>
                      <a:schemeClr val="bg1"/>
                    </a:solidFill>
                    <a:latin typeface="Mogul Europe" panose="020B7200000000000000" pitchFamily="34" charset="0"/>
                  </a:rPr>
                  <a:t>167</a:t>
                </a:r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7061736" y="4134216"/>
                <a:ext cx="1809806" cy="46629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298846" y="4236567"/>
                <a:ext cx="1335586" cy="261592"/>
              </a:xfrm>
              <a:prstGeom prst="rect">
                <a:avLst/>
              </a:prstGeom>
            </p:spPr>
            <p:txBody>
              <a:bodyPr wrap="none" lIns="91422" tIns="45711" rIns="91422" bIns="45711">
                <a:spAutoFit/>
              </a:bodyPr>
              <a:lstStyle/>
              <a:p>
                <a:pPr lvl="0" algn="ctr"/>
                <a:r>
                  <a:rPr lang="mn-MN" sz="1100" b="1" dirty="0">
                    <a:solidFill>
                      <a:srgbClr val="FFFFFF"/>
                    </a:solidFill>
                    <a:latin typeface="Montserrat Bold" charset="0"/>
                    <a:ea typeface="Montserrat Bold" charset="0"/>
                    <a:cs typeface="Montserrat Bold" charset="0"/>
                  </a:rPr>
                  <a:t>Нийцлийн аудит</a:t>
                </a:r>
                <a:endParaRPr lang="en-US" sz="1100" b="1" dirty="0">
                  <a:solidFill>
                    <a:srgbClr val="FFFFFF"/>
                  </a:solidFill>
                  <a:latin typeface="Montserrat Bold" charset="0"/>
                  <a:ea typeface="Montserrat Bold" charset="0"/>
                  <a:cs typeface="Montserrat Bold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6703553" y="2813327"/>
                <a:ext cx="2526172" cy="338554"/>
              </a:xfrm>
              <a:prstGeom prst="rect">
                <a:avLst/>
              </a:prstGeom>
              <a:solidFill>
                <a:srgbClr val="0094C8"/>
              </a:solidFill>
            </p:spPr>
            <p:txBody>
              <a:bodyPr wrap="square">
                <a:spAutoFit/>
              </a:bodyPr>
              <a:lstStyle/>
              <a:p>
                <a:pPr algn="r"/>
                <a:r>
                  <a:rPr lang="mn-MN" sz="1600" dirty="0">
                    <a:solidFill>
                      <a:schemeClr val="bg1"/>
                    </a:solidFill>
                    <a:latin typeface="Mogul Europe" panose="020B7200000000000000" pitchFamily="34" charset="0"/>
                  </a:rPr>
                  <a:t>5%</a:t>
                </a:r>
              </a:p>
            </p:txBody>
          </p:sp>
          <p:grpSp>
            <p:nvGrpSpPr>
              <p:cNvPr id="127" name="Group 126"/>
              <p:cNvGrpSpPr/>
              <p:nvPr/>
            </p:nvGrpSpPr>
            <p:grpSpPr>
              <a:xfrm>
                <a:off x="7449207" y="2197258"/>
                <a:ext cx="1034864" cy="1034864"/>
                <a:chOff x="7449207" y="2197258"/>
                <a:chExt cx="1034864" cy="1034864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7449207" y="2197258"/>
                  <a:ext cx="1034864" cy="1034864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 sz="1600"/>
                </a:p>
              </p:txBody>
            </p:sp>
            <p:pic>
              <p:nvPicPr>
                <p:cNvPr id="126" name="Picture 12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94745" y="2435787"/>
                  <a:ext cx="543788" cy="54378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32" name="Group 131"/>
            <p:cNvGrpSpPr/>
            <p:nvPr/>
          </p:nvGrpSpPr>
          <p:grpSpPr>
            <a:xfrm>
              <a:off x="3687205" y="2197258"/>
              <a:ext cx="2528881" cy="2403253"/>
              <a:chOff x="3687205" y="2197258"/>
              <a:chExt cx="2528881" cy="2403253"/>
            </a:xfrm>
          </p:grpSpPr>
          <p:sp>
            <p:nvSpPr>
              <p:cNvPr id="87" name="Rounded Rectangle 86"/>
              <p:cNvSpPr/>
              <p:nvPr/>
            </p:nvSpPr>
            <p:spPr>
              <a:xfrm>
                <a:off x="3689914" y="2713582"/>
                <a:ext cx="2526172" cy="1656000"/>
              </a:xfrm>
              <a:prstGeom prst="roundRect">
                <a:avLst>
                  <a:gd name="adj" fmla="val 6889"/>
                </a:avLst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86" tIns="45693" rIns="91386" bIns="45693" rtlCol="0" anchor="ctr"/>
              <a:lstStyle/>
              <a:p>
                <a:pPr algn="ctr" defTabSz="913851"/>
                <a:endParaRPr lang="en-US" sz="2400" b="1" dirty="0">
                  <a:solidFill>
                    <a:srgbClr val="737572"/>
                  </a:solidFill>
                  <a:latin typeface="Open Sans Regular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464423" y="3302950"/>
                <a:ext cx="977154" cy="719540"/>
              </a:xfrm>
              <a:prstGeom prst="rect">
                <a:avLst/>
              </a:prstGeom>
              <a:noFill/>
            </p:spPr>
            <p:txBody>
              <a:bodyPr wrap="none" lIns="45702" tIns="22852" rIns="45702" bIns="22852" rtlCol="0">
                <a:spAutoFit/>
              </a:bodyPr>
              <a:lstStyle/>
              <a:p>
                <a:pPr algn="ctr" defTabSz="913851">
                  <a:lnSpc>
                    <a:spcPts val="5998"/>
                  </a:lnSpc>
                </a:pPr>
                <a:r>
                  <a:rPr lang="en-US" sz="3200" b="1" dirty="0">
                    <a:solidFill>
                      <a:schemeClr val="bg1"/>
                    </a:solidFill>
                    <a:latin typeface="Mogul Europe" panose="020B7200000000000000" pitchFamily="34" charset="0"/>
                  </a:rPr>
                  <a:t>210</a:t>
                </a: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4048097" y="4134216"/>
                <a:ext cx="1809806" cy="46629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157768" y="4236567"/>
                <a:ext cx="1590464" cy="261592"/>
              </a:xfrm>
              <a:prstGeom prst="rect">
                <a:avLst/>
              </a:prstGeom>
            </p:spPr>
            <p:txBody>
              <a:bodyPr wrap="none" lIns="91422" tIns="45711" rIns="91422" bIns="45711">
                <a:spAutoFit/>
              </a:bodyPr>
              <a:lstStyle/>
              <a:p>
                <a:pPr lvl="0" algn="ctr"/>
                <a:r>
                  <a:rPr lang="mn-MN" sz="1100" b="1" dirty="0">
                    <a:solidFill>
                      <a:srgbClr val="FFFFFF"/>
                    </a:solidFill>
                    <a:latin typeface="Montserrat Bold" charset="0"/>
                    <a:ea typeface="Montserrat Bold" charset="0"/>
                    <a:cs typeface="Montserrat Bold" charset="0"/>
                  </a:rPr>
                  <a:t>Гүйцэтгэлийн аудит</a:t>
                </a:r>
                <a:endParaRPr lang="en-US" sz="1100" b="1" dirty="0">
                  <a:solidFill>
                    <a:srgbClr val="FFFFFF"/>
                  </a:solidFill>
                  <a:latin typeface="Montserrat Bold" charset="0"/>
                  <a:ea typeface="Montserrat Bold" charset="0"/>
                  <a:cs typeface="Montserrat Bold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687205" y="2813327"/>
                <a:ext cx="2528880" cy="338554"/>
              </a:xfrm>
              <a:prstGeom prst="rect">
                <a:avLst/>
              </a:prstGeom>
              <a:solidFill>
                <a:srgbClr val="0094C8"/>
              </a:solidFill>
            </p:spPr>
            <p:txBody>
              <a:bodyPr wrap="square">
                <a:spAutoFit/>
              </a:bodyPr>
              <a:lstStyle/>
              <a:p>
                <a:pPr algn="r"/>
                <a:r>
                  <a:rPr lang="mn-MN" sz="1600" dirty="0">
                    <a:solidFill>
                      <a:schemeClr val="bg1"/>
                    </a:solidFill>
                    <a:latin typeface="Mogul Europe" panose="020B7200000000000000" pitchFamily="34" charset="0"/>
                  </a:rPr>
                  <a:t>6%</a:t>
                </a:r>
              </a:p>
            </p:txBody>
          </p:sp>
          <p:grpSp>
            <p:nvGrpSpPr>
              <p:cNvPr id="129" name="Group 128"/>
              <p:cNvGrpSpPr/>
              <p:nvPr/>
            </p:nvGrpSpPr>
            <p:grpSpPr>
              <a:xfrm>
                <a:off x="4435568" y="2197258"/>
                <a:ext cx="1034864" cy="1034864"/>
                <a:chOff x="4435568" y="2197258"/>
                <a:chExt cx="1034864" cy="1034864"/>
              </a:xfrm>
            </p:grpSpPr>
            <p:sp>
              <p:nvSpPr>
                <p:cNvPr id="103" name="Oval 102"/>
                <p:cNvSpPr/>
                <p:nvPr/>
              </p:nvSpPr>
              <p:spPr>
                <a:xfrm>
                  <a:off x="4435568" y="2197258"/>
                  <a:ext cx="1034864" cy="1034864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 sz="1600"/>
                </a:p>
              </p:txBody>
            </p:sp>
            <p:pic>
              <p:nvPicPr>
                <p:cNvPr id="128" name="Picture 12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5447" y="2464008"/>
                  <a:ext cx="492395" cy="492395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49" name="Group 48"/>
          <p:cNvGrpSpPr/>
          <p:nvPr/>
        </p:nvGrpSpPr>
        <p:grpSpPr>
          <a:xfrm>
            <a:off x="661988" y="1373232"/>
            <a:ext cx="8582025" cy="4819441"/>
            <a:chOff x="661988" y="1373232"/>
            <a:chExt cx="8582025" cy="4819441"/>
          </a:xfrm>
        </p:grpSpPr>
        <p:grpSp>
          <p:nvGrpSpPr>
            <p:cNvPr id="50" name="Group 49"/>
            <p:cNvGrpSpPr/>
            <p:nvPr/>
          </p:nvGrpSpPr>
          <p:grpSpPr>
            <a:xfrm>
              <a:off x="661988" y="5122077"/>
              <a:ext cx="8582025" cy="1070596"/>
              <a:chOff x="661988" y="5122077"/>
              <a:chExt cx="8582025" cy="1070596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3828333" y="5327416"/>
                <a:ext cx="22493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>
                        <a:lumMod val="85000"/>
                      </a:schemeClr>
                    </a:solidFill>
                    <a:latin typeface="Mogul Europe" panose="020B7200000000000000" pitchFamily="34" charset="0"/>
                  </a:rPr>
                  <a:t>11,477.9</a:t>
                </a:r>
                <a:endParaRPr lang="mn-MN" sz="3200" b="1" dirty="0">
                  <a:solidFill>
                    <a:schemeClr val="bg1">
                      <a:lumMod val="85000"/>
                    </a:schemeClr>
                  </a:solidFill>
                  <a:latin typeface="Mogul Europe" panose="020B7200000000000000" pitchFamily="34" charset="0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3958177" y="5792563"/>
                <a:ext cx="19896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mn-MN" sz="2000" b="1" dirty="0" smtClean="0">
                    <a:solidFill>
                      <a:schemeClr val="bg1">
                        <a:lumMod val="85000"/>
                      </a:schemeClr>
                    </a:solidFill>
                    <a:latin typeface="Mogul Europe" panose="020B7200000000000000" pitchFamily="34" charset="0"/>
                  </a:rPr>
                  <a:t>тэрбум төгрөг</a:t>
                </a:r>
                <a:endParaRPr lang="mn-MN" sz="2000" b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grpSp>
            <p:nvGrpSpPr>
              <p:cNvPr id="115" name="Group 114"/>
              <p:cNvGrpSpPr/>
              <p:nvPr/>
            </p:nvGrpSpPr>
            <p:grpSpPr>
              <a:xfrm>
                <a:off x="661988" y="5122077"/>
                <a:ext cx="8582025" cy="154391"/>
                <a:chOff x="647700" y="5091509"/>
                <a:chExt cx="8582025" cy="154391"/>
              </a:xfrm>
            </p:grpSpPr>
            <p:sp>
              <p:nvSpPr>
                <p:cNvPr id="116" name="Isosceles Triangle 115"/>
                <p:cNvSpPr/>
                <p:nvPr/>
              </p:nvSpPr>
              <p:spPr>
                <a:xfrm rot="10800000">
                  <a:off x="4767453" y="5098263"/>
                  <a:ext cx="342519" cy="147637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/>
                </a:p>
              </p:txBody>
            </p: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647700" y="5091509"/>
                  <a:ext cx="8582025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" name="Group 50"/>
            <p:cNvGrpSpPr/>
            <p:nvPr/>
          </p:nvGrpSpPr>
          <p:grpSpPr>
            <a:xfrm>
              <a:off x="673566" y="1373232"/>
              <a:ext cx="8556159" cy="3227279"/>
              <a:chOff x="673566" y="1373232"/>
              <a:chExt cx="8556159" cy="3227279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4048097" y="1373232"/>
                <a:ext cx="1809806" cy="584775"/>
                <a:chOff x="4048097" y="1602928"/>
                <a:chExt cx="1809806" cy="584775"/>
              </a:xfrm>
            </p:grpSpPr>
            <p:sp>
              <p:nvSpPr>
                <p:cNvPr id="111" name="Rounded Rectangle 110"/>
                <p:cNvSpPr/>
                <p:nvPr/>
              </p:nvSpPr>
              <p:spPr>
                <a:xfrm>
                  <a:off x="4048097" y="1636952"/>
                  <a:ext cx="1809806" cy="48546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4270762" y="1602928"/>
                  <a:ext cx="136447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mn-MN" sz="3200" b="1" dirty="0" smtClean="0">
                      <a:solidFill>
                        <a:schemeClr val="bg1"/>
                      </a:solidFill>
                      <a:latin typeface="Mogul Europe" panose="020B7200000000000000" pitchFamily="34" charset="0"/>
                    </a:rPr>
                    <a:t>3556</a:t>
                  </a:r>
                  <a:endParaRPr lang="mn-MN" sz="32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1939361" y="1649988"/>
                <a:ext cx="6027278" cy="547270"/>
                <a:chOff x="1939361" y="1649988"/>
                <a:chExt cx="6027278" cy="547270"/>
              </a:xfrm>
            </p:grpSpPr>
            <p:cxnSp>
              <p:nvCxnSpPr>
                <p:cNvPr id="105" name="Elbow Connector 104"/>
                <p:cNvCxnSpPr>
                  <a:stCxn id="111" idx="1"/>
                  <a:endCxn id="98" idx="0"/>
                </p:cNvCxnSpPr>
                <p:nvPr/>
              </p:nvCxnSpPr>
              <p:spPr>
                <a:xfrm rot="10800000" flipV="1">
                  <a:off x="1939361" y="1649988"/>
                  <a:ext cx="2108736" cy="547269"/>
                </a:xfrm>
                <a:prstGeom prst="bentConnector2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Elbow Connector 106"/>
                <p:cNvCxnSpPr>
                  <a:stCxn id="111" idx="3"/>
                  <a:endCxn id="78" idx="0"/>
                </p:cNvCxnSpPr>
                <p:nvPr/>
              </p:nvCxnSpPr>
              <p:spPr>
                <a:xfrm>
                  <a:off x="5857903" y="1649989"/>
                  <a:ext cx="2108736" cy="547269"/>
                </a:xfrm>
                <a:prstGeom prst="bentConnector2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>
                  <a:endCxn id="65" idx="0"/>
                </p:cNvCxnSpPr>
                <p:nvPr/>
              </p:nvCxnSpPr>
              <p:spPr>
                <a:xfrm>
                  <a:off x="4953000" y="1892721"/>
                  <a:ext cx="0" cy="304537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/>
            </p:nvGrpSpPr>
            <p:grpSpPr>
              <a:xfrm>
                <a:off x="673566" y="2197258"/>
                <a:ext cx="2528881" cy="2403253"/>
                <a:chOff x="673566" y="2197258"/>
                <a:chExt cx="2528881" cy="2403253"/>
              </a:xfrm>
            </p:grpSpPr>
            <p:sp>
              <p:nvSpPr>
                <p:cNvPr id="89" name="Rounded Rectangle 88"/>
                <p:cNvSpPr/>
                <p:nvPr/>
              </p:nvSpPr>
              <p:spPr>
                <a:xfrm>
                  <a:off x="676275" y="2713582"/>
                  <a:ext cx="2526172" cy="1656000"/>
                </a:xfrm>
                <a:prstGeom prst="roundRect">
                  <a:avLst>
                    <a:gd name="adj" fmla="val 6889"/>
                  </a:avLst>
                </a:prstGeom>
                <a:solidFill>
                  <a:srgbClr val="00B0F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386" tIns="45693" rIns="91386" bIns="45693" rtlCol="0" anchor="ctr"/>
                <a:lstStyle/>
                <a:p>
                  <a:pPr algn="ctr" defTabSz="913851"/>
                  <a:endParaRPr lang="en-US" sz="2400" b="1" dirty="0">
                    <a:solidFill>
                      <a:srgbClr val="737572"/>
                    </a:solidFill>
                    <a:latin typeface="Open Sans Regular" charset="0"/>
                  </a:endParaRPr>
                </a:p>
              </p:txBody>
            </p:sp>
            <p:sp>
              <p:nvSpPr>
                <p:cNvPr id="90" name="Rounded Rectangle 89"/>
                <p:cNvSpPr/>
                <p:nvPr/>
              </p:nvSpPr>
              <p:spPr>
                <a:xfrm>
                  <a:off x="1034458" y="4134216"/>
                  <a:ext cx="1809806" cy="4662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/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1303308" y="3302950"/>
                  <a:ext cx="1272107" cy="719540"/>
                </a:xfrm>
                <a:prstGeom prst="rect">
                  <a:avLst/>
                </a:prstGeom>
                <a:noFill/>
              </p:spPr>
              <p:txBody>
                <a:bodyPr wrap="none" lIns="45702" tIns="22852" rIns="45702" bIns="22852" rtlCol="0">
                  <a:spAutoFit/>
                </a:bodyPr>
                <a:lstStyle/>
                <a:p>
                  <a:pPr algn="ctr" defTabSz="913851">
                    <a:lnSpc>
                      <a:spcPts val="5998"/>
                    </a:lnSpc>
                  </a:pPr>
                  <a:r>
                    <a:rPr lang="en-US" sz="3200" b="1" dirty="0">
                      <a:solidFill>
                        <a:schemeClr val="bg1"/>
                      </a:solidFill>
                      <a:latin typeface="Mogul Europe" panose="020B7200000000000000" pitchFamily="34" charset="0"/>
                    </a:rPr>
                    <a:t>3179</a:t>
                  </a:r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1140086" y="4151929"/>
                  <a:ext cx="1598550" cy="430869"/>
                </a:xfrm>
                <a:prstGeom prst="rect">
                  <a:avLst/>
                </a:prstGeom>
                <a:noFill/>
              </p:spPr>
              <p:txBody>
                <a:bodyPr wrap="square" lIns="91422" tIns="45711" rIns="91422" bIns="45711" rtlCol="0" anchor="ctr" anchorCtr="0">
                  <a:spAutoFit/>
                </a:bodyPr>
                <a:lstStyle/>
                <a:p>
                  <a:pPr algn="ctr"/>
                  <a:r>
                    <a:rPr lang="mn-MN" sz="1100" b="1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Montserrat Bold" charset="0"/>
                      <a:cs typeface="Arial" panose="020B0604020202020204" pitchFamily="34" charset="0"/>
                    </a:rPr>
                    <a:t>Санхүүгийн тайлангийн аудит</a:t>
                  </a:r>
                  <a:endParaRPr 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Montserrat Bold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73566" y="2813327"/>
                  <a:ext cx="2527948" cy="338554"/>
                </a:xfrm>
                <a:prstGeom prst="rect">
                  <a:avLst/>
                </a:prstGeom>
                <a:solidFill>
                  <a:srgbClr val="0094C8"/>
                </a:solidFill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mn-MN" sz="1600" dirty="0">
                      <a:solidFill>
                        <a:schemeClr val="bg1"/>
                      </a:solidFill>
                      <a:latin typeface="Mogul Europe" panose="020B7200000000000000" pitchFamily="34" charset="0"/>
                    </a:rPr>
                    <a:t>89%</a:t>
                  </a:r>
                </a:p>
              </p:txBody>
            </p:sp>
            <p:grpSp>
              <p:nvGrpSpPr>
                <p:cNvPr id="97" name="Group 96"/>
                <p:cNvGrpSpPr/>
                <p:nvPr/>
              </p:nvGrpSpPr>
              <p:grpSpPr>
                <a:xfrm>
                  <a:off x="1421929" y="2197258"/>
                  <a:ext cx="1034864" cy="1034864"/>
                  <a:chOff x="1482160" y="2257489"/>
                  <a:chExt cx="914402" cy="914402"/>
                </a:xfrm>
              </p:grpSpPr>
              <p:sp>
                <p:nvSpPr>
                  <p:cNvPr id="98" name="Oval 97"/>
                  <p:cNvSpPr/>
                  <p:nvPr/>
                </p:nvSpPr>
                <p:spPr>
                  <a:xfrm>
                    <a:off x="1482160" y="2257489"/>
                    <a:ext cx="914402" cy="914402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mn-MN" sz="1600"/>
                  </a:p>
                </p:txBody>
              </p:sp>
              <p:pic>
                <p:nvPicPr>
                  <p:cNvPr id="100" name="Picture 99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32420" y="2506642"/>
                    <a:ext cx="413880" cy="41388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5" name="Group 54"/>
              <p:cNvGrpSpPr/>
              <p:nvPr/>
            </p:nvGrpSpPr>
            <p:grpSpPr>
              <a:xfrm>
                <a:off x="6703553" y="2197258"/>
                <a:ext cx="2526172" cy="2403253"/>
                <a:chOff x="6703553" y="2197258"/>
                <a:chExt cx="2526172" cy="2403253"/>
              </a:xfrm>
            </p:grpSpPr>
            <p:sp>
              <p:nvSpPr>
                <p:cNvPr id="69" name="Rounded Rectangle 68"/>
                <p:cNvSpPr/>
                <p:nvPr/>
              </p:nvSpPr>
              <p:spPr>
                <a:xfrm>
                  <a:off x="6703553" y="2713582"/>
                  <a:ext cx="2526172" cy="1656000"/>
                </a:xfrm>
                <a:prstGeom prst="roundRect">
                  <a:avLst>
                    <a:gd name="adj" fmla="val 6889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386" tIns="45693" rIns="91386" bIns="45693" rtlCol="0" anchor="ctr"/>
                <a:lstStyle/>
                <a:p>
                  <a:pPr algn="ctr" defTabSz="913851"/>
                  <a:endParaRPr lang="en-US" sz="2400" b="1" dirty="0">
                    <a:solidFill>
                      <a:srgbClr val="737572"/>
                    </a:solidFill>
                    <a:latin typeface="Open Sans Regular" charset="0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7478062" y="3302950"/>
                  <a:ext cx="977154" cy="719540"/>
                </a:xfrm>
                <a:prstGeom prst="rect">
                  <a:avLst/>
                </a:prstGeom>
                <a:noFill/>
              </p:spPr>
              <p:txBody>
                <a:bodyPr wrap="none" lIns="45702" tIns="22852" rIns="45702" bIns="22852" rtlCol="0">
                  <a:spAutoFit/>
                </a:bodyPr>
                <a:lstStyle/>
                <a:p>
                  <a:pPr algn="ctr" defTabSz="913851">
                    <a:lnSpc>
                      <a:spcPts val="5998"/>
                    </a:lnSpc>
                  </a:pPr>
                  <a:r>
                    <a:rPr lang="en-US" sz="3200" b="1" dirty="0">
                      <a:solidFill>
                        <a:schemeClr val="bg1"/>
                      </a:solidFill>
                      <a:latin typeface="Mogul Europe" panose="020B7200000000000000" pitchFamily="34" charset="0"/>
                    </a:rPr>
                    <a:t>167</a:t>
                  </a:r>
                </a:p>
              </p:txBody>
            </p:sp>
            <p:sp>
              <p:nvSpPr>
                <p:cNvPr id="71" name="Rounded Rectangle 70"/>
                <p:cNvSpPr/>
                <p:nvPr/>
              </p:nvSpPr>
              <p:spPr>
                <a:xfrm>
                  <a:off x="7061736" y="4134216"/>
                  <a:ext cx="1809806" cy="4662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7298846" y="4236567"/>
                  <a:ext cx="1335586" cy="261592"/>
                </a:xfrm>
                <a:prstGeom prst="rect">
                  <a:avLst/>
                </a:prstGeom>
              </p:spPr>
              <p:txBody>
                <a:bodyPr wrap="none" lIns="91422" tIns="45711" rIns="91422" bIns="45711">
                  <a:spAutoFit/>
                </a:bodyPr>
                <a:lstStyle/>
                <a:p>
                  <a:pPr lvl="0" algn="ctr"/>
                  <a:r>
                    <a:rPr lang="mn-MN" sz="1100" b="1" dirty="0">
                      <a:solidFill>
                        <a:srgbClr val="FFFFFF"/>
                      </a:solidFill>
                      <a:latin typeface="Montserrat Bold" charset="0"/>
                      <a:ea typeface="Montserrat Bold" charset="0"/>
                      <a:cs typeface="Montserrat Bold" charset="0"/>
                    </a:rPr>
                    <a:t>Нийцлийн аудит</a:t>
                  </a:r>
                  <a:endParaRPr lang="en-US" sz="1100" b="1" dirty="0">
                    <a:solidFill>
                      <a:srgbClr val="FFFFFF"/>
                    </a:solidFill>
                    <a:latin typeface="Montserrat Bold" charset="0"/>
                    <a:ea typeface="Montserrat Bold" charset="0"/>
                    <a:cs typeface="Montserrat Bold" charset="0"/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6703553" y="2813327"/>
                  <a:ext cx="2526172" cy="33855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mn-MN" sz="1600" dirty="0">
                      <a:solidFill>
                        <a:schemeClr val="bg1"/>
                      </a:solidFill>
                      <a:latin typeface="Mogul Europe" panose="020B7200000000000000" pitchFamily="34" charset="0"/>
                    </a:rPr>
                    <a:t>5%</a:t>
                  </a:r>
                </a:p>
              </p:txBody>
            </p:sp>
            <p:grpSp>
              <p:nvGrpSpPr>
                <p:cNvPr id="77" name="Group 76"/>
                <p:cNvGrpSpPr/>
                <p:nvPr/>
              </p:nvGrpSpPr>
              <p:grpSpPr>
                <a:xfrm>
                  <a:off x="7449207" y="2197258"/>
                  <a:ext cx="1034864" cy="1034864"/>
                  <a:chOff x="7449207" y="2197258"/>
                  <a:chExt cx="1034864" cy="1034864"/>
                </a:xfrm>
              </p:grpSpPr>
              <p:sp>
                <p:nvSpPr>
                  <p:cNvPr id="78" name="Oval 77"/>
                  <p:cNvSpPr/>
                  <p:nvPr/>
                </p:nvSpPr>
                <p:spPr>
                  <a:xfrm>
                    <a:off x="7449207" y="2197258"/>
                    <a:ext cx="1034864" cy="103486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mn-MN" sz="1600"/>
                  </a:p>
                </p:txBody>
              </p:sp>
              <p:pic>
                <p:nvPicPr>
                  <p:cNvPr id="83" name="Picture 82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94745" y="2435787"/>
                    <a:ext cx="543788" cy="54378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6" name="Group 55"/>
              <p:cNvGrpSpPr/>
              <p:nvPr/>
            </p:nvGrpSpPr>
            <p:grpSpPr>
              <a:xfrm>
                <a:off x="3687205" y="2197258"/>
                <a:ext cx="2528881" cy="2403253"/>
                <a:chOff x="3687205" y="2197258"/>
                <a:chExt cx="2528881" cy="2403253"/>
              </a:xfrm>
            </p:grpSpPr>
            <p:sp>
              <p:nvSpPr>
                <p:cNvPr id="57" name="Rounded Rectangle 56"/>
                <p:cNvSpPr/>
                <p:nvPr/>
              </p:nvSpPr>
              <p:spPr>
                <a:xfrm>
                  <a:off x="3689914" y="2713582"/>
                  <a:ext cx="2526172" cy="1656000"/>
                </a:xfrm>
                <a:prstGeom prst="roundRect">
                  <a:avLst>
                    <a:gd name="adj" fmla="val 6889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386" tIns="45693" rIns="91386" bIns="45693" rtlCol="0" anchor="ctr"/>
                <a:lstStyle/>
                <a:p>
                  <a:pPr algn="ctr" defTabSz="913851"/>
                  <a:endParaRPr lang="en-US" sz="2400" b="1" dirty="0">
                    <a:solidFill>
                      <a:srgbClr val="737572"/>
                    </a:solidFill>
                    <a:latin typeface="Open Sans Regular" charset="0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4464423" y="3302950"/>
                  <a:ext cx="977154" cy="719540"/>
                </a:xfrm>
                <a:prstGeom prst="rect">
                  <a:avLst/>
                </a:prstGeom>
                <a:noFill/>
              </p:spPr>
              <p:txBody>
                <a:bodyPr wrap="none" lIns="45702" tIns="22852" rIns="45702" bIns="22852" rtlCol="0">
                  <a:spAutoFit/>
                </a:bodyPr>
                <a:lstStyle/>
                <a:p>
                  <a:pPr algn="ctr" defTabSz="913851">
                    <a:lnSpc>
                      <a:spcPts val="5998"/>
                    </a:lnSpc>
                  </a:pPr>
                  <a:r>
                    <a:rPr lang="en-US" sz="3200" b="1" dirty="0">
                      <a:solidFill>
                        <a:schemeClr val="bg1"/>
                      </a:solidFill>
                      <a:latin typeface="Mogul Europe" panose="020B7200000000000000" pitchFamily="34" charset="0"/>
                    </a:rPr>
                    <a:t>210</a:t>
                  </a:r>
                </a:p>
              </p:txBody>
            </p:sp>
            <p:sp>
              <p:nvSpPr>
                <p:cNvPr id="59" name="Rounded Rectangle 58"/>
                <p:cNvSpPr/>
                <p:nvPr/>
              </p:nvSpPr>
              <p:spPr>
                <a:xfrm>
                  <a:off x="4048097" y="4134216"/>
                  <a:ext cx="1809806" cy="4662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4157768" y="4236567"/>
                  <a:ext cx="1590464" cy="261592"/>
                </a:xfrm>
                <a:prstGeom prst="rect">
                  <a:avLst/>
                </a:prstGeom>
              </p:spPr>
              <p:txBody>
                <a:bodyPr wrap="none" lIns="91422" tIns="45711" rIns="91422" bIns="45711">
                  <a:spAutoFit/>
                </a:bodyPr>
                <a:lstStyle/>
                <a:p>
                  <a:pPr lvl="0" algn="ctr"/>
                  <a:r>
                    <a:rPr lang="mn-MN" sz="1100" b="1" dirty="0">
                      <a:solidFill>
                        <a:srgbClr val="FFFFFF"/>
                      </a:solidFill>
                      <a:latin typeface="Montserrat Bold" charset="0"/>
                      <a:ea typeface="Montserrat Bold" charset="0"/>
                      <a:cs typeface="Montserrat Bold" charset="0"/>
                    </a:rPr>
                    <a:t>Гүйцэтгэлийн аудит</a:t>
                  </a:r>
                  <a:endParaRPr lang="en-US" sz="1100" b="1" dirty="0">
                    <a:solidFill>
                      <a:srgbClr val="FFFFFF"/>
                    </a:solidFill>
                    <a:latin typeface="Montserrat Bold" charset="0"/>
                    <a:ea typeface="Montserrat Bold" charset="0"/>
                    <a:cs typeface="Montserrat Bold" charset="0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3687205" y="2813327"/>
                  <a:ext cx="2528880" cy="33855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mn-MN" sz="1600" dirty="0">
                      <a:solidFill>
                        <a:schemeClr val="bg1"/>
                      </a:solidFill>
                      <a:latin typeface="Mogul Europe" panose="020B7200000000000000" pitchFamily="34" charset="0"/>
                    </a:rPr>
                    <a:t>6%</a:t>
                  </a:r>
                </a:p>
              </p:txBody>
            </p:sp>
            <p:grpSp>
              <p:nvGrpSpPr>
                <p:cNvPr id="64" name="Group 63"/>
                <p:cNvGrpSpPr/>
                <p:nvPr/>
              </p:nvGrpSpPr>
              <p:grpSpPr>
                <a:xfrm>
                  <a:off x="4435568" y="2197258"/>
                  <a:ext cx="1034864" cy="1034864"/>
                  <a:chOff x="4435568" y="2197258"/>
                  <a:chExt cx="1034864" cy="1034864"/>
                </a:xfrm>
              </p:grpSpPr>
              <p:sp>
                <p:nvSpPr>
                  <p:cNvPr id="65" name="Oval 64"/>
                  <p:cNvSpPr/>
                  <p:nvPr/>
                </p:nvSpPr>
                <p:spPr>
                  <a:xfrm>
                    <a:off x="4435568" y="2197258"/>
                    <a:ext cx="1034864" cy="103486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mn-MN" sz="1600"/>
                  </a:p>
                </p:txBody>
              </p:sp>
              <p:pic>
                <p:nvPicPr>
                  <p:cNvPr id="66" name="Picture 6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05447" y="2464008"/>
                    <a:ext cx="492395" cy="492395"/>
                  </a:xfrm>
                  <a:prstGeom prst="rect">
                    <a:avLst/>
                  </a:prstGeom>
                </p:spPr>
              </p:pic>
            </p:grpSp>
          </p:grpSp>
        </p:grpSp>
      </p:grpSp>
    </p:spTree>
    <p:extLst>
      <p:ext uri="{BB962C8B-B14F-4D97-AF65-F5344CB8AC3E}">
        <p14:creationId xmlns:p14="http://schemas.microsoft.com/office/powerpoint/2010/main" val="255066539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4975" y="346403"/>
            <a:ext cx="3716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САНХҮҮГИЙН ТАЙЛАНГИЙН</a:t>
            </a:r>
            <a:endParaRPr lang="en-US" alt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  <a:p>
            <a:pPr algn="ctr"/>
            <a:r>
              <a:rPr lang="mn-M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АУДИТЫН ТАЛААР</a:t>
            </a:r>
            <a:endParaRPr lang="mn-MN" altLang="en-US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3917" y="1087465"/>
            <a:ext cx="9018166" cy="0"/>
            <a:chOff x="443917" y="1087465"/>
            <a:chExt cx="9018166" cy="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43917" y="1087465"/>
              <a:ext cx="901816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570219" y="1087465"/>
              <a:ext cx="765562" cy="0"/>
            </a:xfrm>
            <a:prstGeom prst="line">
              <a:avLst/>
            </a:prstGeom>
            <a:ln w="381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673566" y="2197258"/>
            <a:ext cx="2528881" cy="2403253"/>
            <a:chOff x="673566" y="2197258"/>
            <a:chExt cx="2528881" cy="2403253"/>
          </a:xfrm>
        </p:grpSpPr>
        <p:sp>
          <p:nvSpPr>
            <p:cNvPr id="49" name="Rounded Rectangle 48"/>
            <p:cNvSpPr/>
            <p:nvPr/>
          </p:nvSpPr>
          <p:spPr>
            <a:xfrm>
              <a:off x="676275" y="2713582"/>
              <a:ext cx="2526172" cy="1656000"/>
            </a:xfrm>
            <a:prstGeom prst="roundRect">
              <a:avLst>
                <a:gd name="adj" fmla="val 6889"/>
              </a:avLst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86" tIns="45693" rIns="91386" bIns="45693" rtlCol="0" anchor="ctr"/>
            <a:lstStyle/>
            <a:p>
              <a:pPr algn="ctr" defTabSz="913851"/>
              <a:endParaRPr lang="en-US" sz="2400" b="1" dirty="0">
                <a:solidFill>
                  <a:srgbClr val="737572"/>
                </a:solidFill>
                <a:latin typeface="Open Sans Regular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034458" y="4134216"/>
              <a:ext cx="1809806" cy="46629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303308" y="3302950"/>
              <a:ext cx="1272107" cy="719540"/>
            </a:xfrm>
            <a:prstGeom prst="rect">
              <a:avLst/>
            </a:prstGeom>
            <a:noFill/>
          </p:spPr>
          <p:txBody>
            <a:bodyPr wrap="none" lIns="45702" tIns="22852" rIns="45702" bIns="22852" rtlCol="0">
              <a:spAutoFit/>
            </a:bodyPr>
            <a:lstStyle/>
            <a:p>
              <a:pPr algn="ctr" defTabSz="913851">
                <a:lnSpc>
                  <a:spcPts val="5998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Mogul Europe" panose="020B7200000000000000" pitchFamily="34" charset="0"/>
                </a:rPr>
                <a:t>3179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40086" y="4151929"/>
              <a:ext cx="1598550" cy="430869"/>
            </a:xfrm>
            <a:prstGeom prst="rect">
              <a:avLst/>
            </a:prstGeom>
            <a:noFill/>
          </p:spPr>
          <p:txBody>
            <a:bodyPr wrap="square" lIns="91422" tIns="45711" rIns="91422" bIns="45711" rtlCol="0" anchor="ctr" anchorCtr="0">
              <a:spAutoFit/>
            </a:bodyPr>
            <a:lstStyle/>
            <a:p>
              <a:pPr algn="ctr"/>
              <a:r>
                <a:rPr lang="mn-MN" sz="1100" b="1" dirty="0">
                  <a:solidFill>
                    <a:schemeClr val="bg1"/>
                  </a:solidFill>
                  <a:latin typeface="Arial" panose="020B0604020202020204" pitchFamily="34" charset="0"/>
                  <a:ea typeface="Montserrat Bold" charset="0"/>
                  <a:cs typeface="Arial" panose="020B0604020202020204" pitchFamily="34" charset="0"/>
                </a:rPr>
                <a:t>Санхүүгийн тайлангийн аудит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73566" y="2813327"/>
              <a:ext cx="2527948" cy="338554"/>
            </a:xfrm>
            <a:prstGeom prst="rect">
              <a:avLst/>
            </a:prstGeom>
            <a:solidFill>
              <a:srgbClr val="0094C8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mn-MN" sz="1600" dirty="0">
                  <a:solidFill>
                    <a:schemeClr val="bg1"/>
                  </a:solidFill>
                  <a:latin typeface="Mogul Europe" panose="020B7200000000000000" pitchFamily="34" charset="0"/>
                </a:rPr>
                <a:t>89%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421929" y="2197258"/>
              <a:ext cx="1034864" cy="1034864"/>
              <a:chOff x="1482160" y="2257489"/>
              <a:chExt cx="914402" cy="914402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1482160" y="2257489"/>
                <a:ext cx="914402" cy="914402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 sz="1600"/>
              </a:p>
            </p:txBody>
          </p:sp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2420" y="2506642"/>
                <a:ext cx="413880" cy="413880"/>
              </a:xfrm>
              <a:prstGeom prst="rect">
                <a:avLst/>
              </a:prstGeom>
            </p:spPr>
          </p:pic>
        </p:grpSp>
      </p:grpSp>
      <p:grpSp>
        <p:nvGrpSpPr>
          <p:cNvPr id="71" name="Group 70"/>
          <p:cNvGrpSpPr/>
          <p:nvPr/>
        </p:nvGrpSpPr>
        <p:grpSpPr>
          <a:xfrm>
            <a:off x="2037447" y="4856779"/>
            <a:ext cx="1361073" cy="1092471"/>
            <a:chOff x="2037447" y="4856779"/>
            <a:chExt cx="1361073" cy="1092471"/>
          </a:xfrm>
        </p:grpSpPr>
        <p:grpSp>
          <p:nvGrpSpPr>
            <p:cNvPr id="57" name="Group 56"/>
            <p:cNvGrpSpPr/>
            <p:nvPr/>
          </p:nvGrpSpPr>
          <p:grpSpPr>
            <a:xfrm>
              <a:off x="2235199" y="4856779"/>
              <a:ext cx="340216" cy="316776"/>
              <a:chOff x="7103221" y="4843294"/>
              <a:chExt cx="507008" cy="507008"/>
            </a:xfrm>
            <a:solidFill>
              <a:schemeClr val="accent4">
                <a:lumMod val="75000"/>
              </a:schemeClr>
            </a:solidFill>
            <a:effectLst/>
            <a:scene3d>
              <a:camera prst="orthographicFront"/>
              <a:lightRig rig="threePt" dir="t"/>
            </a:scene3d>
          </p:grpSpPr>
          <p:sp>
            <p:nvSpPr>
              <p:cNvPr id="58" name="Freeform 7"/>
              <p:cNvSpPr>
                <a:spLocks/>
              </p:cNvSpPr>
              <p:nvPr/>
            </p:nvSpPr>
            <p:spPr bwMode="auto">
              <a:xfrm>
                <a:off x="7103221" y="5304708"/>
                <a:ext cx="507008" cy="45594"/>
              </a:xfrm>
              <a:custGeom>
                <a:avLst/>
                <a:gdLst>
                  <a:gd name="T0" fmla="*/ 25 w 556"/>
                  <a:gd name="T1" fmla="*/ 0 h 50"/>
                  <a:gd name="T2" fmla="*/ 530 w 556"/>
                  <a:gd name="T3" fmla="*/ 0 h 50"/>
                  <a:gd name="T4" fmla="*/ 543 w 556"/>
                  <a:gd name="T5" fmla="*/ 3 h 50"/>
                  <a:gd name="T6" fmla="*/ 552 w 556"/>
                  <a:gd name="T7" fmla="*/ 12 h 50"/>
                  <a:gd name="T8" fmla="*/ 556 w 556"/>
                  <a:gd name="T9" fmla="*/ 25 h 50"/>
                  <a:gd name="T10" fmla="*/ 552 w 556"/>
                  <a:gd name="T11" fmla="*/ 38 h 50"/>
                  <a:gd name="T12" fmla="*/ 543 w 556"/>
                  <a:gd name="T13" fmla="*/ 47 h 50"/>
                  <a:gd name="T14" fmla="*/ 530 w 556"/>
                  <a:gd name="T15" fmla="*/ 50 h 50"/>
                  <a:gd name="T16" fmla="*/ 25 w 556"/>
                  <a:gd name="T17" fmla="*/ 50 h 50"/>
                  <a:gd name="T18" fmla="*/ 12 w 556"/>
                  <a:gd name="T19" fmla="*/ 47 h 50"/>
                  <a:gd name="T20" fmla="*/ 3 w 556"/>
                  <a:gd name="T21" fmla="*/ 38 h 50"/>
                  <a:gd name="T22" fmla="*/ 0 w 556"/>
                  <a:gd name="T23" fmla="*/ 25 h 50"/>
                  <a:gd name="T24" fmla="*/ 3 w 556"/>
                  <a:gd name="T25" fmla="*/ 12 h 50"/>
                  <a:gd name="T26" fmla="*/ 12 w 556"/>
                  <a:gd name="T27" fmla="*/ 3 h 50"/>
                  <a:gd name="T28" fmla="*/ 25 w 556"/>
                  <a:gd name="T2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6" h="50">
                    <a:moveTo>
                      <a:pt x="25" y="0"/>
                    </a:moveTo>
                    <a:lnTo>
                      <a:pt x="530" y="0"/>
                    </a:lnTo>
                    <a:lnTo>
                      <a:pt x="543" y="3"/>
                    </a:lnTo>
                    <a:lnTo>
                      <a:pt x="552" y="12"/>
                    </a:lnTo>
                    <a:lnTo>
                      <a:pt x="556" y="25"/>
                    </a:lnTo>
                    <a:lnTo>
                      <a:pt x="552" y="38"/>
                    </a:lnTo>
                    <a:lnTo>
                      <a:pt x="543" y="47"/>
                    </a:lnTo>
                    <a:lnTo>
                      <a:pt x="530" y="50"/>
                    </a:lnTo>
                    <a:lnTo>
                      <a:pt x="25" y="50"/>
                    </a:lnTo>
                    <a:lnTo>
                      <a:pt x="12" y="47"/>
                    </a:lnTo>
                    <a:lnTo>
                      <a:pt x="3" y="38"/>
                    </a:lnTo>
                    <a:lnTo>
                      <a:pt x="0" y="25"/>
                    </a:lnTo>
                    <a:lnTo>
                      <a:pt x="3" y="12"/>
                    </a:lnTo>
                    <a:lnTo>
                      <a:pt x="12" y="3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>
                <a:bevelT w="0" h="0"/>
                <a:bevelB w="0" h="0"/>
              </a:sp3d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46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8"/>
              <p:cNvSpPr>
                <a:spLocks noEditPoints="1"/>
              </p:cNvSpPr>
              <p:nvPr/>
            </p:nvSpPr>
            <p:spPr bwMode="auto">
              <a:xfrm>
                <a:off x="7131490" y="5014728"/>
                <a:ext cx="449560" cy="275389"/>
              </a:xfrm>
              <a:custGeom>
                <a:avLst/>
                <a:gdLst>
                  <a:gd name="T0" fmla="*/ 335 w 493"/>
                  <a:gd name="T1" fmla="*/ 25 h 302"/>
                  <a:gd name="T2" fmla="*/ 335 w 493"/>
                  <a:gd name="T3" fmla="*/ 252 h 302"/>
                  <a:gd name="T4" fmla="*/ 411 w 493"/>
                  <a:gd name="T5" fmla="*/ 252 h 302"/>
                  <a:gd name="T6" fmla="*/ 411 w 493"/>
                  <a:gd name="T7" fmla="*/ 25 h 302"/>
                  <a:gd name="T8" fmla="*/ 335 w 493"/>
                  <a:gd name="T9" fmla="*/ 25 h 302"/>
                  <a:gd name="T10" fmla="*/ 208 w 493"/>
                  <a:gd name="T11" fmla="*/ 25 h 302"/>
                  <a:gd name="T12" fmla="*/ 208 w 493"/>
                  <a:gd name="T13" fmla="*/ 252 h 302"/>
                  <a:gd name="T14" fmla="*/ 285 w 493"/>
                  <a:gd name="T15" fmla="*/ 252 h 302"/>
                  <a:gd name="T16" fmla="*/ 285 w 493"/>
                  <a:gd name="T17" fmla="*/ 25 h 302"/>
                  <a:gd name="T18" fmla="*/ 208 w 493"/>
                  <a:gd name="T19" fmla="*/ 25 h 302"/>
                  <a:gd name="T20" fmla="*/ 82 w 493"/>
                  <a:gd name="T21" fmla="*/ 25 h 302"/>
                  <a:gd name="T22" fmla="*/ 82 w 493"/>
                  <a:gd name="T23" fmla="*/ 252 h 302"/>
                  <a:gd name="T24" fmla="*/ 159 w 493"/>
                  <a:gd name="T25" fmla="*/ 252 h 302"/>
                  <a:gd name="T26" fmla="*/ 159 w 493"/>
                  <a:gd name="T27" fmla="*/ 25 h 302"/>
                  <a:gd name="T28" fmla="*/ 82 w 493"/>
                  <a:gd name="T29" fmla="*/ 25 h 302"/>
                  <a:gd name="T30" fmla="*/ 25 w 493"/>
                  <a:gd name="T31" fmla="*/ 0 h 302"/>
                  <a:gd name="T32" fmla="*/ 468 w 493"/>
                  <a:gd name="T33" fmla="*/ 0 h 302"/>
                  <a:gd name="T34" fmla="*/ 473 w 493"/>
                  <a:gd name="T35" fmla="*/ 0 h 302"/>
                  <a:gd name="T36" fmla="*/ 477 w 493"/>
                  <a:gd name="T37" fmla="*/ 3 h 302"/>
                  <a:gd name="T38" fmla="*/ 480 w 493"/>
                  <a:gd name="T39" fmla="*/ 7 h 302"/>
                  <a:gd name="T40" fmla="*/ 480 w 493"/>
                  <a:gd name="T41" fmla="*/ 12 h 302"/>
                  <a:gd name="T42" fmla="*/ 480 w 493"/>
                  <a:gd name="T43" fmla="*/ 18 h 302"/>
                  <a:gd name="T44" fmla="*/ 477 w 493"/>
                  <a:gd name="T45" fmla="*/ 20 h 302"/>
                  <a:gd name="T46" fmla="*/ 473 w 493"/>
                  <a:gd name="T47" fmla="*/ 23 h 302"/>
                  <a:gd name="T48" fmla="*/ 468 w 493"/>
                  <a:gd name="T49" fmla="*/ 25 h 302"/>
                  <a:gd name="T50" fmla="*/ 461 w 493"/>
                  <a:gd name="T51" fmla="*/ 25 h 302"/>
                  <a:gd name="T52" fmla="*/ 461 w 493"/>
                  <a:gd name="T53" fmla="*/ 252 h 302"/>
                  <a:gd name="T54" fmla="*/ 468 w 493"/>
                  <a:gd name="T55" fmla="*/ 252 h 302"/>
                  <a:gd name="T56" fmla="*/ 480 w 493"/>
                  <a:gd name="T57" fmla="*/ 255 h 302"/>
                  <a:gd name="T58" fmla="*/ 490 w 493"/>
                  <a:gd name="T59" fmla="*/ 264 h 302"/>
                  <a:gd name="T60" fmla="*/ 493 w 493"/>
                  <a:gd name="T61" fmla="*/ 277 h 302"/>
                  <a:gd name="T62" fmla="*/ 490 w 493"/>
                  <a:gd name="T63" fmla="*/ 290 h 302"/>
                  <a:gd name="T64" fmla="*/ 480 w 493"/>
                  <a:gd name="T65" fmla="*/ 299 h 302"/>
                  <a:gd name="T66" fmla="*/ 468 w 493"/>
                  <a:gd name="T67" fmla="*/ 302 h 302"/>
                  <a:gd name="T68" fmla="*/ 25 w 493"/>
                  <a:gd name="T69" fmla="*/ 302 h 302"/>
                  <a:gd name="T70" fmla="*/ 13 w 493"/>
                  <a:gd name="T71" fmla="*/ 299 h 302"/>
                  <a:gd name="T72" fmla="*/ 4 w 493"/>
                  <a:gd name="T73" fmla="*/ 290 h 302"/>
                  <a:gd name="T74" fmla="*/ 0 w 493"/>
                  <a:gd name="T75" fmla="*/ 277 h 302"/>
                  <a:gd name="T76" fmla="*/ 4 w 493"/>
                  <a:gd name="T77" fmla="*/ 264 h 302"/>
                  <a:gd name="T78" fmla="*/ 13 w 493"/>
                  <a:gd name="T79" fmla="*/ 255 h 302"/>
                  <a:gd name="T80" fmla="*/ 25 w 493"/>
                  <a:gd name="T81" fmla="*/ 252 h 302"/>
                  <a:gd name="T82" fmla="*/ 32 w 493"/>
                  <a:gd name="T83" fmla="*/ 252 h 302"/>
                  <a:gd name="T84" fmla="*/ 32 w 493"/>
                  <a:gd name="T85" fmla="*/ 25 h 302"/>
                  <a:gd name="T86" fmla="*/ 25 w 493"/>
                  <a:gd name="T87" fmla="*/ 25 h 302"/>
                  <a:gd name="T88" fmla="*/ 21 w 493"/>
                  <a:gd name="T89" fmla="*/ 23 h 302"/>
                  <a:gd name="T90" fmla="*/ 16 w 493"/>
                  <a:gd name="T91" fmla="*/ 20 h 302"/>
                  <a:gd name="T92" fmla="*/ 15 w 493"/>
                  <a:gd name="T93" fmla="*/ 18 h 302"/>
                  <a:gd name="T94" fmla="*/ 13 w 493"/>
                  <a:gd name="T95" fmla="*/ 12 h 302"/>
                  <a:gd name="T96" fmla="*/ 15 w 493"/>
                  <a:gd name="T97" fmla="*/ 7 h 302"/>
                  <a:gd name="T98" fmla="*/ 16 w 493"/>
                  <a:gd name="T99" fmla="*/ 3 h 302"/>
                  <a:gd name="T100" fmla="*/ 21 w 493"/>
                  <a:gd name="T101" fmla="*/ 0 h 302"/>
                  <a:gd name="T102" fmla="*/ 25 w 493"/>
                  <a:gd name="T103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3" h="302">
                    <a:moveTo>
                      <a:pt x="335" y="25"/>
                    </a:moveTo>
                    <a:lnTo>
                      <a:pt x="335" y="252"/>
                    </a:lnTo>
                    <a:lnTo>
                      <a:pt x="411" y="252"/>
                    </a:lnTo>
                    <a:lnTo>
                      <a:pt x="411" y="25"/>
                    </a:lnTo>
                    <a:lnTo>
                      <a:pt x="335" y="25"/>
                    </a:lnTo>
                    <a:close/>
                    <a:moveTo>
                      <a:pt x="208" y="25"/>
                    </a:moveTo>
                    <a:lnTo>
                      <a:pt x="208" y="252"/>
                    </a:lnTo>
                    <a:lnTo>
                      <a:pt x="285" y="252"/>
                    </a:lnTo>
                    <a:lnTo>
                      <a:pt x="285" y="25"/>
                    </a:lnTo>
                    <a:lnTo>
                      <a:pt x="208" y="25"/>
                    </a:lnTo>
                    <a:close/>
                    <a:moveTo>
                      <a:pt x="82" y="25"/>
                    </a:moveTo>
                    <a:lnTo>
                      <a:pt x="82" y="252"/>
                    </a:lnTo>
                    <a:lnTo>
                      <a:pt x="159" y="252"/>
                    </a:lnTo>
                    <a:lnTo>
                      <a:pt x="159" y="25"/>
                    </a:lnTo>
                    <a:lnTo>
                      <a:pt x="82" y="25"/>
                    </a:lnTo>
                    <a:close/>
                    <a:moveTo>
                      <a:pt x="25" y="0"/>
                    </a:moveTo>
                    <a:lnTo>
                      <a:pt x="468" y="0"/>
                    </a:lnTo>
                    <a:lnTo>
                      <a:pt x="473" y="0"/>
                    </a:lnTo>
                    <a:lnTo>
                      <a:pt x="477" y="3"/>
                    </a:lnTo>
                    <a:lnTo>
                      <a:pt x="480" y="7"/>
                    </a:lnTo>
                    <a:lnTo>
                      <a:pt x="480" y="12"/>
                    </a:lnTo>
                    <a:lnTo>
                      <a:pt x="480" y="18"/>
                    </a:lnTo>
                    <a:lnTo>
                      <a:pt x="477" y="20"/>
                    </a:lnTo>
                    <a:lnTo>
                      <a:pt x="473" y="23"/>
                    </a:lnTo>
                    <a:lnTo>
                      <a:pt x="468" y="25"/>
                    </a:lnTo>
                    <a:lnTo>
                      <a:pt x="461" y="25"/>
                    </a:lnTo>
                    <a:lnTo>
                      <a:pt x="461" y="252"/>
                    </a:lnTo>
                    <a:lnTo>
                      <a:pt x="468" y="252"/>
                    </a:lnTo>
                    <a:lnTo>
                      <a:pt x="480" y="255"/>
                    </a:lnTo>
                    <a:lnTo>
                      <a:pt x="490" y="264"/>
                    </a:lnTo>
                    <a:lnTo>
                      <a:pt x="493" y="277"/>
                    </a:lnTo>
                    <a:lnTo>
                      <a:pt x="490" y="290"/>
                    </a:lnTo>
                    <a:lnTo>
                      <a:pt x="480" y="299"/>
                    </a:lnTo>
                    <a:lnTo>
                      <a:pt x="468" y="302"/>
                    </a:lnTo>
                    <a:lnTo>
                      <a:pt x="25" y="302"/>
                    </a:lnTo>
                    <a:lnTo>
                      <a:pt x="13" y="299"/>
                    </a:lnTo>
                    <a:lnTo>
                      <a:pt x="4" y="290"/>
                    </a:lnTo>
                    <a:lnTo>
                      <a:pt x="0" y="277"/>
                    </a:lnTo>
                    <a:lnTo>
                      <a:pt x="4" y="264"/>
                    </a:lnTo>
                    <a:lnTo>
                      <a:pt x="13" y="255"/>
                    </a:lnTo>
                    <a:lnTo>
                      <a:pt x="25" y="252"/>
                    </a:lnTo>
                    <a:lnTo>
                      <a:pt x="32" y="252"/>
                    </a:lnTo>
                    <a:lnTo>
                      <a:pt x="32" y="25"/>
                    </a:lnTo>
                    <a:lnTo>
                      <a:pt x="25" y="25"/>
                    </a:lnTo>
                    <a:lnTo>
                      <a:pt x="21" y="23"/>
                    </a:lnTo>
                    <a:lnTo>
                      <a:pt x="16" y="20"/>
                    </a:lnTo>
                    <a:lnTo>
                      <a:pt x="15" y="18"/>
                    </a:lnTo>
                    <a:lnTo>
                      <a:pt x="13" y="12"/>
                    </a:lnTo>
                    <a:lnTo>
                      <a:pt x="15" y="7"/>
                    </a:lnTo>
                    <a:lnTo>
                      <a:pt x="16" y="3"/>
                    </a:lnTo>
                    <a:lnTo>
                      <a:pt x="21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>
                <a:bevelT w="0" h="0"/>
                <a:bevelB w="0" h="0"/>
              </a:sp3d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46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"/>
              <p:cNvSpPr>
                <a:spLocks/>
              </p:cNvSpPr>
              <p:nvPr/>
            </p:nvSpPr>
            <p:spPr bwMode="auto">
              <a:xfrm>
                <a:off x="7103221" y="4843294"/>
                <a:ext cx="507008" cy="149549"/>
              </a:xfrm>
              <a:custGeom>
                <a:avLst/>
                <a:gdLst>
                  <a:gd name="T0" fmla="*/ 282 w 556"/>
                  <a:gd name="T1" fmla="*/ 0 h 164"/>
                  <a:gd name="T2" fmla="*/ 288 w 556"/>
                  <a:gd name="T3" fmla="*/ 3 h 164"/>
                  <a:gd name="T4" fmla="*/ 539 w 556"/>
                  <a:gd name="T5" fmla="*/ 116 h 164"/>
                  <a:gd name="T6" fmla="*/ 548 w 556"/>
                  <a:gd name="T7" fmla="*/ 121 h 164"/>
                  <a:gd name="T8" fmla="*/ 553 w 556"/>
                  <a:gd name="T9" fmla="*/ 129 h 164"/>
                  <a:gd name="T10" fmla="*/ 556 w 556"/>
                  <a:gd name="T11" fmla="*/ 140 h 164"/>
                  <a:gd name="T12" fmla="*/ 552 w 556"/>
                  <a:gd name="T13" fmla="*/ 153 h 164"/>
                  <a:gd name="T14" fmla="*/ 543 w 556"/>
                  <a:gd name="T15" fmla="*/ 162 h 164"/>
                  <a:gd name="T16" fmla="*/ 530 w 556"/>
                  <a:gd name="T17" fmla="*/ 164 h 164"/>
                  <a:gd name="T18" fmla="*/ 25 w 556"/>
                  <a:gd name="T19" fmla="*/ 164 h 164"/>
                  <a:gd name="T20" fmla="*/ 13 w 556"/>
                  <a:gd name="T21" fmla="*/ 162 h 164"/>
                  <a:gd name="T22" fmla="*/ 5 w 556"/>
                  <a:gd name="T23" fmla="*/ 156 h 164"/>
                  <a:gd name="T24" fmla="*/ 0 w 556"/>
                  <a:gd name="T25" fmla="*/ 145 h 164"/>
                  <a:gd name="T26" fmla="*/ 0 w 556"/>
                  <a:gd name="T27" fmla="*/ 134 h 164"/>
                  <a:gd name="T28" fmla="*/ 6 w 556"/>
                  <a:gd name="T29" fmla="*/ 123 h 164"/>
                  <a:gd name="T30" fmla="*/ 15 w 556"/>
                  <a:gd name="T31" fmla="*/ 116 h 164"/>
                  <a:gd name="T32" fmla="*/ 267 w 556"/>
                  <a:gd name="T33" fmla="*/ 3 h 164"/>
                  <a:gd name="T34" fmla="*/ 275 w 556"/>
                  <a:gd name="T35" fmla="*/ 0 h 164"/>
                  <a:gd name="T36" fmla="*/ 282 w 556"/>
                  <a:gd name="T3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6" h="164">
                    <a:moveTo>
                      <a:pt x="282" y="0"/>
                    </a:moveTo>
                    <a:lnTo>
                      <a:pt x="288" y="3"/>
                    </a:lnTo>
                    <a:lnTo>
                      <a:pt x="539" y="116"/>
                    </a:lnTo>
                    <a:lnTo>
                      <a:pt x="548" y="121"/>
                    </a:lnTo>
                    <a:lnTo>
                      <a:pt x="553" y="129"/>
                    </a:lnTo>
                    <a:lnTo>
                      <a:pt x="556" y="140"/>
                    </a:lnTo>
                    <a:lnTo>
                      <a:pt x="552" y="153"/>
                    </a:lnTo>
                    <a:lnTo>
                      <a:pt x="543" y="162"/>
                    </a:lnTo>
                    <a:lnTo>
                      <a:pt x="530" y="164"/>
                    </a:lnTo>
                    <a:lnTo>
                      <a:pt x="25" y="164"/>
                    </a:lnTo>
                    <a:lnTo>
                      <a:pt x="13" y="162"/>
                    </a:lnTo>
                    <a:lnTo>
                      <a:pt x="5" y="156"/>
                    </a:lnTo>
                    <a:lnTo>
                      <a:pt x="0" y="145"/>
                    </a:lnTo>
                    <a:lnTo>
                      <a:pt x="0" y="134"/>
                    </a:lnTo>
                    <a:lnTo>
                      <a:pt x="6" y="123"/>
                    </a:lnTo>
                    <a:lnTo>
                      <a:pt x="15" y="116"/>
                    </a:lnTo>
                    <a:lnTo>
                      <a:pt x="267" y="3"/>
                    </a:lnTo>
                    <a:lnTo>
                      <a:pt x="275" y="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>
                <a:bevelT w="0" h="0"/>
                <a:bevelB w="0" h="0"/>
              </a:sp3d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46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2037447" y="5236727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ontserrat Bold" charset="0"/>
                  <a:cs typeface="Arial" panose="020B0604020202020204" pitchFamily="34" charset="0"/>
                </a:rPr>
                <a:t>66.6%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037447" y="5518363"/>
              <a:ext cx="13610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ontserrat Bold" charset="0"/>
                  <a:cs typeface="Arial" panose="020B0604020202020204" pitchFamily="34" charset="0"/>
                </a:rPr>
                <a:t>Төрийн аудитын </a:t>
              </a:r>
            </a:p>
            <a:p>
              <a:r>
                <a:rPr lang="mn-MN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ontserrat Bold" charset="0"/>
                  <a:cs typeface="Arial" panose="020B0604020202020204" pitchFamily="34" charset="0"/>
                </a:rPr>
                <a:t>байгууллага</a:t>
              </a:r>
              <a:endPara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52496" y="4811605"/>
            <a:ext cx="1648390" cy="1306922"/>
            <a:chOff x="152496" y="4811605"/>
            <a:chExt cx="1648390" cy="1306922"/>
          </a:xfrm>
        </p:grpSpPr>
        <p:sp>
          <p:nvSpPr>
            <p:cNvPr id="63" name="TextBox 62"/>
            <p:cNvSpPr txBox="1"/>
            <p:nvPr/>
          </p:nvSpPr>
          <p:spPr>
            <a:xfrm>
              <a:off x="152496" y="5518363"/>
              <a:ext cx="164839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mn-MN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ontserrat Bold" charset="0"/>
                  <a:cs typeface="Arial" panose="020B0604020202020204" pitchFamily="34" charset="0"/>
                </a:rPr>
                <a:t>Хувийн хэвшлийн</a:t>
              </a:r>
            </a:p>
            <a:p>
              <a:pPr algn="r"/>
              <a:r>
                <a:rPr lang="mn-MN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ontserrat Bold" charset="0"/>
                  <a:cs typeface="Arial" panose="020B0604020202020204" pitchFamily="34" charset="0"/>
                </a:rPr>
                <a:t>хараат бус аудитын </a:t>
              </a:r>
            </a:p>
            <a:p>
              <a:pPr algn="r"/>
              <a:r>
                <a:rPr lang="mn-MN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ontserrat Bold" charset="0"/>
                  <a:cs typeface="Arial" panose="020B0604020202020204" pitchFamily="34" charset="0"/>
                </a:rPr>
                <a:t>компани</a:t>
              </a:r>
              <a:endPara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62194" y="5235244"/>
              <a:ext cx="838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ontserrat Bold" charset="0"/>
                  <a:cs typeface="Arial" panose="020B0604020202020204" pitchFamily="34" charset="0"/>
                </a:rPr>
                <a:t>33.4%</a:t>
              </a:r>
            </a:p>
          </p:txBody>
        </p:sp>
        <p:sp>
          <p:nvSpPr>
            <p:cNvPr id="65" name="Freeform 6"/>
            <p:cNvSpPr>
              <a:spLocks noEditPoints="1"/>
            </p:cNvSpPr>
            <p:nvPr/>
          </p:nvSpPr>
          <p:spPr bwMode="auto">
            <a:xfrm>
              <a:off x="1220767" y="4811605"/>
              <a:ext cx="501268" cy="407125"/>
            </a:xfrm>
            <a:custGeom>
              <a:avLst/>
              <a:gdLst>
                <a:gd name="T0" fmla="*/ 349 w 5448"/>
                <a:gd name="T1" fmla="*/ 3001 h 4457"/>
                <a:gd name="T2" fmla="*/ 708 w 5448"/>
                <a:gd name="T3" fmla="*/ 3571 h 4457"/>
                <a:gd name="T4" fmla="*/ 1256 w 5448"/>
                <a:gd name="T5" fmla="*/ 4084 h 4457"/>
                <a:gd name="T6" fmla="*/ 1808 w 5448"/>
                <a:gd name="T7" fmla="*/ 4220 h 4457"/>
                <a:gd name="T8" fmla="*/ 1039 w 5448"/>
                <a:gd name="T9" fmla="*/ 3324 h 4457"/>
                <a:gd name="T10" fmla="*/ 2007 w 5448"/>
                <a:gd name="T11" fmla="*/ 3246 h 4457"/>
                <a:gd name="T12" fmla="*/ 1329 w 5448"/>
                <a:gd name="T13" fmla="*/ 2973 h 4457"/>
                <a:gd name="T14" fmla="*/ 3599 w 5448"/>
                <a:gd name="T15" fmla="*/ 2418 h 4457"/>
                <a:gd name="T16" fmla="*/ 2763 w 5448"/>
                <a:gd name="T17" fmla="*/ 2766 h 4457"/>
                <a:gd name="T18" fmla="*/ 2363 w 5448"/>
                <a:gd name="T19" fmla="*/ 3375 h 4457"/>
                <a:gd name="T20" fmla="*/ 2551 w 5448"/>
                <a:gd name="T21" fmla="*/ 3960 h 4457"/>
                <a:gd name="T22" fmla="*/ 2962 w 5448"/>
                <a:gd name="T23" fmla="*/ 4200 h 4457"/>
                <a:gd name="T24" fmla="*/ 3698 w 5448"/>
                <a:gd name="T25" fmla="*/ 4071 h 4457"/>
                <a:gd name="T26" fmla="*/ 4361 w 5448"/>
                <a:gd name="T27" fmla="*/ 3559 h 4457"/>
                <a:gd name="T28" fmla="*/ 4866 w 5448"/>
                <a:gd name="T29" fmla="*/ 2867 h 4457"/>
                <a:gd name="T30" fmla="*/ 4964 w 5448"/>
                <a:gd name="T31" fmla="*/ 2436 h 4457"/>
                <a:gd name="T32" fmla="*/ 4160 w 5448"/>
                <a:gd name="T33" fmla="*/ 2380 h 4457"/>
                <a:gd name="T34" fmla="*/ 3254 w 5448"/>
                <a:gd name="T35" fmla="*/ 2254 h 4457"/>
                <a:gd name="T36" fmla="*/ 1656 w 5448"/>
                <a:gd name="T37" fmla="*/ 2569 h 4457"/>
                <a:gd name="T38" fmla="*/ 2306 w 5448"/>
                <a:gd name="T39" fmla="*/ 2895 h 4457"/>
                <a:gd name="T40" fmla="*/ 852 w 5448"/>
                <a:gd name="T41" fmla="*/ 2383 h 4457"/>
                <a:gd name="T42" fmla="*/ 1451 w 5448"/>
                <a:gd name="T43" fmla="*/ 2754 h 4457"/>
                <a:gd name="T44" fmla="*/ 3688 w 5448"/>
                <a:gd name="T45" fmla="*/ 1618 h 4457"/>
                <a:gd name="T46" fmla="*/ 4145 w 5448"/>
                <a:gd name="T47" fmla="*/ 1616 h 4457"/>
                <a:gd name="T48" fmla="*/ 1358 w 5448"/>
                <a:gd name="T49" fmla="*/ 1356 h 4457"/>
                <a:gd name="T50" fmla="*/ 801 w 5448"/>
                <a:gd name="T51" fmla="*/ 1802 h 4457"/>
                <a:gd name="T52" fmla="*/ 2665 w 5448"/>
                <a:gd name="T53" fmla="*/ 1124 h 4457"/>
                <a:gd name="T54" fmla="*/ 3241 w 5448"/>
                <a:gd name="T55" fmla="*/ 1196 h 4457"/>
                <a:gd name="T56" fmla="*/ 1992 w 5448"/>
                <a:gd name="T57" fmla="*/ 1168 h 4457"/>
                <a:gd name="T58" fmla="*/ 2431 w 5448"/>
                <a:gd name="T59" fmla="*/ 1936 h 4457"/>
                <a:gd name="T60" fmla="*/ 3526 w 5448"/>
                <a:gd name="T61" fmla="*/ 929 h 4457"/>
                <a:gd name="T62" fmla="*/ 4239 w 5448"/>
                <a:gd name="T63" fmla="*/ 1386 h 4457"/>
                <a:gd name="T64" fmla="*/ 3647 w 5448"/>
                <a:gd name="T65" fmla="*/ 604 h 4457"/>
                <a:gd name="T66" fmla="*/ 1550 w 5448"/>
                <a:gd name="T67" fmla="*/ 533 h 4457"/>
                <a:gd name="T68" fmla="*/ 907 w 5448"/>
                <a:gd name="T69" fmla="*/ 1270 h 4457"/>
                <a:gd name="T70" fmla="*/ 1532 w 5448"/>
                <a:gd name="T71" fmla="*/ 1037 h 4457"/>
                <a:gd name="T72" fmla="*/ 2665 w 5448"/>
                <a:gd name="T73" fmla="*/ 248 h 4457"/>
                <a:gd name="T74" fmla="*/ 3150 w 5448"/>
                <a:gd name="T75" fmla="*/ 679 h 4457"/>
                <a:gd name="T76" fmla="*/ 2665 w 5448"/>
                <a:gd name="T77" fmla="*/ 248 h 4457"/>
                <a:gd name="T78" fmla="*/ 1999 w 5448"/>
                <a:gd name="T79" fmla="*/ 596 h 4457"/>
                <a:gd name="T80" fmla="*/ 2431 w 5448"/>
                <a:gd name="T81" fmla="*/ 889 h 4457"/>
                <a:gd name="T82" fmla="*/ 3379 w 5448"/>
                <a:gd name="T83" fmla="*/ 175 h 4457"/>
                <a:gd name="T84" fmla="*/ 4219 w 5448"/>
                <a:gd name="T85" fmla="*/ 863 h 4457"/>
                <a:gd name="T86" fmla="*/ 4595 w 5448"/>
                <a:gd name="T87" fmla="*/ 1906 h 4457"/>
                <a:gd name="T88" fmla="*/ 5061 w 5448"/>
                <a:gd name="T89" fmla="*/ 2213 h 4457"/>
                <a:gd name="T90" fmla="*/ 5448 w 5448"/>
                <a:gd name="T91" fmla="*/ 2281 h 4457"/>
                <a:gd name="T92" fmla="*/ 5270 w 5448"/>
                <a:gd name="T93" fmla="*/ 2640 h 4457"/>
                <a:gd name="T94" fmla="*/ 4937 w 5448"/>
                <a:gd name="T95" fmla="*/ 3191 h 4457"/>
                <a:gd name="T96" fmla="*/ 4441 w 5448"/>
                <a:gd name="T97" fmla="*/ 3819 h 4457"/>
                <a:gd name="T98" fmla="*/ 3789 w 5448"/>
                <a:gd name="T99" fmla="*/ 4286 h 4457"/>
                <a:gd name="T100" fmla="*/ 2919 w 5448"/>
                <a:gd name="T101" fmla="*/ 4430 h 4457"/>
                <a:gd name="T102" fmla="*/ 2330 w 5448"/>
                <a:gd name="T103" fmla="*/ 4177 h 4457"/>
                <a:gd name="T104" fmla="*/ 1823 w 5448"/>
                <a:gd name="T105" fmla="*/ 4453 h 4457"/>
                <a:gd name="T106" fmla="*/ 1150 w 5448"/>
                <a:gd name="T107" fmla="*/ 4294 h 4457"/>
                <a:gd name="T108" fmla="*/ 647 w 5448"/>
                <a:gd name="T109" fmla="*/ 3869 h 4457"/>
                <a:gd name="T110" fmla="*/ 270 w 5448"/>
                <a:gd name="T111" fmla="*/ 3337 h 4457"/>
                <a:gd name="T112" fmla="*/ 76 w 5448"/>
                <a:gd name="T113" fmla="*/ 2988 h 4457"/>
                <a:gd name="T114" fmla="*/ 240 w 5448"/>
                <a:gd name="T115" fmla="*/ 2781 h 4457"/>
                <a:gd name="T116" fmla="*/ 539 w 5448"/>
                <a:gd name="T117" fmla="*/ 2471 h 4457"/>
                <a:gd name="T118" fmla="*/ 619 w 5448"/>
                <a:gd name="T119" fmla="*/ 1351 h 4457"/>
                <a:gd name="T120" fmla="*/ 1251 w 5448"/>
                <a:gd name="T121" fmla="*/ 464 h 4457"/>
                <a:gd name="T122" fmla="*/ 2258 w 5448"/>
                <a:gd name="T123" fmla="*/ 20 h 4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8" h="4457">
                  <a:moveTo>
                    <a:pt x="984" y="2953"/>
                  </a:moveTo>
                  <a:lnTo>
                    <a:pt x="877" y="2955"/>
                  </a:lnTo>
                  <a:lnTo>
                    <a:pt x="774" y="2960"/>
                  </a:lnTo>
                  <a:lnTo>
                    <a:pt x="675" y="2966"/>
                  </a:lnTo>
                  <a:lnTo>
                    <a:pt x="582" y="2973"/>
                  </a:lnTo>
                  <a:lnTo>
                    <a:pt x="495" y="2983"/>
                  </a:lnTo>
                  <a:lnTo>
                    <a:pt x="417" y="2993"/>
                  </a:lnTo>
                  <a:lnTo>
                    <a:pt x="349" y="3001"/>
                  </a:lnTo>
                  <a:lnTo>
                    <a:pt x="379" y="3057"/>
                  </a:lnTo>
                  <a:lnTo>
                    <a:pt x="414" y="3119"/>
                  </a:lnTo>
                  <a:lnTo>
                    <a:pt x="453" y="3186"/>
                  </a:lnTo>
                  <a:lnTo>
                    <a:pt x="496" y="3259"/>
                  </a:lnTo>
                  <a:lnTo>
                    <a:pt x="544" y="3334"/>
                  </a:lnTo>
                  <a:lnTo>
                    <a:pt x="596" y="3412"/>
                  </a:lnTo>
                  <a:lnTo>
                    <a:pt x="650" y="3491"/>
                  </a:lnTo>
                  <a:lnTo>
                    <a:pt x="708" y="3571"/>
                  </a:lnTo>
                  <a:lnTo>
                    <a:pt x="769" y="3650"/>
                  </a:lnTo>
                  <a:lnTo>
                    <a:pt x="832" y="3726"/>
                  </a:lnTo>
                  <a:lnTo>
                    <a:pt x="898" y="3799"/>
                  </a:lnTo>
                  <a:lnTo>
                    <a:pt x="966" y="3869"/>
                  </a:lnTo>
                  <a:lnTo>
                    <a:pt x="1037" y="3933"/>
                  </a:lnTo>
                  <a:lnTo>
                    <a:pt x="1109" y="3991"/>
                  </a:lnTo>
                  <a:lnTo>
                    <a:pt x="1181" y="4043"/>
                  </a:lnTo>
                  <a:lnTo>
                    <a:pt x="1256" y="4084"/>
                  </a:lnTo>
                  <a:lnTo>
                    <a:pt x="1345" y="4127"/>
                  </a:lnTo>
                  <a:lnTo>
                    <a:pt x="1431" y="4162"/>
                  </a:lnTo>
                  <a:lnTo>
                    <a:pt x="1514" y="4188"/>
                  </a:lnTo>
                  <a:lnTo>
                    <a:pt x="1595" y="4207"/>
                  </a:lnTo>
                  <a:lnTo>
                    <a:pt x="1671" y="4218"/>
                  </a:lnTo>
                  <a:lnTo>
                    <a:pt x="1746" y="4223"/>
                  </a:lnTo>
                  <a:lnTo>
                    <a:pt x="1746" y="4223"/>
                  </a:lnTo>
                  <a:lnTo>
                    <a:pt x="1808" y="4220"/>
                  </a:lnTo>
                  <a:lnTo>
                    <a:pt x="1866" y="4210"/>
                  </a:lnTo>
                  <a:lnTo>
                    <a:pt x="1919" y="4195"/>
                  </a:lnTo>
                  <a:lnTo>
                    <a:pt x="1967" y="4177"/>
                  </a:lnTo>
                  <a:lnTo>
                    <a:pt x="2010" y="4154"/>
                  </a:lnTo>
                  <a:lnTo>
                    <a:pt x="2050" y="4127"/>
                  </a:lnTo>
                  <a:lnTo>
                    <a:pt x="2085" y="4097"/>
                  </a:lnTo>
                  <a:lnTo>
                    <a:pt x="2116" y="4066"/>
                  </a:lnTo>
                  <a:lnTo>
                    <a:pt x="1039" y="3324"/>
                  </a:lnTo>
                  <a:lnTo>
                    <a:pt x="2225" y="3879"/>
                  </a:lnTo>
                  <a:lnTo>
                    <a:pt x="2182" y="3776"/>
                  </a:lnTo>
                  <a:lnTo>
                    <a:pt x="2151" y="3672"/>
                  </a:lnTo>
                  <a:lnTo>
                    <a:pt x="2131" y="3567"/>
                  </a:lnTo>
                  <a:lnTo>
                    <a:pt x="2123" y="3465"/>
                  </a:lnTo>
                  <a:lnTo>
                    <a:pt x="2128" y="3360"/>
                  </a:lnTo>
                  <a:lnTo>
                    <a:pt x="2071" y="3302"/>
                  </a:lnTo>
                  <a:lnTo>
                    <a:pt x="2007" y="3246"/>
                  </a:lnTo>
                  <a:lnTo>
                    <a:pt x="1934" y="3191"/>
                  </a:lnTo>
                  <a:lnTo>
                    <a:pt x="1850" y="3140"/>
                  </a:lnTo>
                  <a:lnTo>
                    <a:pt x="1759" y="3090"/>
                  </a:lnTo>
                  <a:lnTo>
                    <a:pt x="1688" y="3057"/>
                  </a:lnTo>
                  <a:lnTo>
                    <a:pt x="1608" y="3031"/>
                  </a:lnTo>
                  <a:lnTo>
                    <a:pt x="1522" y="3008"/>
                  </a:lnTo>
                  <a:lnTo>
                    <a:pt x="1430" y="2988"/>
                  </a:lnTo>
                  <a:lnTo>
                    <a:pt x="1329" y="2973"/>
                  </a:lnTo>
                  <a:lnTo>
                    <a:pt x="1221" y="2961"/>
                  </a:lnTo>
                  <a:lnTo>
                    <a:pt x="1107" y="2956"/>
                  </a:lnTo>
                  <a:lnTo>
                    <a:pt x="984" y="2953"/>
                  </a:lnTo>
                  <a:close/>
                  <a:moveTo>
                    <a:pt x="4160" y="2380"/>
                  </a:moveTo>
                  <a:lnTo>
                    <a:pt x="4007" y="2383"/>
                  </a:lnTo>
                  <a:lnTo>
                    <a:pt x="3863" y="2390"/>
                  </a:lnTo>
                  <a:lnTo>
                    <a:pt x="3728" y="2401"/>
                  </a:lnTo>
                  <a:lnTo>
                    <a:pt x="3599" y="2418"/>
                  </a:lnTo>
                  <a:lnTo>
                    <a:pt x="3478" y="2440"/>
                  </a:lnTo>
                  <a:lnTo>
                    <a:pt x="3365" y="2466"/>
                  </a:lnTo>
                  <a:lnTo>
                    <a:pt x="3261" y="2497"/>
                  </a:lnTo>
                  <a:lnTo>
                    <a:pt x="3163" y="2532"/>
                  </a:lnTo>
                  <a:lnTo>
                    <a:pt x="3076" y="2574"/>
                  </a:lnTo>
                  <a:lnTo>
                    <a:pt x="2962" y="2635"/>
                  </a:lnTo>
                  <a:lnTo>
                    <a:pt x="2857" y="2698"/>
                  </a:lnTo>
                  <a:lnTo>
                    <a:pt x="2763" y="2766"/>
                  </a:lnTo>
                  <a:lnTo>
                    <a:pt x="2679" y="2835"/>
                  </a:lnTo>
                  <a:lnTo>
                    <a:pt x="2603" y="2907"/>
                  </a:lnTo>
                  <a:lnTo>
                    <a:pt x="2538" y="2979"/>
                  </a:lnTo>
                  <a:lnTo>
                    <a:pt x="2482" y="3056"/>
                  </a:lnTo>
                  <a:lnTo>
                    <a:pt x="2437" y="3133"/>
                  </a:lnTo>
                  <a:lnTo>
                    <a:pt x="2402" y="3213"/>
                  </a:lnTo>
                  <a:lnTo>
                    <a:pt x="2378" y="3292"/>
                  </a:lnTo>
                  <a:lnTo>
                    <a:pt x="2363" y="3375"/>
                  </a:lnTo>
                  <a:lnTo>
                    <a:pt x="2358" y="3458"/>
                  </a:lnTo>
                  <a:lnTo>
                    <a:pt x="2364" y="3543"/>
                  </a:lnTo>
                  <a:lnTo>
                    <a:pt x="2381" y="3627"/>
                  </a:lnTo>
                  <a:lnTo>
                    <a:pt x="2409" y="3713"/>
                  </a:lnTo>
                  <a:lnTo>
                    <a:pt x="2447" y="3799"/>
                  </a:lnTo>
                  <a:lnTo>
                    <a:pt x="2447" y="3801"/>
                  </a:lnTo>
                  <a:lnTo>
                    <a:pt x="4179" y="2917"/>
                  </a:lnTo>
                  <a:lnTo>
                    <a:pt x="2551" y="3960"/>
                  </a:lnTo>
                  <a:lnTo>
                    <a:pt x="2588" y="4001"/>
                  </a:lnTo>
                  <a:lnTo>
                    <a:pt x="2627" y="4039"/>
                  </a:lnTo>
                  <a:lnTo>
                    <a:pt x="2672" y="4074"/>
                  </a:lnTo>
                  <a:lnTo>
                    <a:pt x="2720" y="4107"/>
                  </a:lnTo>
                  <a:lnTo>
                    <a:pt x="2773" y="4137"/>
                  </a:lnTo>
                  <a:lnTo>
                    <a:pt x="2831" y="4164"/>
                  </a:lnTo>
                  <a:lnTo>
                    <a:pt x="2894" y="4184"/>
                  </a:lnTo>
                  <a:lnTo>
                    <a:pt x="2962" y="4200"/>
                  </a:lnTo>
                  <a:lnTo>
                    <a:pt x="3034" y="4210"/>
                  </a:lnTo>
                  <a:lnTo>
                    <a:pt x="3114" y="4213"/>
                  </a:lnTo>
                  <a:lnTo>
                    <a:pt x="3203" y="4208"/>
                  </a:lnTo>
                  <a:lnTo>
                    <a:pt x="3296" y="4197"/>
                  </a:lnTo>
                  <a:lnTo>
                    <a:pt x="3392" y="4177"/>
                  </a:lnTo>
                  <a:lnTo>
                    <a:pt x="3491" y="4149"/>
                  </a:lnTo>
                  <a:lnTo>
                    <a:pt x="3592" y="4114"/>
                  </a:lnTo>
                  <a:lnTo>
                    <a:pt x="3698" y="4071"/>
                  </a:lnTo>
                  <a:lnTo>
                    <a:pt x="3805" y="4020"/>
                  </a:lnTo>
                  <a:lnTo>
                    <a:pt x="3890" y="3972"/>
                  </a:lnTo>
                  <a:lnTo>
                    <a:pt x="3971" y="3919"/>
                  </a:lnTo>
                  <a:lnTo>
                    <a:pt x="4052" y="3857"/>
                  </a:lnTo>
                  <a:lnTo>
                    <a:pt x="4133" y="3789"/>
                  </a:lnTo>
                  <a:lnTo>
                    <a:pt x="4211" y="3718"/>
                  </a:lnTo>
                  <a:lnTo>
                    <a:pt x="4287" y="3640"/>
                  </a:lnTo>
                  <a:lnTo>
                    <a:pt x="4361" y="3559"/>
                  </a:lnTo>
                  <a:lnTo>
                    <a:pt x="4434" y="3476"/>
                  </a:lnTo>
                  <a:lnTo>
                    <a:pt x="4504" y="3390"/>
                  </a:lnTo>
                  <a:lnTo>
                    <a:pt x="4572" y="3302"/>
                  </a:lnTo>
                  <a:lnTo>
                    <a:pt x="4636" y="3213"/>
                  </a:lnTo>
                  <a:lnTo>
                    <a:pt x="4699" y="3125"/>
                  </a:lnTo>
                  <a:lnTo>
                    <a:pt x="4758" y="3037"/>
                  </a:lnTo>
                  <a:lnTo>
                    <a:pt x="4813" y="2951"/>
                  </a:lnTo>
                  <a:lnTo>
                    <a:pt x="4866" y="2867"/>
                  </a:lnTo>
                  <a:lnTo>
                    <a:pt x="4916" y="2787"/>
                  </a:lnTo>
                  <a:lnTo>
                    <a:pt x="4960" y="2709"/>
                  </a:lnTo>
                  <a:lnTo>
                    <a:pt x="5002" y="2638"/>
                  </a:lnTo>
                  <a:lnTo>
                    <a:pt x="5040" y="2570"/>
                  </a:lnTo>
                  <a:lnTo>
                    <a:pt x="5073" y="2511"/>
                  </a:lnTo>
                  <a:lnTo>
                    <a:pt x="5101" y="2456"/>
                  </a:lnTo>
                  <a:lnTo>
                    <a:pt x="5036" y="2446"/>
                  </a:lnTo>
                  <a:lnTo>
                    <a:pt x="4964" y="2436"/>
                  </a:lnTo>
                  <a:lnTo>
                    <a:pt x="4884" y="2426"/>
                  </a:lnTo>
                  <a:lnTo>
                    <a:pt x="4795" y="2416"/>
                  </a:lnTo>
                  <a:lnTo>
                    <a:pt x="4701" y="2406"/>
                  </a:lnTo>
                  <a:lnTo>
                    <a:pt x="4600" y="2398"/>
                  </a:lnTo>
                  <a:lnTo>
                    <a:pt x="4495" y="2391"/>
                  </a:lnTo>
                  <a:lnTo>
                    <a:pt x="4386" y="2385"/>
                  </a:lnTo>
                  <a:lnTo>
                    <a:pt x="4274" y="2382"/>
                  </a:lnTo>
                  <a:lnTo>
                    <a:pt x="4160" y="2380"/>
                  </a:lnTo>
                  <a:close/>
                  <a:moveTo>
                    <a:pt x="2665" y="2171"/>
                  </a:moveTo>
                  <a:lnTo>
                    <a:pt x="2665" y="2546"/>
                  </a:lnTo>
                  <a:lnTo>
                    <a:pt x="2760" y="2483"/>
                  </a:lnTo>
                  <a:lnTo>
                    <a:pt x="2861" y="2421"/>
                  </a:lnTo>
                  <a:lnTo>
                    <a:pt x="2970" y="2363"/>
                  </a:lnTo>
                  <a:lnTo>
                    <a:pt x="3058" y="2322"/>
                  </a:lnTo>
                  <a:lnTo>
                    <a:pt x="3152" y="2285"/>
                  </a:lnTo>
                  <a:lnTo>
                    <a:pt x="3254" y="2254"/>
                  </a:lnTo>
                  <a:lnTo>
                    <a:pt x="3362" y="2226"/>
                  </a:lnTo>
                  <a:lnTo>
                    <a:pt x="3476" y="2203"/>
                  </a:lnTo>
                  <a:lnTo>
                    <a:pt x="3476" y="2171"/>
                  </a:lnTo>
                  <a:lnTo>
                    <a:pt x="2665" y="2171"/>
                  </a:lnTo>
                  <a:close/>
                  <a:moveTo>
                    <a:pt x="1620" y="2171"/>
                  </a:moveTo>
                  <a:lnTo>
                    <a:pt x="1626" y="2305"/>
                  </a:lnTo>
                  <a:lnTo>
                    <a:pt x="1640" y="2440"/>
                  </a:lnTo>
                  <a:lnTo>
                    <a:pt x="1656" y="2569"/>
                  </a:lnTo>
                  <a:lnTo>
                    <a:pt x="1679" y="2695"/>
                  </a:lnTo>
                  <a:lnTo>
                    <a:pt x="1706" y="2815"/>
                  </a:lnTo>
                  <a:lnTo>
                    <a:pt x="1789" y="2845"/>
                  </a:lnTo>
                  <a:lnTo>
                    <a:pt x="1863" y="2880"/>
                  </a:lnTo>
                  <a:lnTo>
                    <a:pt x="1962" y="2933"/>
                  </a:lnTo>
                  <a:lnTo>
                    <a:pt x="2106" y="2956"/>
                  </a:lnTo>
                  <a:lnTo>
                    <a:pt x="2257" y="2973"/>
                  </a:lnTo>
                  <a:lnTo>
                    <a:pt x="2306" y="2895"/>
                  </a:lnTo>
                  <a:lnTo>
                    <a:pt x="2364" y="2819"/>
                  </a:lnTo>
                  <a:lnTo>
                    <a:pt x="2431" y="2744"/>
                  </a:lnTo>
                  <a:lnTo>
                    <a:pt x="2431" y="2171"/>
                  </a:lnTo>
                  <a:lnTo>
                    <a:pt x="1620" y="2171"/>
                  </a:lnTo>
                  <a:close/>
                  <a:moveTo>
                    <a:pt x="746" y="2171"/>
                  </a:moveTo>
                  <a:lnTo>
                    <a:pt x="771" y="2244"/>
                  </a:lnTo>
                  <a:lnTo>
                    <a:pt x="806" y="2314"/>
                  </a:lnTo>
                  <a:lnTo>
                    <a:pt x="852" y="2383"/>
                  </a:lnTo>
                  <a:lnTo>
                    <a:pt x="908" y="2449"/>
                  </a:lnTo>
                  <a:lnTo>
                    <a:pt x="975" y="2512"/>
                  </a:lnTo>
                  <a:lnTo>
                    <a:pt x="1051" y="2574"/>
                  </a:lnTo>
                  <a:lnTo>
                    <a:pt x="1135" y="2632"/>
                  </a:lnTo>
                  <a:lnTo>
                    <a:pt x="1226" y="2686"/>
                  </a:lnTo>
                  <a:lnTo>
                    <a:pt x="1327" y="2736"/>
                  </a:lnTo>
                  <a:lnTo>
                    <a:pt x="1390" y="2744"/>
                  </a:lnTo>
                  <a:lnTo>
                    <a:pt x="1451" y="2754"/>
                  </a:lnTo>
                  <a:lnTo>
                    <a:pt x="1426" y="2613"/>
                  </a:lnTo>
                  <a:lnTo>
                    <a:pt x="1406" y="2468"/>
                  </a:lnTo>
                  <a:lnTo>
                    <a:pt x="1393" y="2320"/>
                  </a:lnTo>
                  <a:lnTo>
                    <a:pt x="1385" y="2171"/>
                  </a:lnTo>
                  <a:lnTo>
                    <a:pt x="746" y="2171"/>
                  </a:lnTo>
                  <a:close/>
                  <a:moveTo>
                    <a:pt x="3637" y="1313"/>
                  </a:moveTo>
                  <a:lnTo>
                    <a:pt x="3665" y="1464"/>
                  </a:lnTo>
                  <a:lnTo>
                    <a:pt x="3688" y="1618"/>
                  </a:lnTo>
                  <a:lnTo>
                    <a:pt x="3703" y="1775"/>
                  </a:lnTo>
                  <a:lnTo>
                    <a:pt x="3711" y="1936"/>
                  </a:lnTo>
                  <a:lnTo>
                    <a:pt x="4350" y="1936"/>
                  </a:lnTo>
                  <a:lnTo>
                    <a:pt x="4328" y="1868"/>
                  </a:lnTo>
                  <a:lnTo>
                    <a:pt x="4295" y="1802"/>
                  </a:lnTo>
                  <a:lnTo>
                    <a:pt x="4254" y="1737"/>
                  </a:lnTo>
                  <a:lnTo>
                    <a:pt x="4204" y="1676"/>
                  </a:lnTo>
                  <a:lnTo>
                    <a:pt x="4145" y="1616"/>
                  </a:lnTo>
                  <a:lnTo>
                    <a:pt x="4078" y="1558"/>
                  </a:lnTo>
                  <a:lnTo>
                    <a:pt x="4004" y="1504"/>
                  </a:lnTo>
                  <a:lnTo>
                    <a:pt x="3921" y="1451"/>
                  </a:lnTo>
                  <a:lnTo>
                    <a:pt x="3834" y="1401"/>
                  </a:lnTo>
                  <a:lnTo>
                    <a:pt x="3738" y="1356"/>
                  </a:lnTo>
                  <a:lnTo>
                    <a:pt x="3637" y="1313"/>
                  </a:lnTo>
                  <a:close/>
                  <a:moveTo>
                    <a:pt x="1459" y="1313"/>
                  </a:moveTo>
                  <a:lnTo>
                    <a:pt x="1358" y="1356"/>
                  </a:lnTo>
                  <a:lnTo>
                    <a:pt x="1264" y="1401"/>
                  </a:lnTo>
                  <a:lnTo>
                    <a:pt x="1175" y="1451"/>
                  </a:lnTo>
                  <a:lnTo>
                    <a:pt x="1094" y="1504"/>
                  </a:lnTo>
                  <a:lnTo>
                    <a:pt x="1018" y="1558"/>
                  </a:lnTo>
                  <a:lnTo>
                    <a:pt x="951" y="1616"/>
                  </a:lnTo>
                  <a:lnTo>
                    <a:pt x="892" y="1676"/>
                  </a:lnTo>
                  <a:lnTo>
                    <a:pt x="842" y="1737"/>
                  </a:lnTo>
                  <a:lnTo>
                    <a:pt x="801" y="1802"/>
                  </a:lnTo>
                  <a:lnTo>
                    <a:pt x="768" y="1868"/>
                  </a:lnTo>
                  <a:lnTo>
                    <a:pt x="746" y="1936"/>
                  </a:lnTo>
                  <a:lnTo>
                    <a:pt x="1385" y="1936"/>
                  </a:lnTo>
                  <a:lnTo>
                    <a:pt x="1393" y="1775"/>
                  </a:lnTo>
                  <a:lnTo>
                    <a:pt x="1408" y="1618"/>
                  </a:lnTo>
                  <a:lnTo>
                    <a:pt x="1431" y="1464"/>
                  </a:lnTo>
                  <a:lnTo>
                    <a:pt x="1459" y="1313"/>
                  </a:lnTo>
                  <a:close/>
                  <a:moveTo>
                    <a:pt x="2665" y="1124"/>
                  </a:moveTo>
                  <a:lnTo>
                    <a:pt x="2665" y="1936"/>
                  </a:lnTo>
                  <a:lnTo>
                    <a:pt x="3476" y="1936"/>
                  </a:lnTo>
                  <a:lnTo>
                    <a:pt x="3468" y="1787"/>
                  </a:lnTo>
                  <a:lnTo>
                    <a:pt x="3453" y="1640"/>
                  </a:lnTo>
                  <a:lnTo>
                    <a:pt x="3433" y="1497"/>
                  </a:lnTo>
                  <a:lnTo>
                    <a:pt x="3405" y="1360"/>
                  </a:lnTo>
                  <a:lnTo>
                    <a:pt x="3374" y="1227"/>
                  </a:lnTo>
                  <a:lnTo>
                    <a:pt x="3241" y="1196"/>
                  </a:lnTo>
                  <a:lnTo>
                    <a:pt x="3104" y="1168"/>
                  </a:lnTo>
                  <a:lnTo>
                    <a:pt x="2962" y="1148"/>
                  </a:lnTo>
                  <a:lnTo>
                    <a:pt x="2814" y="1133"/>
                  </a:lnTo>
                  <a:lnTo>
                    <a:pt x="2665" y="1124"/>
                  </a:lnTo>
                  <a:close/>
                  <a:moveTo>
                    <a:pt x="2431" y="1124"/>
                  </a:moveTo>
                  <a:lnTo>
                    <a:pt x="2282" y="1133"/>
                  </a:lnTo>
                  <a:lnTo>
                    <a:pt x="2134" y="1148"/>
                  </a:lnTo>
                  <a:lnTo>
                    <a:pt x="1992" y="1168"/>
                  </a:lnTo>
                  <a:lnTo>
                    <a:pt x="1855" y="1196"/>
                  </a:lnTo>
                  <a:lnTo>
                    <a:pt x="1722" y="1227"/>
                  </a:lnTo>
                  <a:lnTo>
                    <a:pt x="1691" y="1360"/>
                  </a:lnTo>
                  <a:lnTo>
                    <a:pt x="1664" y="1497"/>
                  </a:lnTo>
                  <a:lnTo>
                    <a:pt x="1643" y="1640"/>
                  </a:lnTo>
                  <a:lnTo>
                    <a:pt x="1628" y="1787"/>
                  </a:lnTo>
                  <a:lnTo>
                    <a:pt x="1620" y="1936"/>
                  </a:lnTo>
                  <a:lnTo>
                    <a:pt x="2431" y="1936"/>
                  </a:lnTo>
                  <a:lnTo>
                    <a:pt x="2431" y="1124"/>
                  </a:lnTo>
                  <a:close/>
                  <a:moveTo>
                    <a:pt x="3215" y="361"/>
                  </a:moveTo>
                  <a:lnTo>
                    <a:pt x="3278" y="442"/>
                  </a:lnTo>
                  <a:lnTo>
                    <a:pt x="3336" y="532"/>
                  </a:lnTo>
                  <a:lnTo>
                    <a:pt x="3392" y="628"/>
                  </a:lnTo>
                  <a:lnTo>
                    <a:pt x="3441" y="724"/>
                  </a:lnTo>
                  <a:lnTo>
                    <a:pt x="3486" y="823"/>
                  </a:lnTo>
                  <a:lnTo>
                    <a:pt x="3526" y="929"/>
                  </a:lnTo>
                  <a:lnTo>
                    <a:pt x="3564" y="1037"/>
                  </a:lnTo>
                  <a:lnTo>
                    <a:pt x="3671" y="1075"/>
                  </a:lnTo>
                  <a:lnTo>
                    <a:pt x="3776" y="1115"/>
                  </a:lnTo>
                  <a:lnTo>
                    <a:pt x="3877" y="1159"/>
                  </a:lnTo>
                  <a:lnTo>
                    <a:pt x="3973" y="1209"/>
                  </a:lnTo>
                  <a:lnTo>
                    <a:pt x="4069" y="1264"/>
                  </a:lnTo>
                  <a:lnTo>
                    <a:pt x="4158" y="1323"/>
                  </a:lnTo>
                  <a:lnTo>
                    <a:pt x="4239" y="1386"/>
                  </a:lnTo>
                  <a:lnTo>
                    <a:pt x="4189" y="1270"/>
                  </a:lnTo>
                  <a:lnTo>
                    <a:pt x="4131" y="1161"/>
                  </a:lnTo>
                  <a:lnTo>
                    <a:pt x="4067" y="1055"/>
                  </a:lnTo>
                  <a:lnTo>
                    <a:pt x="3996" y="954"/>
                  </a:lnTo>
                  <a:lnTo>
                    <a:pt x="3916" y="858"/>
                  </a:lnTo>
                  <a:lnTo>
                    <a:pt x="3832" y="767"/>
                  </a:lnTo>
                  <a:lnTo>
                    <a:pt x="3743" y="684"/>
                  </a:lnTo>
                  <a:lnTo>
                    <a:pt x="3647" y="604"/>
                  </a:lnTo>
                  <a:lnTo>
                    <a:pt x="3546" y="533"/>
                  </a:lnTo>
                  <a:lnTo>
                    <a:pt x="3440" y="469"/>
                  </a:lnTo>
                  <a:lnTo>
                    <a:pt x="3331" y="411"/>
                  </a:lnTo>
                  <a:lnTo>
                    <a:pt x="3215" y="361"/>
                  </a:lnTo>
                  <a:close/>
                  <a:moveTo>
                    <a:pt x="1881" y="361"/>
                  </a:moveTo>
                  <a:lnTo>
                    <a:pt x="1765" y="411"/>
                  </a:lnTo>
                  <a:lnTo>
                    <a:pt x="1656" y="469"/>
                  </a:lnTo>
                  <a:lnTo>
                    <a:pt x="1550" y="533"/>
                  </a:lnTo>
                  <a:lnTo>
                    <a:pt x="1449" y="604"/>
                  </a:lnTo>
                  <a:lnTo>
                    <a:pt x="1353" y="684"/>
                  </a:lnTo>
                  <a:lnTo>
                    <a:pt x="1264" y="767"/>
                  </a:lnTo>
                  <a:lnTo>
                    <a:pt x="1180" y="858"/>
                  </a:lnTo>
                  <a:lnTo>
                    <a:pt x="1102" y="954"/>
                  </a:lnTo>
                  <a:lnTo>
                    <a:pt x="1029" y="1055"/>
                  </a:lnTo>
                  <a:lnTo>
                    <a:pt x="965" y="1161"/>
                  </a:lnTo>
                  <a:lnTo>
                    <a:pt x="907" y="1270"/>
                  </a:lnTo>
                  <a:lnTo>
                    <a:pt x="857" y="1386"/>
                  </a:lnTo>
                  <a:lnTo>
                    <a:pt x="938" y="1323"/>
                  </a:lnTo>
                  <a:lnTo>
                    <a:pt x="1027" y="1264"/>
                  </a:lnTo>
                  <a:lnTo>
                    <a:pt x="1123" y="1209"/>
                  </a:lnTo>
                  <a:lnTo>
                    <a:pt x="1219" y="1159"/>
                  </a:lnTo>
                  <a:lnTo>
                    <a:pt x="1320" y="1115"/>
                  </a:lnTo>
                  <a:lnTo>
                    <a:pt x="1425" y="1075"/>
                  </a:lnTo>
                  <a:lnTo>
                    <a:pt x="1532" y="1037"/>
                  </a:lnTo>
                  <a:lnTo>
                    <a:pt x="1570" y="929"/>
                  </a:lnTo>
                  <a:lnTo>
                    <a:pt x="1610" y="823"/>
                  </a:lnTo>
                  <a:lnTo>
                    <a:pt x="1655" y="724"/>
                  </a:lnTo>
                  <a:lnTo>
                    <a:pt x="1704" y="628"/>
                  </a:lnTo>
                  <a:lnTo>
                    <a:pt x="1760" y="532"/>
                  </a:lnTo>
                  <a:lnTo>
                    <a:pt x="1818" y="442"/>
                  </a:lnTo>
                  <a:lnTo>
                    <a:pt x="1881" y="361"/>
                  </a:lnTo>
                  <a:close/>
                  <a:moveTo>
                    <a:pt x="2665" y="248"/>
                  </a:moveTo>
                  <a:lnTo>
                    <a:pt x="2665" y="889"/>
                  </a:lnTo>
                  <a:lnTo>
                    <a:pt x="2826" y="898"/>
                  </a:lnTo>
                  <a:lnTo>
                    <a:pt x="2983" y="912"/>
                  </a:lnTo>
                  <a:lnTo>
                    <a:pt x="3137" y="936"/>
                  </a:lnTo>
                  <a:lnTo>
                    <a:pt x="3288" y="964"/>
                  </a:lnTo>
                  <a:lnTo>
                    <a:pt x="3245" y="863"/>
                  </a:lnTo>
                  <a:lnTo>
                    <a:pt x="3200" y="767"/>
                  </a:lnTo>
                  <a:lnTo>
                    <a:pt x="3150" y="679"/>
                  </a:lnTo>
                  <a:lnTo>
                    <a:pt x="3097" y="596"/>
                  </a:lnTo>
                  <a:lnTo>
                    <a:pt x="3043" y="522"/>
                  </a:lnTo>
                  <a:lnTo>
                    <a:pt x="2985" y="455"/>
                  </a:lnTo>
                  <a:lnTo>
                    <a:pt x="2925" y="396"/>
                  </a:lnTo>
                  <a:lnTo>
                    <a:pt x="2862" y="346"/>
                  </a:lnTo>
                  <a:lnTo>
                    <a:pt x="2799" y="305"/>
                  </a:lnTo>
                  <a:lnTo>
                    <a:pt x="2733" y="272"/>
                  </a:lnTo>
                  <a:lnTo>
                    <a:pt x="2665" y="248"/>
                  </a:lnTo>
                  <a:close/>
                  <a:moveTo>
                    <a:pt x="2431" y="248"/>
                  </a:moveTo>
                  <a:lnTo>
                    <a:pt x="2363" y="272"/>
                  </a:lnTo>
                  <a:lnTo>
                    <a:pt x="2297" y="305"/>
                  </a:lnTo>
                  <a:lnTo>
                    <a:pt x="2234" y="346"/>
                  </a:lnTo>
                  <a:lnTo>
                    <a:pt x="2171" y="396"/>
                  </a:lnTo>
                  <a:lnTo>
                    <a:pt x="2111" y="455"/>
                  </a:lnTo>
                  <a:lnTo>
                    <a:pt x="2053" y="522"/>
                  </a:lnTo>
                  <a:lnTo>
                    <a:pt x="1999" y="596"/>
                  </a:lnTo>
                  <a:lnTo>
                    <a:pt x="1946" y="679"/>
                  </a:lnTo>
                  <a:lnTo>
                    <a:pt x="1898" y="767"/>
                  </a:lnTo>
                  <a:lnTo>
                    <a:pt x="1851" y="863"/>
                  </a:lnTo>
                  <a:lnTo>
                    <a:pt x="1808" y="964"/>
                  </a:lnTo>
                  <a:lnTo>
                    <a:pt x="1959" y="936"/>
                  </a:lnTo>
                  <a:lnTo>
                    <a:pt x="2113" y="912"/>
                  </a:lnTo>
                  <a:lnTo>
                    <a:pt x="2270" y="898"/>
                  </a:lnTo>
                  <a:lnTo>
                    <a:pt x="2431" y="889"/>
                  </a:lnTo>
                  <a:lnTo>
                    <a:pt x="2431" y="248"/>
                  </a:lnTo>
                  <a:close/>
                  <a:moveTo>
                    <a:pt x="2548" y="0"/>
                  </a:moveTo>
                  <a:lnTo>
                    <a:pt x="2695" y="5"/>
                  </a:lnTo>
                  <a:lnTo>
                    <a:pt x="2838" y="20"/>
                  </a:lnTo>
                  <a:lnTo>
                    <a:pt x="2978" y="45"/>
                  </a:lnTo>
                  <a:lnTo>
                    <a:pt x="3116" y="79"/>
                  </a:lnTo>
                  <a:lnTo>
                    <a:pt x="3250" y="122"/>
                  </a:lnTo>
                  <a:lnTo>
                    <a:pt x="3379" y="175"/>
                  </a:lnTo>
                  <a:lnTo>
                    <a:pt x="3503" y="235"/>
                  </a:lnTo>
                  <a:lnTo>
                    <a:pt x="3622" y="303"/>
                  </a:lnTo>
                  <a:lnTo>
                    <a:pt x="3738" y="379"/>
                  </a:lnTo>
                  <a:lnTo>
                    <a:pt x="3847" y="464"/>
                  </a:lnTo>
                  <a:lnTo>
                    <a:pt x="3949" y="553"/>
                  </a:lnTo>
                  <a:lnTo>
                    <a:pt x="4045" y="651"/>
                  </a:lnTo>
                  <a:lnTo>
                    <a:pt x="4136" y="753"/>
                  </a:lnTo>
                  <a:lnTo>
                    <a:pt x="4219" y="863"/>
                  </a:lnTo>
                  <a:lnTo>
                    <a:pt x="4295" y="979"/>
                  </a:lnTo>
                  <a:lnTo>
                    <a:pt x="4365" y="1098"/>
                  </a:lnTo>
                  <a:lnTo>
                    <a:pt x="4424" y="1222"/>
                  </a:lnTo>
                  <a:lnTo>
                    <a:pt x="4477" y="1351"/>
                  </a:lnTo>
                  <a:lnTo>
                    <a:pt x="4520" y="1486"/>
                  </a:lnTo>
                  <a:lnTo>
                    <a:pt x="4555" y="1623"/>
                  </a:lnTo>
                  <a:lnTo>
                    <a:pt x="4580" y="1764"/>
                  </a:lnTo>
                  <a:lnTo>
                    <a:pt x="4595" y="1906"/>
                  </a:lnTo>
                  <a:lnTo>
                    <a:pt x="4600" y="2054"/>
                  </a:lnTo>
                  <a:lnTo>
                    <a:pt x="4598" y="2163"/>
                  </a:lnTo>
                  <a:lnTo>
                    <a:pt x="4686" y="2170"/>
                  </a:lnTo>
                  <a:lnTo>
                    <a:pt x="4772" y="2178"/>
                  </a:lnTo>
                  <a:lnTo>
                    <a:pt x="4851" y="2186"/>
                  </a:lnTo>
                  <a:lnTo>
                    <a:pt x="4927" y="2194"/>
                  </a:lnTo>
                  <a:lnTo>
                    <a:pt x="4997" y="2204"/>
                  </a:lnTo>
                  <a:lnTo>
                    <a:pt x="5061" y="2213"/>
                  </a:lnTo>
                  <a:lnTo>
                    <a:pt x="5118" y="2221"/>
                  </a:lnTo>
                  <a:lnTo>
                    <a:pt x="5169" y="2228"/>
                  </a:lnTo>
                  <a:lnTo>
                    <a:pt x="5212" y="2236"/>
                  </a:lnTo>
                  <a:lnTo>
                    <a:pt x="5247" y="2242"/>
                  </a:lnTo>
                  <a:lnTo>
                    <a:pt x="5273" y="2247"/>
                  </a:lnTo>
                  <a:lnTo>
                    <a:pt x="5291" y="2251"/>
                  </a:lnTo>
                  <a:lnTo>
                    <a:pt x="5300" y="2252"/>
                  </a:lnTo>
                  <a:lnTo>
                    <a:pt x="5448" y="2281"/>
                  </a:lnTo>
                  <a:lnTo>
                    <a:pt x="5384" y="2416"/>
                  </a:lnTo>
                  <a:lnTo>
                    <a:pt x="5379" y="2426"/>
                  </a:lnTo>
                  <a:lnTo>
                    <a:pt x="5371" y="2444"/>
                  </a:lnTo>
                  <a:lnTo>
                    <a:pt x="5357" y="2471"/>
                  </a:lnTo>
                  <a:lnTo>
                    <a:pt x="5341" y="2504"/>
                  </a:lnTo>
                  <a:lnTo>
                    <a:pt x="5321" y="2542"/>
                  </a:lnTo>
                  <a:lnTo>
                    <a:pt x="5298" y="2589"/>
                  </a:lnTo>
                  <a:lnTo>
                    <a:pt x="5270" y="2640"/>
                  </a:lnTo>
                  <a:lnTo>
                    <a:pt x="5238" y="2696"/>
                  </a:lnTo>
                  <a:lnTo>
                    <a:pt x="5205" y="2758"/>
                  </a:lnTo>
                  <a:lnTo>
                    <a:pt x="5167" y="2822"/>
                  </a:lnTo>
                  <a:lnTo>
                    <a:pt x="5127" y="2890"/>
                  </a:lnTo>
                  <a:lnTo>
                    <a:pt x="5084" y="2963"/>
                  </a:lnTo>
                  <a:lnTo>
                    <a:pt x="5038" y="3037"/>
                  </a:lnTo>
                  <a:lnTo>
                    <a:pt x="4990" y="3114"/>
                  </a:lnTo>
                  <a:lnTo>
                    <a:pt x="4937" y="3191"/>
                  </a:lnTo>
                  <a:lnTo>
                    <a:pt x="4884" y="3271"/>
                  </a:lnTo>
                  <a:lnTo>
                    <a:pt x="4826" y="3352"/>
                  </a:lnTo>
                  <a:lnTo>
                    <a:pt x="4768" y="3432"/>
                  </a:lnTo>
                  <a:lnTo>
                    <a:pt x="4707" y="3513"/>
                  </a:lnTo>
                  <a:lnTo>
                    <a:pt x="4643" y="3591"/>
                  </a:lnTo>
                  <a:lnTo>
                    <a:pt x="4578" y="3668"/>
                  </a:lnTo>
                  <a:lnTo>
                    <a:pt x="4510" y="3745"/>
                  </a:lnTo>
                  <a:lnTo>
                    <a:pt x="4441" y="3819"/>
                  </a:lnTo>
                  <a:lnTo>
                    <a:pt x="4370" y="3890"/>
                  </a:lnTo>
                  <a:lnTo>
                    <a:pt x="4297" y="3957"/>
                  </a:lnTo>
                  <a:lnTo>
                    <a:pt x="4222" y="4021"/>
                  </a:lnTo>
                  <a:lnTo>
                    <a:pt x="4146" y="4081"/>
                  </a:lnTo>
                  <a:lnTo>
                    <a:pt x="4069" y="4135"/>
                  </a:lnTo>
                  <a:lnTo>
                    <a:pt x="3991" y="4185"/>
                  </a:lnTo>
                  <a:lnTo>
                    <a:pt x="3911" y="4228"/>
                  </a:lnTo>
                  <a:lnTo>
                    <a:pt x="3789" y="4286"/>
                  </a:lnTo>
                  <a:lnTo>
                    <a:pt x="3670" y="4336"/>
                  </a:lnTo>
                  <a:lnTo>
                    <a:pt x="3552" y="4376"/>
                  </a:lnTo>
                  <a:lnTo>
                    <a:pt x="3438" y="4407"/>
                  </a:lnTo>
                  <a:lnTo>
                    <a:pt x="3327" y="4430"/>
                  </a:lnTo>
                  <a:lnTo>
                    <a:pt x="3218" y="4444"/>
                  </a:lnTo>
                  <a:lnTo>
                    <a:pt x="3114" y="4447"/>
                  </a:lnTo>
                  <a:lnTo>
                    <a:pt x="3015" y="4444"/>
                  </a:lnTo>
                  <a:lnTo>
                    <a:pt x="2919" y="4430"/>
                  </a:lnTo>
                  <a:lnTo>
                    <a:pt x="2828" y="4409"/>
                  </a:lnTo>
                  <a:lnTo>
                    <a:pt x="2740" y="4379"/>
                  </a:lnTo>
                  <a:lnTo>
                    <a:pt x="2657" y="4343"/>
                  </a:lnTo>
                  <a:lnTo>
                    <a:pt x="2578" y="4296"/>
                  </a:lnTo>
                  <a:lnTo>
                    <a:pt x="2505" y="4243"/>
                  </a:lnTo>
                  <a:lnTo>
                    <a:pt x="2435" y="4182"/>
                  </a:lnTo>
                  <a:lnTo>
                    <a:pt x="2373" y="4112"/>
                  </a:lnTo>
                  <a:lnTo>
                    <a:pt x="2330" y="4177"/>
                  </a:lnTo>
                  <a:lnTo>
                    <a:pt x="2280" y="4235"/>
                  </a:lnTo>
                  <a:lnTo>
                    <a:pt x="2227" y="4286"/>
                  </a:lnTo>
                  <a:lnTo>
                    <a:pt x="2169" y="4331"/>
                  </a:lnTo>
                  <a:lnTo>
                    <a:pt x="2108" y="4369"/>
                  </a:lnTo>
                  <a:lnTo>
                    <a:pt x="2042" y="4400"/>
                  </a:lnTo>
                  <a:lnTo>
                    <a:pt x="1972" y="4425"/>
                  </a:lnTo>
                  <a:lnTo>
                    <a:pt x="1899" y="4444"/>
                  </a:lnTo>
                  <a:lnTo>
                    <a:pt x="1823" y="4453"/>
                  </a:lnTo>
                  <a:lnTo>
                    <a:pt x="1746" y="4457"/>
                  </a:lnTo>
                  <a:lnTo>
                    <a:pt x="1746" y="4457"/>
                  </a:lnTo>
                  <a:lnTo>
                    <a:pt x="1653" y="4453"/>
                  </a:lnTo>
                  <a:lnTo>
                    <a:pt x="1559" y="4439"/>
                  </a:lnTo>
                  <a:lnTo>
                    <a:pt x="1459" y="4417"/>
                  </a:lnTo>
                  <a:lnTo>
                    <a:pt x="1360" y="4384"/>
                  </a:lnTo>
                  <a:lnTo>
                    <a:pt x="1256" y="4344"/>
                  </a:lnTo>
                  <a:lnTo>
                    <a:pt x="1150" y="4294"/>
                  </a:lnTo>
                  <a:lnTo>
                    <a:pt x="1082" y="4256"/>
                  </a:lnTo>
                  <a:lnTo>
                    <a:pt x="1016" y="4213"/>
                  </a:lnTo>
                  <a:lnTo>
                    <a:pt x="950" y="4165"/>
                  </a:lnTo>
                  <a:lnTo>
                    <a:pt x="887" y="4112"/>
                  </a:lnTo>
                  <a:lnTo>
                    <a:pt x="824" y="4056"/>
                  </a:lnTo>
                  <a:lnTo>
                    <a:pt x="763" y="3996"/>
                  </a:lnTo>
                  <a:lnTo>
                    <a:pt x="703" y="3933"/>
                  </a:lnTo>
                  <a:lnTo>
                    <a:pt x="647" y="3869"/>
                  </a:lnTo>
                  <a:lnTo>
                    <a:pt x="591" y="3803"/>
                  </a:lnTo>
                  <a:lnTo>
                    <a:pt x="538" y="3735"/>
                  </a:lnTo>
                  <a:lnTo>
                    <a:pt x="488" y="3667"/>
                  </a:lnTo>
                  <a:lnTo>
                    <a:pt x="438" y="3599"/>
                  </a:lnTo>
                  <a:lnTo>
                    <a:pt x="392" y="3531"/>
                  </a:lnTo>
                  <a:lnTo>
                    <a:pt x="349" y="3465"/>
                  </a:lnTo>
                  <a:lnTo>
                    <a:pt x="308" y="3400"/>
                  </a:lnTo>
                  <a:lnTo>
                    <a:pt x="270" y="3337"/>
                  </a:lnTo>
                  <a:lnTo>
                    <a:pt x="235" y="3278"/>
                  </a:lnTo>
                  <a:lnTo>
                    <a:pt x="202" y="3223"/>
                  </a:lnTo>
                  <a:lnTo>
                    <a:pt x="172" y="3170"/>
                  </a:lnTo>
                  <a:lnTo>
                    <a:pt x="147" y="3122"/>
                  </a:lnTo>
                  <a:lnTo>
                    <a:pt x="124" y="3079"/>
                  </a:lnTo>
                  <a:lnTo>
                    <a:pt x="104" y="3042"/>
                  </a:lnTo>
                  <a:lnTo>
                    <a:pt x="89" y="3011"/>
                  </a:lnTo>
                  <a:lnTo>
                    <a:pt x="76" y="2988"/>
                  </a:lnTo>
                  <a:lnTo>
                    <a:pt x="69" y="2971"/>
                  </a:lnTo>
                  <a:lnTo>
                    <a:pt x="65" y="2961"/>
                  </a:lnTo>
                  <a:lnTo>
                    <a:pt x="0" y="2825"/>
                  </a:lnTo>
                  <a:lnTo>
                    <a:pt x="147" y="2796"/>
                  </a:lnTo>
                  <a:lnTo>
                    <a:pt x="157" y="2794"/>
                  </a:lnTo>
                  <a:lnTo>
                    <a:pt x="175" y="2791"/>
                  </a:lnTo>
                  <a:lnTo>
                    <a:pt x="204" y="2786"/>
                  </a:lnTo>
                  <a:lnTo>
                    <a:pt x="240" y="2781"/>
                  </a:lnTo>
                  <a:lnTo>
                    <a:pt x="286" y="2772"/>
                  </a:lnTo>
                  <a:lnTo>
                    <a:pt x="339" y="2766"/>
                  </a:lnTo>
                  <a:lnTo>
                    <a:pt x="399" y="2758"/>
                  </a:lnTo>
                  <a:lnTo>
                    <a:pt x="465" y="2749"/>
                  </a:lnTo>
                  <a:lnTo>
                    <a:pt x="536" y="2743"/>
                  </a:lnTo>
                  <a:lnTo>
                    <a:pt x="612" y="2734"/>
                  </a:lnTo>
                  <a:lnTo>
                    <a:pt x="571" y="2605"/>
                  </a:lnTo>
                  <a:lnTo>
                    <a:pt x="539" y="2471"/>
                  </a:lnTo>
                  <a:lnTo>
                    <a:pt x="515" y="2335"/>
                  </a:lnTo>
                  <a:lnTo>
                    <a:pt x="501" y="2196"/>
                  </a:lnTo>
                  <a:lnTo>
                    <a:pt x="496" y="2054"/>
                  </a:lnTo>
                  <a:lnTo>
                    <a:pt x="501" y="1906"/>
                  </a:lnTo>
                  <a:lnTo>
                    <a:pt x="516" y="1764"/>
                  </a:lnTo>
                  <a:lnTo>
                    <a:pt x="541" y="1623"/>
                  </a:lnTo>
                  <a:lnTo>
                    <a:pt x="576" y="1486"/>
                  </a:lnTo>
                  <a:lnTo>
                    <a:pt x="619" y="1351"/>
                  </a:lnTo>
                  <a:lnTo>
                    <a:pt x="672" y="1222"/>
                  </a:lnTo>
                  <a:lnTo>
                    <a:pt x="731" y="1098"/>
                  </a:lnTo>
                  <a:lnTo>
                    <a:pt x="801" y="979"/>
                  </a:lnTo>
                  <a:lnTo>
                    <a:pt x="877" y="863"/>
                  </a:lnTo>
                  <a:lnTo>
                    <a:pt x="960" y="753"/>
                  </a:lnTo>
                  <a:lnTo>
                    <a:pt x="1051" y="651"/>
                  </a:lnTo>
                  <a:lnTo>
                    <a:pt x="1147" y="553"/>
                  </a:lnTo>
                  <a:lnTo>
                    <a:pt x="1251" y="464"/>
                  </a:lnTo>
                  <a:lnTo>
                    <a:pt x="1358" y="379"/>
                  </a:lnTo>
                  <a:lnTo>
                    <a:pt x="1474" y="303"/>
                  </a:lnTo>
                  <a:lnTo>
                    <a:pt x="1593" y="235"/>
                  </a:lnTo>
                  <a:lnTo>
                    <a:pt x="1717" y="175"/>
                  </a:lnTo>
                  <a:lnTo>
                    <a:pt x="1848" y="122"/>
                  </a:lnTo>
                  <a:lnTo>
                    <a:pt x="1980" y="79"/>
                  </a:lnTo>
                  <a:lnTo>
                    <a:pt x="2118" y="45"/>
                  </a:lnTo>
                  <a:lnTo>
                    <a:pt x="2258" y="20"/>
                  </a:lnTo>
                  <a:lnTo>
                    <a:pt x="2402" y="5"/>
                  </a:lnTo>
                  <a:lnTo>
                    <a:pt x="254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742950">
                <a:defRPr/>
              </a:pPr>
              <a:endParaRPr lang="en-US" sz="1463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9" name="Straight Connector 68"/>
          <p:cNvCxnSpPr/>
          <p:nvPr/>
        </p:nvCxnSpPr>
        <p:spPr>
          <a:xfrm>
            <a:off x="1939361" y="4744802"/>
            <a:ext cx="0" cy="140858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924300" y="1670102"/>
            <a:ext cx="0" cy="401823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Donut 91"/>
          <p:cNvSpPr/>
          <p:nvPr/>
        </p:nvSpPr>
        <p:spPr>
          <a:xfrm>
            <a:off x="5881981" y="3033664"/>
            <a:ext cx="2570912" cy="2570912"/>
          </a:xfrm>
          <a:prstGeom prst="donut">
            <a:avLst>
              <a:gd name="adj" fmla="val 1458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778393" y="1957624"/>
            <a:ext cx="1574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mn-MN" sz="2400" b="1" dirty="0">
                <a:solidFill>
                  <a:srgbClr val="333F50"/>
                </a:solidFill>
                <a:latin typeface="Mogul Europe" panose="020B7200000000000000" pitchFamily="34" charset="0"/>
              </a:rPr>
              <a:t>0.5%</a:t>
            </a:r>
          </a:p>
          <a:p>
            <a:pPr algn="r"/>
            <a:r>
              <a:rPr lang="mn-MN" sz="1200" dirty="0">
                <a:latin typeface="Mogul Europe" panose="020B7200000000000000" pitchFamily="34" charset="0"/>
              </a:rPr>
              <a:t>Дүгнэлт гаргахаас </a:t>
            </a:r>
          </a:p>
          <a:p>
            <a:pPr algn="r"/>
            <a:r>
              <a:rPr lang="mn-MN" sz="1200" dirty="0" smtClean="0">
                <a:latin typeface="Mogul Europe" panose="020B7200000000000000" pitchFamily="34" charset="0"/>
              </a:rPr>
              <a:t>Татгалзсан</a:t>
            </a:r>
            <a:r>
              <a:rPr lang="en-US" sz="1200" dirty="0" smtClean="0">
                <a:latin typeface="Mogul Europe" panose="020B7200000000000000" pitchFamily="34" charset="0"/>
              </a:rPr>
              <a:t> </a:t>
            </a:r>
            <a:r>
              <a:rPr lang="en-US" sz="1200" b="1" dirty="0" smtClean="0">
                <a:latin typeface="Mogul Europe" panose="020B7200000000000000" pitchFamily="34" charset="0"/>
              </a:rPr>
              <a:t>15</a:t>
            </a:r>
            <a:endParaRPr lang="mn-MN" sz="1200" b="1" dirty="0">
              <a:latin typeface="Mogul Europe" panose="020B7200000000000000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030191" y="2777598"/>
            <a:ext cx="1618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n-MN" sz="2400" b="1" dirty="0">
                <a:solidFill>
                  <a:srgbClr val="FF5050"/>
                </a:solidFill>
                <a:latin typeface="Mogul Europe" panose="020B7200000000000000" pitchFamily="34" charset="0"/>
              </a:rPr>
              <a:t>0.7%</a:t>
            </a:r>
          </a:p>
          <a:p>
            <a:pPr algn="r"/>
            <a:r>
              <a:rPr lang="mn-MN" sz="1200" dirty="0" smtClean="0">
                <a:latin typeface="Mogul Europe" panose="020B7200000000000000" pitchFamily="34" charset="0"/>
              </a:rPr>
              <a:t>Сөрөг </a:t>
            </a:r>
            <a:r>
              <a:rPr lang="mn-MN" sz="1200" dirty="0">
                <a:latin typeface="Mogul Europe" panose="020B7200000000000000" pitchFamily="34" charset="0"/>
              </a:rPr>
              <a:t>санал </a:t>
            </a:r>
          </a:p>
          <a:p>
            <a:pPr algn="r"/>
            <a:r>
              <a:rPr lang="mn-MN" sz="1200" dirty="0" smtClean="0">
                <a:latin typeface="Mogul Europe" panose="020B7200000000000000" pitchFamily="34" charset="0"/>
              </a:rPr>
              <a:t>дүгнэлт</a:t>
            </a:r>
            <a:endParaRPr lang="mn-MN" sz="1200" dirty="0">
              <a:latin typeface="Mogul Europe" panose="020B7200000000000000" pitchFamily="34" charset="0"/>
            </a:endParaRPr>
          </a:p>
          <a:p>
            <a:pPr algn="r"/>
            <a:r>
              <a:rPr lang="en-US" sz="1200" b="1" dirty="0" smtClean="0">
                <a:latin typeface="Mogul Europe" panose="020B7200000000000000" pitchFamily="34" charset="0"/>
              </a:rPr>
              <a:t>22</a:t>
            </a:r>
            <a:endParaRPr lang="en-US" sz="1200" b="1" dirty="0">
              <a:latin typeface="Mogul Europe" panose="020B7200000000000000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418560" y="4209022"/>
            <a:ext cx="1356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mn-MN" sz="2400" b="1" dirty="0">
                <a:solidFill>
                  <a:srgbClr val="00B0F0"/>
                </a:solidFill>
                <a:latin typeface="Mogul Europe" panose="020B7200000000000000" pitchFamily="34" charset="0"/>
              </a:rPr>
              <a:t>9.2%</a:t>
            </a:r>
          </a:p>
          <a:p>
            <a:pPr algn="r"/>
            <a:r>
              <a:rPr lang="mn-MN" sz="1200" dirty="0" smtClean="0">
                <a:latin typeface="Mogul Europe" panose="020B7200000000000000" pitchFamily="34" charset="0"/>
              </a:rPr>
              <a:t>Хязгаарлалттай</a:t>
            </a:r>
          </a:p>
          <a:p>
            <a:pPr algn="r"/>
            <a:r>
              <a:rPr lang="en-US" sz="1200" b="1" dirty="0">
                <a:latin typeface="Mogul Europe" panose="020B7200000000000000" pitchFamily="34" charset="0"/>
              </a:rPr>
              <a:t>294</a:t>
            </a:r>
            <a:endParaRPr lang="mn-MN" sz="1200" b="1" dirty="0">
              <a:latin typeface="Mogul Europe" panose="020B7200000000000000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192184" y="2245270"/>
            <a:ext cx="1237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2400" b="1" dirty="0">
                <a:solidFill>
                  <a:srgbClr val="92D050"/>
                </a:solidFill>
                <a:latin typeface="Mogul Europe" panose="020B7200000000000000" pitchFamily="34" charset="0"/>
              </a:rPr>
              <a:t>89.6%</a:t>
            </a:r>
          </a:p>
          <a:p>
            <a:r>
              <a:rPr lang="mn-MN" sz="1200" dirty="0" smtClean="0">
                <a:latin typeface="Mogul Europe" panose="020B7200000000000000" pitchFamily="34" charset="0"/>
              </a:rPr>
              <a:t>Зөрчилгүй</a:t>
            </a:r>
          </a:p>
          <a:p>
            <a:r>
              <a:rPr lang="mn-MN" sz="1200" b="1" dirty="0">
                <a:latin typeface="Mogul Europe" panose="020B7200000000000000" pitchFamily="34" charset="0"/>
              </a:rPr>
              <a:t>2848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5881981" y="3033664"/>
            <a:ext cx="2570912" cy="2570912"/>
            <a:chOff x="3267075" y="2326181"/>
            <a:chExt cx="3371850" cy="3371850"/>
          </a:xfrm>
        </p:grpSpPr>
        <p:sp>
          <p:nvSpPr>
            <p:cNvPr id="100" name="Donut 99"/>
            <p:cNvSpPr/>
            <p:nvPr/>
          </p:nvSpPr>
          <p:spPr>
            <a:xfrm>
              <a:off x="3267075" y="2326181"/>
              <a:ext cx="3371850" cy="3371850"/>
            </a:xfrm>
            <a:prstGeom prst="donut">
              <a:avLst>
                <a:gd name="adj" fmla="val 1458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solidFill>
                  <a:schemeClr val="tx1"/>
                </a:solidFill>
              </a:endParaRPr>
            </a:p>
          </p:txBody>
        </p:sp>
        <p:sp>
          <p:nvSpPr>
            <p:cNvPr id="101" name="Block Arc 100"/>
            <p:cNvSpPr/>
            <p:nvPr/>
          </p:nvSpPr>
          <p:spPr>
            <a:xfrm>
              <a:off x="3267075" y="2326181"/>
              <a:ext cx="3371850" cy="3371850"/>
            </a:xfrm>
            <a:prstGeom prst="blockArc">
              <a:avLst>
                <a:gd name="adj1" fmla="val 16218487"/>
                <a:gd name="adj2" fmla="val 13490126"/>
                <a:gd name="adj3" fmla="val 14568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881981" y="3033664"/>
            <a:ext cx="2570912" cy="2570912"/>
            <a:chOff x="3267075" y="2326181"/>
            <a:chExt cx="3371850" cy="3371850"/>
          </a:xfrm>
        </p:grpSpPr>
        <p:sp>
          <p:nvSpPr>
            <p:cNvPr id="103" name="Donut 102"/>
            <p:cNvSpPr/>
            <p:nvPr/>
          </p:nvSpPr>
          <p:spPr>
            <a:xfrm>
              <a:off x="3267075" y="2326181"/>
              <a:ext cx="3371850" cy="3371850"/>
            </a:xfrm>
            <a:prstGeom prst="donut">
              <a:avLst>
                <a:gd name="adj" fmla="val 1458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solidFill>
                  <a:schemeClr val="tx1"/>
                </a:solidFill>
              </a:endParaRPr>
            </a:p>
          </p:txBody>
        </p:sp>
        <p:sp>
          <p:nvSpPr>
            <p:cNvPr id="104" name="Block Arc 103"/>
            <p:cNvSpPr/>
            <p:nvPr/>
          </p:nvSpPr>
          <p:spPr>
            <a:xfrm>
              <a:off x="3267075" y="2326181"/>
              <a:ext cx="3371850" cy="3371850"/>
            </a:xfrm>
            <a:prstGeom prst="blockArc">
              <a:avLst>
                <a:gd name="adj1" fmla="val 13493930"/>
                <a:gd name="adj2" fmla="val 15763733"/>
                <a:gd name="adj3" fmla="val 1446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881981" y="3033664"/>
            <a:ext cx="2570912" cy="2570912"/>
            <a:chOff x="3267075" y="2326181"/>
            <a:chExt cx="3371850" cy="3371850"/>
          </a:xfrm>
        </p:grpSpPr>
        <p:sp>
          <p:nvSpPr>
            <p:cNvPr id="106" name="Donut 105"/>
            <p:cNvSpPr/>
            <p:nvPr/>
          </p:nvSpPr>
          <p:spPr>
            <a:xfrm>
              <a:off x="3267075" y="2326181"/>
              <a:ext cx="3371850" cy="3371850"/>
            </a:xfrm>
            <a:prstGeom prst="donut">
              <a:avLst>
                <a:gd name="adj" fmla="val 1458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solidFill>
                  <a:schemeClr val="tx1"/>
                </a:solidFill>
              </a:endParaRPr>
            </a:p>
          </p:txBody>
        </p:sp>
        <p:sp>
          <p:nvSpPr>
            <p:cNvPr id="107" name="Block Arc 106"/>
            <p:cNvSpPr/>
            <p:nvPr/>
          </p:nvSpPr>
          <p:spPr>
            <a:xfrm>
              <a:off x="3267075" y="2326181"/>
              <a:ext cx="3371850" cy="3371850"/>
            </a:xfrm>
            <a:prstGeom prst="blockArc">
              <a:avLst>
                <a:gd name="adj1" fmla="val 15774568"/>
                <a:gd name="adj2" fmla="val 15973150"/>
                <a:gd name="adj3" fmla="val 14404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solidFill>
                  <a:schemeClr val="tx1"/>
                </a:solidFill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5881981" y="3033664"/>
            <a:ext cx="2570912" cy="2570912"/>
            <a:chOff x="3267075" y="2326181"/>
            <a:chExt cx="3371850" cy="3371850"/>
          </a:xfrm>
        </p:grpSpPr>
        <p:sp>
          <p:nvSpPr>
            <p:cNvPr id="109" name="Donut 108"/>
            <p:cNvSpPr/>
            <p:nvPr/>
          </p:nvSpPr>
          <p:spPr>
            <a:xfrm>
              <a:off x="3267075" y="2326181"/>
              <a:ext cx="3371850" cy="3371850"/>
            </a:xfrm>
            <a:prstGeom prst="donut">
              <a:avLst>
                <a:gd name="adj" fmla="val 1458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solidFill>
                  <a:schemeClr val="tx1"/>
                </a:solidFill>
              </a:endParaRPr>
            </a:p>
          </p:txBody>
        </p:sp>
        <p:sp>
          <p:nvSpPr>
            <p:cNvPr id="110" name="Block Arc 109"/>
            <p:cNvSpPr/>
            <p:nvPr/>
          </p:nvSpPr>
          <p:spPr>
            <a:xfrm>
              <a:off x="3267075" y="2326181"/>
              <a:ext cx="3371850" cy="3371850"/>
            </a:xfrm>
            <a:prstGeom prst="blockArc">
              <a:avLst>
                <a:gd name="adj1" fmla="val 15972412"/>
                <a:gd name="adj2" fmla="val 16211396"/>
                <a:gd name="adj3" fmla="val 14499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solidFill>
                  <a:schemeClr val="tx1"/>
                </a:solidFill>
              </a:endParaRPr>
            </a:p>
          </p:txBody>
        </p:sp>
      </p:grpSp>
      <p:sp>
        <p:nvSpPr>
          <p:cNvPr id="111" name="Freeform 110"/>
          <p:cNvSpPr/>
          <p:nvPr/>
        </p:nvSpPr>
        <p:spPr>
          <a:xfrm>
            <a:off x="6352863" y="2493977"/>
            <a:ext cx="750179" cy="472987"/>
          </a:xfrm>
          <a:custGeom>
            <a:avLst/>
            <a:gdLst>
              <a:gd name="connsiteX0" fmla="*/ 1384184 w 1384184"/>
              <a:gd name="connsiteY0" fmla="*/ 142612 h 142612"/>
              <a:gd name="connsiteX1" fmla="*/ 1384184 w 1384184"/>
              <a:gd name="connsiteY1" fmla="*/ 0 h 142612"/>
              <a:gd name="connsiteX2" fmla="*/ 1023457 w 1384184"/>
              <a:gd name="connsiteY2" fmla="*/ 0 h 142612"/>
              <a:gd name="connsiteX3" fmla="*/ 0 w 1384184"/>
              <a:gd name="connsiteY3" fmla="*/ 0 h 14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184" h="142612">
                <a:moveTo>
                  <a:pt x="1384184" y="142612"/>
                </a:moveTo>
                <a:lnTo>
                  <a:pt x="1384184" y="0"/>
                </a:lnTo>
                <a:lnTo>
                  <a:pt x="1023457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sp>
        <p:nvSpPr>
          <p:cNvPr id="112" name="Freeform 111"/>
          <p:cNvSpPr/>
          <p:nvPr/>
        </p:nvSpPr>
        <p:spPr>
          <a:xfrm flipH="1">
            <a:off x="7809897" y="2504271"/>
            <a:ext cx="376339" cy="616069"/>
          </a:xfrm>
          <a:custGeom>
            <a:avLst/>
            <a:gdLst>
              <a:gd name="connsiteX0" fmla="*/ 1384184 w 1384184"/>
              <a:gd name="connsiteY0" fmla="*/ 142612 h 142612"/>
              <a:gd name="connsiteX1" fmla="*/ 1384184 w 1384184"/>
              <a:gd name="connsiteY1" fmla="*/ 0 h 142612"/>
              <a:gd name="connsiteX2" fmla="*/ 1023457 w 1384184"/>
              <a:gd name="connsiteY2" fmla="*/ 0 h 142612"/>
              <a:gd name="connsiteX3" fmla="*/ 0 w 1384184"/>
              <a:gd name="connsiteY3" fmla="*/ 0 h 14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184" h="142612">
                <a:moveTo>
                  <a:pt x="1384184" y="142612"/>
                </a:moveTo>
                <a:lnTo>
                  <a:pt x="1384184" y="0"/>
                </a:lnTo>
                <a:lnTo>
                  <a:pt x="1023457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5706081" y="2959454"/>
            <a:ext cx="1236469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5795362" y="3334469"/>
            <a:ext cx="16026" cy="115998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2033967" y="4858238"/>
            <a:ext cx="1361073" cy="1092471"/>
            <a:chOff x="2037447" y="4856779"/>
            <a:chExt cx="1361073" cy="1092471"/>
          </a:xfrm>
        </p:grpSpPr>
        <p:grpSp>
          <p:nvGrpSpPr>
            <p:cNvPr id="67" name="Group 66"/>
            <p:cNvGrpSpPr/>
            <p:nvPr/>
          </p:nvGrpSpPr>
          <p:grpSpPr>
            <a:xfrm>
              <a:off x="2235199" y="4856779"/>
              <a:ext cx="340216" cy="316776"/>
              <a:chOff x="7103221" y="4843294"/>
              <a:chExt cx="507008" cy="507008"/>
            </a:xfrm>
            <a:solidFill>
              <a:schemeClr val="accent4">
                <a:lumMod val="75000"/>
              </a:schemeClr>
            </a:solidFill>
            <a:effectLst/>
            <a:scene3d>
              <a:camera prst="orthographicFront"/>
              <a:lightRig rig="threePt" dir="t"/>
            </a:scene3d>
          </p:grpSpPr>
          <p:sp>
            <p:nvSpPr>
              <p:cNvPr id="73" name="Freeform 7"/>
              <p:cNvSpPr>
                <a:spLocks/>
              </p:cNvSpPr>
              <p:nvPr/>
            </p:nvSpPr>
            <p:spPr bwMode="auto">
              <a:xfrm>
                <a:off x="7103221" y="5304708"/>
                <a:ext cx="507008" cy="45594"/>
              </a:xfrm>
              <a:custGeom>
                <a:avLst/>
                <a:gdLst>
                  <a:gd name="T0" fmla="*/ 25 w 556"/>
                  <a:gd name="T1" fmla="*/ 0 h 50"/>
                  <a:gd name="T2" fmla="*/ 530 w 556"/>
                  <a:gd name="T3" fmla="*/ 0 h 50"/>
                  <a:gd name="T4" fmla="*/ 543 w 556"/>
                  <a:gd name="T5" fmla="*/ 3 h 50"/>
                  <a:gd name="T6" fmla="*/ 552 w 556"/>
                  <a:gd name="T7" fmla="*/ 12 h 50"/>
                  <a:gd name="T8" fmla="*/ 556 w 556"/>
                  <a:gd name="T9" fmla="*/ 25 h 50"/>
                  <a:gd name="T10" fmla="*/ 552 w 556"/>
                  <a:gd name="T11" fmla="*/ 38 h 50"/>
                  <a:gd name="T12" fmla="*/ 543 w 556"/>
                  <a:gd name="T13" fmla="*/ 47 h 50"/>
                  <a:gd name="T14" fmla="*/ 530 w 556"/>
                  <a:gd name="T15" fmla="*/ 50 h 50"/>
                  <a:gd name="T16" fmla="*/ 25 w 556"/>
                  <a:gd name="T17" fmla="*/ 50 h 50"/>
                  <a:gd name="T18" fmla="*/ 12 w 556"/>
                  <a:gd name="T19" fmla="*/ 47 h 50"/>
                  <a:gd name="T20" fmla="*/ 3 w 556"/>
                  <a:gd name="T21" fmla="*/ 38 h 50"/>
                  <a:gd name="T22" fmla="*/ 0 w 556"/>
                  <a:gd name="T23" fmla="*/ 25 h 50"/>
                  <a:gd name="T24" fmla="*/ 3 w 556"/>
                  <a:gd name="T25" fmla="*/ 12 h 50"/>
                  <a:gd name="T26" fmla="*/ 12 w 556"/>
                  <a:gd name="T27" fmla="*/ 3 h 50"/>
                  <a:gd name="T28" fmla="*/ 25 w 556"/>
                  <a:gd name="T2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6" h="50">
                    <a:moveTo>
                      <a:pt x="25" y="0"/>
                    </a:moveTo>
                    <a:lnTo>
                      <a:pt x="530" y="0"/>
                    </a:lnTo>
                    <a:lnTo>
                      <a:pt x="543" y="3"/>
                    </a:lnTo>
                    <a:lnTo>
                      <a:pt x="552" y="12"/>
                    </a:lnTo>
                    <a:lnTo>
                      <a:pt x="556" y="25"/>
                    </a:lnTo>
                    <a:lnTo>
                      <a:pt x="552" y="38"/>
                    </a:lnTo>
                    <a:lnTo>
                      <a:pt x="543" y="47"/>
                    </a:lnTo>
                    <a:lnTo>
                      <a:pt x="530" y="50"/>
                    </a:lnTo>
                    <a:lnTo>
                      <a:pt x="25" y="50"/>
                    </a:lnTo>
                    <a:lnTo>
                      <a:pt x="12" y="47"/>
                    </a:lnTo>
                    <a:lnTo>
                      <a:pt x="3" y="38"/>
                    </a:lnTo>
                    <a:lnTo>
                      <a:pt x="0" y="25"/>
                    </a:lnTo>
                    <a:lnTo>
                      <a:pt x="3" y="12"/>
                    </a:lnTo>
                    <a:lnTo>
                      <a:pt x="12" y="3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>
                <a:bevelT w="0" h="0"/>
                <a:bevelB w="0" h="0"/>
              </a:sp3d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46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8"/>
              <p:cNvSpPr>
                <a:spLocks noEditPoints="1"/>
              </p:cNvSpPr>
              <p:nvPr/>
            </p:nvSpPr>
            <p:spPr bwMode="auto">
              <a:xfrm>
                <a:off x="7131490" y="5014728"/>
                <a:ext cx="449560" cy="275389"/>
              </a:xfrm>
              <a:custGeom>
                <a:avLst/>
                <a:gdLst>
                  <a:gd name="T0" fmla="*/ 335 w 493"/>
                  <a:gd name="T1" fmla="*/ 25 h 302"/>
                  <a:gd name="T2" fmla="*/ 335 w 493"/>
                  <a:gd name="T3" fmla="*/ 252 h 302"/>
                  <a:gd name="T4" fmla="*/ 411 w 493"/>
                  <a:gd name="T5" fmla="*/ 252 h 302"/>
                  <a:gd name="T6" fmla="*/ 411 w 493"/>
                  <a:gd name="T7" fmla="*/ 25 h 302"/>
                  <a:gd name="T8" fmla="*/ 335 w 493"/>
                  <a:gd name="T9" fmla="*/ 25 h 302"/>
                  <a:gd name="T10" fmla="*/ 208 w 493"/>
                  <a:gd name="T11" fmla="*/ 25 h 302"/>
                  <a:gd name="T12" fmla="*/ 208 w 493"/>
                  <a:gd name="T13" fmla="*/ 252 h 302"/>
                  <a:gd name="T14" fmla="*/ 285 w 493"/>
                  <a:gd name="T15" fmla="*/ 252 h 302"/>
                  <a:gd name="T16" fmla="*/ 285 w 493"/>
                  <a:gd name="T17" fmla="*/ 25 h 302"/>
                  <a:gd name="T18" fmla="*/ 208 w 493"/>
                  <a:gd name="T19" fmla="*/ 25 h 302"/>
                  <a:gd name="T20" fmla="*/ 82 w 493"/>
                  <a:gd name="T21" fmla="*/ 25 h 302"/>
                  <a:gd name="T22" fmla="*/ 82 w 493"/>
                  <a:gd name="T23" fmla="*/ 252 h 302"/>
                  <a:gd name="T24" fmla="*/ 159 w 493"/>
                  <a:gd name="T25" fmla="*/ 252 h 302"/>
                  <a:gd name="T26" fmla="*/ 159 w 493"/>
                  <a:gd name="T27" fmla="*/ 25 h 302"/>
                  <a:gd name="T28" fmla="*/ 82 w 493"/>
                  <a:gd name="T29" fmla="*/ 25 h 302"/>
                  <a:gd name="T30" fmla="*/ 25 w 493"/>
                  <a:gd name="T31" fmla="*/ 0 h 302"/>
                  <a:gd name="T32" fmla="*/ 468 w 493"/>
                  <a:gd name="T33" fmla="*/ 0 h 302"/>
                  <a:gd name="T34" fmla="*/ 473 w 493"/>
                  <a:gd name="T35" fmla="*/ 0 h 302"/>
                  <a:gd name="T36" fmla="*/ 477 w 493"/>
                  <a:gd name="T37" fmla="*/ 3 h 302"/>
                  <a:gd name="T38" fmla="*/ 480 w 493"/>
                  <a:gd name="T39" fmla="*/ 7 h 302"/>
                  <a:gd name="T40" fmla="*/ 480 w 493"/>
                  <a:gd name="T41" fmla="*/ 12 h 302"/>
                  <a:gd name="T42" fmla="*/ 480 w 493"/>
                  <a:gd name="T43" fmla="*/ 18 h 302"/>
                  <a:gd name="T44" fmla="*/ 477 w 493"/>
                  <a:gd name="T45" fmla="*/ 20 h 302"/>
                  <a:gd name="T46" fmla="*/ 473 w 493"/>
                  <a:gd name="T47" fmla="*/ 23 h 302"/>
                  <a:gd name="T48" fmla="*/ 468 w 493"/>
                  <a:gd name="T49" fmla="*/ 25 h 302"/>
                  <a:gd name="T50" fmla="*/ 461 w 493"/>
                  <a:gd name="T51" fmla="*/ 25 h 302"/>
                  <a:gd name="T52" fmla="*/ 461 w 493"/>
                  <a:gd name="T53" fmla="*/ 252 h 302"/>
                  <a:gd name="T54" fmla="*/ 468 w 493"/>
                  <a:gd name="T55" fmla="*/ 252 h 302"/>
                  <a:gd name="T56" fmla="*/ 480 w 493"/>
                  <a:gd name="T57" fmla="*/ 255 h 302"/>
                  <a:gd name="T58" fmla="*/ 490 w 493"/>
                  <a:gd name="T59" fmla="*/ 264 h 302"/>
                  <a:gd name="T60" fmla="*/ 493 w 493"/>
                  <a:gd name="T61" fmla="*/ 277 h 302"/>
                  <a:gd name="T62" fmla="*/ 490 w 493"/>
                  <a:gd name="T63" fmla="*/ 290 h 302"/>
                  <a:gd name="T64" fmla="*/ 480 w 493"/>
                  <a:gd name="T65" fmla="*/ 299 h 302"/>
                  <a:gd name="T66" fmla="*/ 468 w 493"/>
                  <a:gd name="T67" fmla="*/ 302 h 302"/>
                  <a:gd name="T68" fmla="*/ 25 w 493"/>
                  <a:gd name="T69" fmla="*/ 302 h 302"/>
                  <a:gd name="T70" fmla="*/ 13 w 493"/>
                  <a:gd name="T71" fmla="*/ 299 h 302"/>
                  <a:gd name="T72" fmla="*/ 4 w 493"/>
                  <a:gd name="T73" fmla="*/ 290 h 302"/>
                  <a:gd name="T74" fmla="*/ 0 w 493"/>
                  <a:gd name="T75" fmla="*/ 277 h 302"/>
                  <a:gd name="T76" fmla="*/ 4 w 493"/>
                  <a:gd name="T77" fmla="*/ 264 h 302"/>
                  <a:gd name="T78" fmla="*/ 13 w 493"/>
                  <a:gd name="T79" fmla="*/ 255 h 302"/>
                  <a:gd name="T80" fmla="*/ 25 w 493"/>
                  <a:gd name="T81" fmla="*/ 252 h 302"/>
                  <a:gd name="T82" fmla="*/ 32 w 493"/>
                  <a:gd name="T83" fmla="*/ 252 h 302"/>
                  <a:gd name="T84" fmla="*/ 32 w 493"/>
                  <a:gd name="T85" fmla="*/ 25 h 302"/>
                  <a:gd name="T86" fmla="*/ 25 w 493"/>
                  <a:gd name="T87" fmla="*/ 25 h 302"/>
                  <a:gd name="T88" fmla="*/ 21 w 493"/>
                  <a:gd name="T89" fmla="*/ 23 h 302"/>
                  <a:gd name="T90" fmla="*/ 16 w 493"/>
                  <a:gd name="T91" fmla="*/ 20 h 302"/>
                  <a:gd name="T92" fmla="*/ 15 w 493"/>
                  <a:gd name="T93" fmla="*/ 18 h 302"/>
                  <a:gd name="T94" fmla="*/ 13 w 493"/>
                  <a:gd name="T95" fmla="*/ 12 h 302"/>
                  <a:gd name="T96" fmla="*/ 15 w 493"/>
                  <a:gd name="T97" fmla="*/ 7 h 302"/>
                  <a:gd name="T98" fmla="*/ 16 w 493"/>
                  <a:gd name="T99" fmla="*/ 3 h 302"/>
                  <a:gd name="T100" fmla="*/ 21 w 493"/>
                  <a:gd name="T101" fmla="*/ 0 h 302"/>
                  <a:gd name="T102" fmla="*/ 25 w 493"/>
                  <a:gd name="T103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3" h="302">
                    <a:moveTo>
                      <a:pt x="335" y="25"/>
                    </a:moveTo>
                    <a:lnTo>
                      <a:pt x="335" y="252"/>
                    </a:lnTo>
                    <a:lnTo>
                      <a:pt x="411" y="252"/>
                    </a:lnTo>
                    <a:lnTo>
                      <a:pt x="411" y="25"/>
                    </a:lnTo>
                    <a:lnTo>
                      <a:pt x="335" y="25"/>
                    </a:lnTo>
                    <a:close/>
                    <a:moveTo>
                      <a:pt x="208" y="25"/>
                    </a:moveTo>
                    <a:lnTo>
                      <a:pt x="208" y="252"/>
                    </a:lnTo>
                    <a:lnTo>
                      <a:pt x="285" y="252"/>
                    </a:lnTo>
                    <a:lnTo>
                      <a:pt x="285" y="25"/>
                    </a:lnTo>
                    <a:lnTo>
                      <a:pt x="208" y="25"/>
                    </a:lnTo>
                    <a:close/>
                    <a:moveTo>
                      <a:pt x="82" y="25"/>
                    </a:moveTo>
                    <a:lnTo>
                      <a:pt x="82" y="252"/>
                    </a:lnTo>
                    <a:lnTo>
                      <a:pt x="159" y="252"/>
                    </a:lnTo>
                    <a:lnTo>
                      <a:pt x="159" y="25"/>
                    </a:lnTo>
                    <a:lnTo>
                      <a:pt x="82" y="25"/>
                    </a:lnTo>
                    <a:close/>
                    <a:moveTo>
                      <a:pt x="25" y="0"/>
                    </a:moveTo>
                    <a:lnTo>
                      <a:pt x="468" y="0"/>
                    </a:lnTo>
                    <a:lnTo>
                      <a:pt x="473" y="0"/>
                    </a:lnTo>
                    <a:lnTo>
                      <a:pt x="477" y="3"/>
                    </a:lnTo>
                    <a:lnTo>
                      <a:pt x="480" y="7"/>
                    </a:lnTo>
                    <a:lnTo>
                      <a:pt x="480" y="12"/>
                    </a:lnTo>
                    <a:lnTo>
                      <a:pt x="480" y="18"/>
                    </a:lnTo>
                    <a:lnTo>
                      <a:pt x="477" y="20"/>
                    </a:lnTo>
                    <a:lnTo>
                      <a:pt x="473" y="23"/>
                    </a:lnTo>
                    <a:lnTo>
                      <a:pt x="468" y="25"/>
                    </a:lnTo>
                    <a:lnTo>
                      <a:pt x="461" y="25"/>
                    </a:lnTo>
                    <a:lnTo>
                      <a:pt x="461" y="252"/>
                    </a:lnTo>
                    <a:lnTo>
                      <a:pt x="468" y="252"/>
                    </a:lnTo>
                    <a:lnTo>
                      <a:pt x="480" y="255"/>
                    </a:lnTo>
                    <a:lnTo>
                      <a:pt x="490" y="264"/>
                    </a:lnTo>
                    <a:lnTo>
                      <a:pt x="493" y="277"/>
                    </a:lnTo>
                    <a:lnTo>
                      <a:pt x="490" y="290"/>
                    </a:lnTo>
                    <a:lnTo>
                      <a:pt x="480" y="299"/>
                    </a:lnTo>
                    <a:lnTo>
                      <a:pt x="468" y="302"/>
                    </a:lnTo>
                    <a:lnTo>
                      <a:pt x="25" y="302"/>
                    </a:lnTo>
                    <a:lnTo>
                      <a:pt x="13" y="299"/>
                    </a:lnTo>
                    <a:lnTo>
                      <a:pt x="4" y="290"/>
                    </a:lnTo>
                    <a:lnTo>
                      <a:pt x="0" y="277"/>
                    </a:lnTo>
                    <a:lnTo>
                      <a:pt x="4" y="264"/>
                    </a:lnTo>
                    <a:lnTo>
                      <a:pt x="13" y="255"/>
                    </a:lnTo>
                    <a:lnTo>
                      <a:pt x="25" y="252"/>
                    </a:lnTo>
                    <a:lnTo>
                      <a:pt x="32" y="252"/>
                    </a:lnTo>
                    <a:lnTo>
                      <a:pt x="32" y="25"/>
                    </a:lnTo>
                    <a:lnTo>
                      <a:pt x="25" y="25"/>
                    </a:lnTo>
                    <a:lnTo>
                      <a:pt x="21" y="23"/>
                    </a:lnTo>
                    <a:lnTo>
                      <a:pt x="16" y="20"/>
                    </a:lnTo>
                    <a:lnTo>
                      <a:pt x="15" y="18"/>
                    </a:lnTo>
                    <a:lnTo>
                      <a:pt x="13" y="12"/>
                    </a:lnTo>
                    <a:lnTo>
                      <a:pt x="15" y="7"/>
                    </a:lnTo>
                    <a:lnTo>
                      <a:pt x="16" y="3"/>
                    </a:lnTo>
                    <a:lnTo>
                      <a:pt x="21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>
                <a:bevelT w="0" h="0"/>
                <a:bevelB w="0" h="0"/>
              </a:sp3d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46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9"/>
              <p:cNvSpPr>
                <a:spLocks/>
              </p:cNvSpPr>
              <p:nvPr/>
            </p:nvSpPr>
            <p:spPr bwMode="auto">
              <a:xfrm>
                <a:off x="7103221" y="4843294"/>
                <a:ext cx="507008" cy="149549"/>
              </a:xfrm>
              <a:custGeom>
                <a:avLst/>
                <a:gdLst>
                  <a:gd name="T0" fmla="*/ 282 w 556"/>
                  <a:gd name="T1" fmla="*/ 0 h 164"/>
                  <a:gd name="T2" fmla="*/ 288 w 556"/>
                  <a:gd name="T3" fmla="*/ 3 h 164"/>
                  <a:gd name="T4" fmla="*/ 539 w 556"/>
                  <a:gd name="T5" fmla="*/ 116 h 164"/>
                  <a:gd name="T6" fmla="*/ 548 w 556"/>
                  <a:gd name="T7" fmla="*/ 121 h 164"/>
                  <a:gd name="T8" fmla="*/ 553 w 556"/>
                  <a:gd name="T9" fmla="*/ 129 h 164"/>
                  <a:gd name="T10" fmla="*/ 556 w 556"/>
                  <a:gd name="T11" fmla="*/ 140 h 164"/>
                  <a:gd name="T12" fmla="*/ 552 w 556"/>
                  <a:gd name="T13" fmla="*/ 153 h 164"/>
                  <a:gd name="T14" fmla="*/ 543 w 556"/>
                  <a:gd name="T15" fmla="*/ 162 h 164"/>
                  <a:gd name="T16" fmla="*/ 530 w 556"/>
                  <a:gd name="T17" fmla="*/ 164 h 164"/>
                  <a:gd name="T18" fmla="*/ 25 w 556"/>
                  <a:gd name="T19" fmla="*/ 164 h 164"/>
                  <a:gd name="T20" fmla="*/ 13 w 556"/>
                  <a:gd name="T21" fmla="*/ 162 h 164"/>
                  <a:gd name="T22" fmla="*/ 5 w 556"/>
                  <a:gd name="T23" fmla="*/ 156 h 164"/>
                  <a:gd name="T24" fmla="*/ 0 w 556"/>
                  <a:gd name="T25" fmla="*/ 145 h 164"/>
                  <a:gd name="T26" fmla="*/ 0 w 556"/>
                  <a:gd name="T27" fmla="*/ 134 h 164"/>
                  <a:gd name="T28" fmla="*/ 6 w 556"/>
                  <a:gd name="T29" fmla="*/ 123 h 164"/>
                  <a:gd name="T30" fmla="*/ 15 w 556"/>
                  <a:gd name="T31" fmla="*/ 116 h 164"/>
                  <a:gd name="T32" fmla="*/ 267 w 556"/>
                  <a:gd name="T33" fmla="*/ 3 h 164"/>
                  <a:gd name="T34" fmla="*/ 275 w 556"/>
                  <a:gd name="T35" fmla="*/ 0 h 164"/>
                  <a:gd name="T36" fmla="*/ 282 w 556"/>
                  <a:gd name="T3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6" h="164">
                    <a:moveTo>
                      <a:pt x="282" y="0"/>
                    </a:moveTo>
                    <a:lnTo>
                      <a:pt x="288" y="3"/>
                    </a:lnTo>
                    <a:lnTo>
                      <a:pt x="539" y="116"/>
                    </a:lnTo>
                    <a:lnTo>
                      <a:pt x="548" y="121"/>
                    </a:lnTo>
                    <a:lnTo>
                      <a:pt x="553" y="129"/>
                    </a:lnTo>
                    <a:lnTo>
                      <a:pt x="556" y="140"/>
                    </a:lnTo>
                    <a:lnTo>
                      <a:pt x="552" y="153"/>
                    </a:lnTo>
                    <a:lnTo>
                      <a:pt x="543" y="162"/>
                    </a:lnTo>
                    <a:lnTo>
                      <a:pt x="530" y="164"/>
                    </a:lnTo>
                    <a:lnTo>
                      <a:pt x="25" y="164"/>
                    </a:lnTo>
                    <a:lnTo>
                      <a:pt x="13" y="162"/>
                    </a:lnTo>
                    <a:lnTo>
                      <a:pt x="5" y="156"/>
                    </a:lnTo>
                    <a:lnTo>
                      <a:pt x="0" y="145"/>
                    </a:lnTo>
                    <a:lnTo>
                      <a:pt x="0" y="134"/>
                    </a:lnTo>
                    <a:lnTo>
                      <a:pt x="6" y="123"/>
                    </a:lnTo>
                    <a:lnTo>
                      <a:pt x="15" y="116"/>
                    </a:lnTo>
                    <a:lnTo>
                      <a:pt x="267" y="3"/>
                    </a:lnTo>
                    <a:lnTo>
                      <a:pt x="275" y="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>
                <a:bevelT w="0" h="0"/>
                <a:bevelB w="0" h="0"/>
              </a:sp3d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46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2037447" y="5236727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ontserrat Bold" charset="0"/>
                  <a:cs typeface="Arial" panose="020B0604020202020204" pitchFamily="34" charset="0"/>
                </a:rPr>
                <a:t>66.6%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37447" y="5518363"/>
              <a:ext cx="13610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ontserrat Bold" charset="0"/>
                  <a:cs typeface="Arial" panose="020B0604020202020204" pitchFamily="34" charset="0"/>
                </a:rPr>
                <a:t>Төрийн аудитын </a:t>
              </a:r>
            </a:p>
            <a:p>
              <a:r>
                <a:rPr lang="mn-MN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ontserrat Bold" charset="0"/>
                  <a:cs typeface="Arial" panose="020B0604020202020204" pitchFamily="34" charset="0"/>
                </a:rPr>
                <a:t>байгууллага</a:t>
              </a:r>
              <a:endPara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-385292" y="1120396"/>
            <a:ext cx="33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mn-M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Итгэл үзүүлсэн 506  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ontserrat Bold" charset="0"/>
              <a:cs typeface="Arial" panose="020B06040202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83619" y="1376486"/>
            <a:ext cx="3234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ontserrat Bold" charset="0"/>
              <a:cs typeface="Arial" panose="020B0604020202020204" pitchFamily="34" charset="0"/>
            </a:endParaRPr>
          </a:p>
          <a:p>
            <a:pPr algn="r"/>
            <a:r>
              <a:rPr lang="mn-M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Түүвэрт хамруулсан 2498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ontserrat Bold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Image result for icon belie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75032"/>
            <a:ext cx="410867" cy="41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ampl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96" y="1616528"/>
            <a:ext cx="489979" cy="42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19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/>
      <p:bldP spid="94" grpId="0"/>
      <p:bldP spid="95" grpId="0"/>
      <p:bldP spid="96" grpId="0"/>
      <p:bldP spid="111" grpId="0" animBg="1"/>
      <p:bldP spid="1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909230" y="4657203"/>
            <a:ext cx="5939445" cy="1512000"/>
            <a:chOff x="1909230" y="4657203"/>
            <a:chExt cx="5939445" cy="1512000"/>
          </a:xfrm>
        </p:grpSpPr>
        <p:grpSp>
          <p:nvGrpSpPr>
            <p:cNvPr id="47" name="Group 46"/>
            <p:cNvGrpSpPr/>
            <p:nvPr/>
          </p:nvGrpSpPr>
          <p:grpSpPr>
            <a:xfrm>
              <a:off x="5976675" y="4657203"/>
              <a:ext cx="1872000" cy="1512000"/>
              <a:chOff x="5976675" y="4657203"/>
              <a:chExt cx="1872000" cy="1512000"/>
            </a:xfrm>
          </p:grpSpPr>
          <p:sp>
            <p:nvSpPr>
              <p:cNvPr id="21" name="Rectangle 20" descr="Element 6 Shape"/>
              <p:cNvSpPr/>
              <p:nvPr/>
            </p:nvSpPr>
            <p:spPr bwMode="auto">
              <a:xfrm flipH="1">
                <a:off x="5976675" y="4657203"/>
                <a:ext cx="1872000" cy="1512000"/>
              </a:xfrm>
              <a:prstGeom prst="rect">
                <a:avLst/>
              </a:prstGeom>
              <a:solidFill>
                <a:srgbClr val="FF5050">
                  <a:alpha val="91000"/>
                </a:srgbClr>
              </a:solidFill>
              <a:ln w="9525" cap="flat" cmpd="sng" algn="ctr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74295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mn-MN" sz="13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74295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mn-MN" sz="13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Орлого </a:t>
                </a:r>
                <a:r>
                  <a:rPr lang="mn-MN" sz="13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бүрдүүлэлт </a:t>
                </a:r>
              </a:p>
            </p:txBody>
          </p:sp>
          <p:sp>
            <p:nvSpPr>
              <p:cNvPr id="22" name="Freeform 24" descr="Line Chart Icon"/>
              <p:cNvSpPr>
                <a:spLocks/>
              </p:cNvSpPr>
              <p:nvPr/>
            </p:nvSpPr>
            <p:spPr bwMode="auto">
              <a:xfrm>
                <a:off x="6115437" y="5325356"/>
                <a:ext cx="679474" cy="457796"/>
              </a:xfrm>
              <a:custGeom>
                <a:avLst/>
                <a:gdLst/>
                <a:ahLst/>
                <a:cxnLst>
                  <a:cxn ang="0">
                    <a:pos x="1863" y="1284"/>
                  </a:cxn>
                  <a:cxn ang="0">
                    <a:pos x="1863" y="40"/>
                  </a:cxn>
                  <a:cxn ang="0">
                    <a:pos x="1715" y="298"/>
                  </a:cxn>
                  <a:cxn ang="0">
                    <a:pos x="1379" y="594"/>
                  </a:cxn>
                  <a:cxn ang="0">
                    <a:pos x="1040" y="558"/>
                  </a:cxn>
                  <a:cxn ang="0">
                    <a:pos x="700" y="852"/>
                  </a:cxn>
                  <a:cxn ang="0">
                    <a:pos x="368" y="775"/>
                  </a:cxn>
                  <a:cxn ang="0">
                    <a:pos x="53" y="1011"/>
                  </a:cxn>
                  <a:cxn ang="0">
                    <a:pos x="53" y="0"/>
                  </a:cxn>
                  <a:cxn ang="0">
                    <a:pos x="0" y="0"/>
                  </a:cxn>
                  <a:cxn ang="0">
                    <a:pos x="0" y="1337"/>
                  </a:cxn>
                  <a:cxn ang="0">
                    <a:pos x="1909" y="1337"/>
                  </a:cxn>
                  <a:cxn ang="0">
                    <a:pos x="1909" y="1284"/>
                  </a:cxn>
                  <a:cxn ang="0">
                    <a:pos x="1863" y="1284"/>
                  </a:cxn>
                </a:cxnLst>
                <a:rect l="0" t="0" r="r" b="b"/>
                <a:pathLst>
                  <a:path w="1909" h="1337">
                    <a:moveTo>
                      <a:pt x="1863" y="1284"/>
                    </a:moveTo>
                    <a:lnTo>
                      <a:pt x="1863" y="40"/>
                    </a:lnTo>
                    <a:lnTo>
                      <a:pt x="1715" y="298"/>
                    </a:lnTo>
                    <a:lnTo>
                      <a:pt x="1379" y="594"/>
                    </a:lnTo>
                    <a:lnTo>
                      <a:pt x="1040" y="558"/>
                    </a:lnTo>
                    <a:lnTo>
                      <a:pt x="700" y="852"/>
                    </a:lnTo>
                    <a:lnTo>
                      <a:pt x="368" y="775"/>
                    </a:lnTo>
                    <a:lnTo>
                      <a:pt x="53" y="1011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1337"/>
                    </a:lnTo>
                    <a:lnTo>
                      <a:pt x="1909" y="1337"/>
                    </a:lnTo>
                    <a:lnTo>
                      <a:pt x="1909" y="1284"/>
                    </a:lnTo>
                    <a:lnTo>
                      <a:pt x="1863" y="12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90427"/>
                <a:endParaRPr lang="en-US" sz="1625" dirty="0">
                  <a:solidFill>
                    <a:prstClr val="black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903388" y="5418535"/>
                <a:ext cx="808235" cy="432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90427">
                  <a:lnSpc>
                    <a:spcPct val="85000"/>
                  </a:lnSpc>
                  <a:spcBef>
                    <a:spcPts val="163"/>
                  </a:spcBef>
                </a:pPr>
                <a:r>
                  <a:rPr lang="mn-MN" sz="2600" b="1" dirty="0">
                    <a:solidFill>
                      <a:srgbClr val="FFFFFF"/>
                    </a:solidFill>
                    <a:latin typeface="Arial Narrow" pitchFamily="34" charset="0"/>
                  </a:rPr>
                  <a:t>2.4</a:t>
                </a:r>
                <a:r>
                  <a:rPr lang="en-US" sz="2600" b="1" dirty="0">
                    <a:solidFill>
                      <a:srgbClr val="FFFFFF"/>
                    </a:solidFill>
                    <a:latin typeface="Arial Narrow" pitchFamily="34" charset="0"/>
                  </a:rPr>
                  <a:t>%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942953" y="4657203"/>
              <a:ext cx="1872000" cy="1512000"/>
              <a:chOff x="4239334" y="4300833"/>
              <a:chExt cx="1872000" cy="1512000"/>
            </a:xfrm>
          </p:grpSpPr>
          <p:sp>
            <p:nvSpPr>
              <p:cNvPr id="25" name="Rectangle 24" descr="Element 5 Shape"/>
              <p:cNvSpPr/>
              <p:nvPr/>
            </p:nvSpPr>
            <p:spPr bwMode="auto">
              <a:xfrm flipH="1">
                <a:off x="4239334" y="4300833"/>
                <a:ext cx="1872000" cy="1512000"/>
              </a:xfrm>
              <a:prstGeom prst="rect">
                <a:avLst/>
              </a:prstGeom>
              <a:solidFill>
                <a:srgbClr val="FF5050">
                  <a:alpha val="91000"/>
                </a:srgbClr>
              </a:solidFill>
              <a:ln w="9525" cap="flat" cmpd="sng" algn="ctr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74295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mn-MN" sz="13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74295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mn-MN" sz="13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Дотоод </a:t>
                </a:r>
                <a:r>
                  <a:rPr lang="mn-MN" sz="13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хяналт, хариуцлага</a:t>
                </a:r>
                <a:endParaRPr lang="en-US" sz="13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6" name="Group 25" descr="Pie Chart Icon"/>
              <p:cNvGrpSpPr/>
              <p:nvPr/>
            </p:nvGrpSpPr>
            <p:grpSpPr>
              <a:xfrm>
                <a:off x="4442021" y="4947083"/>
                <a:ext cx="601692" cy="605592"/>
                <a:chOff x="6802906" y="2971413"/>
                <a:chExt cx="2341094" cy="2449344"/>
              </a:xfrm>
              <a:solidFill>
                <a:srgbClr val="FFFFFF"/>
              </a:solidFill>
            </p:grpSpPr>
            <p:sp>
              <p:nvSpPr>
                <p:cNvPr id="28" name="Freeform 34"/>
                <p:cNvSpPr>
                  <a:spLocks/>
                </p:cNvSpPr>
                <p:nvPr/>
              </p:nvSpPr>
              <p:spPr bwMode="auto">
                <a:xfrm>
                  <a:off x="6802906" y="2971413"/>
                  <a:ext cx="1060450" cy="1114426"/>
                </a:xfrm>
                <a:custGeom>
                  <a:avLst/>
                  <a:gdLst/>
                  <a:ahLst/>
                  <a:cxnLst>
                    <a:cxn ang="0">
                      <a:pos x="668" y="702"/>
                    </a:cxn>
                    <a:cxn ang="0">
                      <a:pos x="0" y="484"/>
                    </a:cxn>
                    <a:cxn ang="0">
                      <a:pos x="0" y="484"/>
                    </a:cxn>
                    <a:cxn ang="0">
                      <a:pos x="10" y="458"/>
                    </a:cxn>
                    <a:cxn ang="0">
                      <a:pos x="20" y="431"/>
                    </a:cxn>
                    <a:cxn ang="0">
                      <a:pos x="31" y="404"/>
                    </a:cxn>
                    <a:cxn ang="0">
                      <a:pos x="43" y="379"/>
                    </a:cxn>
                    <a:cxn ang="0">
                      <a:pos x="57" y="355"/>
                    </a:cxn>
                    <a:cxn ang="0">
                      <a:pos x="71" y="330"/>
                    </a:cxn>
                    <a:cxn ang="0">
                      <a:pos x="86" y="307"/>
                    </a:cxn>
                    <a:cxn ang="0">
                      <a:pos x="101" y="285"/>
                    </a:cxn>
                    <a:cxn ang="0">
                      <a:pos x="118" y="263"/>
                    </a:cxn>
                    <a:cxn ang="0">
                      <a:pos x="135" y="241"/>
                    </a:cxn>
                    <a:cxn ang="0">
                      <a:pos x="153" y="222"/>
                    </a:cxn>
                    <a:cxn ang="0">
                      <a:pos x="171" y="202"/>
                    </a:cxn>
                    <a:cxn ang="0">
                      <a:pos x="191" y="183"/>
                    </a:cxn>
                    <a:cxn ang="0">
                      <a:pos x="212" y="166"/>
                    </a:cxn>
                    <a:cxn ang="0">
                      <a:pos x="233" y="147"/>
                    </a:cxn>
                    <a:cxn ang="0">
                      <a:pos x="254" y="132"/>
                    </a:cxn>
                    <a:cxn ang="0">
                      <a:pos x="276" y="117"/>
                    </a:cxn>
                    <a:cxn ang="0">
                      <a:pos x="299" y="101"/>
                    </a:cxn>
                    <a:cxn ang="0">
                      <a:pos x="321" y="89"/>
                    </a:cxn>
                    <a:cxn ang="0">
                      <a:pos x="345" y="76"/>
                    </a:cxn>
                    <a:cxn ang="0">
                      <a:pos x="370" y="63"/>
                    </a:cxn>
                    <a:cxn ang="0">
                      <a:pos x="394" y="53"/>
                    </a:cxn>
                    <a:cxn ang="0">
                      <a:pos x="421" y="44"/>
                    </a:cxn>
                    <a:cxn ang="0">
                      <a:pos x="446" y="34"/>
                    </a:cxn>
                    <a:cxn ang="0">
                      <a:pos x="473" y="27"/>
                    </a:cxn>
                    <a:cxn ang="0">
                      <a:pos x="500" y="20"/>
                    </a:cxn>
                    <a:cxn ang="0">
                      <a:pos x="526" y="13"/>
                    </a:cxn>
                    <a:cxn ang="0">
                      <a:pos x="554" y="9"/>
                    </a:cxn>
                    <a:cxn ang="0">
                      <a:pos x="582" y="4"/>
                    </a:cxn>
                    <a:cxn ang="0">
                      <a:pos x="611" y="2"/>
                    </a:cxn>
                    <a:cxn ang="0">
                      <a:pos x="639" y="0"/>
                    </a:cxn>
                    <a:cxn ang="0">
                      <a:pos x="668" y="0"/>
                    </a:cxn>
                    <a:cxn ang="0">
                      <a:pos x="668" y="702"/>
                    </a:cxn>
                  </a:cxnLst>
                  <a:rect l="0" t="0" r="r" b="b"/>
                  <a:pathLst>
                    <a:path w="668" h="702">
                      <a:moveTo>
                        <a:pt x="668" y="702"/>
                      </a:moveTo>
                      <a:lnTo>
                        <a:pt x="0" y="484"/>
                      </a:lnTo>
                      <a:lnTo>
                        <a:pt x="0" y="484"/>
                      </a:lnTo>
                      <a:lnTo>
                        <a:pt x="10" y="458"/>
                      </a:lnTo>
                      <a:lnTo>
                        <a:pt x="20" y="431"/>
                      </a:lnTo>
                      <a:lnTo>
                        <a:pt x="31" y="404"/>
                      </a:lnTo>
                      <a:lnTo>
                        <a:pt x="43" y="379"/>
                      </a:lnTo>
                      <a:lnTo>
                        <a:pt x="57" y="355"/>
                      </a:lnTo>
                      <a:lnTo>
                        <a:pt x="71" y="330"/>
                      </a:lnTo>
                      <a:lnTo>
                        <a:pt x="86" y="307"/>
                      </a:lnTo>
                      <a:lnTo>
                        <a:pt x="101" y="285"/>
                      </a:lnTo>
                      <a:lnTo>
                        <a:pt x="118" y="263"/>
                      </a:lnTo>
                      <a:lnTo>
                        <a:pt x="135" y="241"/>
                      </a:lnTo>
                      <a:lnTo>
                        <a:pt x="153" y="222"/>
                      </a:lnTo>
                      <a:lnTo>
                        <a:pt x="171" y="202"/>
                      </a:lnTo>
                      <a:lnTo>
                        <a:pt x="191" y="183"/>
                      </a:lnTo>
                      <a:lnTo>
                        <a:pt x="212" y="166"/>
                      </a:lnTo>
                      <a:lnTo>
                        <a:pt x="233" y="147"/>
                      </a:lnTo>
                      <a:lnTo>
                        <a:pt x="254" y="132"/>
                      </a:lnTo>
                      <a:lnTo>
                        <a:pt x="276" y="117"/>
                      </a:lnTo>
                      <a:lnTo>
                        <a:pt x="299" y="101"/>
                      </a:lnTo>
                      <a:lnTo>
                        <a:pt x="321" y="89"/>
                      </a:lnTo>
                      <a:lnTo>
                        <a:pt x="345" y="76"/>
                      </a:lnTo>
                      <a:lnTo>
                        <a:pt x="370" y="63"/>
                      </a:lnTo>
                      <a:lnTo>
                        <a:pt x="394" y="53"/>
                      </a:lnTo>
                      <a:lnTo>
                        <a:pt x="421" y="44"/>
                      </a:lnTo>
                      <a:lnTo>
                        <a:pt x="446" y="34"/>
                      </a:lnTo>
                      <a:lnTo>
                        <a:pt x="473" y="27"/>
                      </a:lnTo>
                      <a:lnTo>
                        <a:pt x="500" y="20"/>
                      </a:lnTo>
                      <a:lnTo>
                        <a:pt x="526" y="13"/>
                      </a:lnTo>
                      <a:lnTo>
                        <a:pt x="554" y="9"/>
                      </a:lnTo>
                      <a:lnTo>
                        <a:pt x="582" y="4"/>
                      </a:lnTo>
                      <a:lnTo>
                        <a:pt x="611" y="2"/>
                      </a:lnTo>
                      <a:lnTo>
                        <a:pt x="639" y="0"/>
                      </a:lnTo>
                      <a:lnTo>
                        <a:pt x="668" y="0"/>
                      </a:lnTo>
                      <a:lnTo>
                        <a:pt x="668" y="70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90427"/>
                  <a:endParaRPr lang="en-US" sz="1625" dirty="0">
                    <a:solidFill>
                      <a:prstClr val="black"/>
                    </a:solidFill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29" name="Freeform 35"/>
                <p:cNvSpPr>
                  <a:spLocks/>
                </p:cNvSpPr>
                <p:nvPr/>
              </p:nvSpPr>
              <p:spPr bwMode="auto">
                <a:xfrm>
                  <a:off x="6915150" y="3193494"/>
                  <a:ext cx="2228850" cy="2227263"/>
                </a:xfrm>
                <a:custGeom>
                  <a:avLst/>
                  <a:gdLst/>
                  <a:ahLst/>
                  <a:cxnLst>
                    <a:cxn ang="0">
                      <a:pos x="702" y="0"/>
                    </a:cxn>
                    <a:cxn ang="0">
                      <a:pos x="739" y="0"/>
                    </a:cxn>
                    <a:cxn ang="0">
                      <a:pos x="809" y="7"/>
                    </a:cxn>
                    <a:cxn ang="0">
                      <a:pos x="878" y="21"/>
                    </a:cxn>
                    <a:cxn ang="0">
                      <a:pos x="944" y="42"/>
                    </a:cxn>
                    <a:cxn ang="0">
                      <a:pos x="1007" y="68"/>
                    </a:cxn>
                    <a:cxn ang="0">
                      <a:pos x="1067" y="101"/>
                    </a:cxn>
                    <a:cxn ang="0">
                      <a:pos x="1122" y="139"/>
                    </a:cxn>
                    <a:cxn ang="0">
                      <a:pos x="1175" y="181"/>
                    </a:cxn>
                    <a:cxn ang="0">
                      <a:pos x="1221" y="228"/>
                    </a:cxn>
                    <a:cxn ang="0">
                      <a:pos x="1265" y="280"/>
                    </a:cxn>
                    <a:cxn ang="0">
                      <a:pos x="1303" y="336"/>
                    </a:cxn>
                    <a:cxn ang="0">
                      <a:pos x="1335" y="397"/>
                    </a:cxn>
                    <a:cxn ang="0">
                      <a:pos x="1362" y="460"/>
                    </a:cxn>
                    <a:cxn ang="0">
                      <a:pos x="1383" y="526"/>
                    </a:cxn>
                    <a:cxn ang="0">
                      <a:pos x="1397" y="595"/>
                    </a:cxn>
                    <a:cxn ang="0">
                      <a:pos x="1404" y="665"/>
                    </a:cxn>
                    <a:cxn ang="0">
                      <a:pos x="1404" y="701"/>
                    </a:cxn>
                    <a:cxn ang="0">
                      <a:pos x="1401" y="773"/>
                    </a:cxn>
                    <a:cxn ang="0">
                      <a:pos x="1390" y="843"/>
                    </a:cxn>
                    <a:cxn ang="0">
                      <a:pos x="1373" y="909"/>
                    </a:cxn>
                    <a:cxn ang="0">
                      <a:pos x="1349" y="973"/>
                    </a:cxn>
                    <a:cxn ang="0">
                      <a:pos x="1320" y="1035"/>
                    </a:cxn>
                    <a:cxn ang="0">
                      <a:pos x="1285" y="1093"/>
                    </a:cxn>
                    <a:cxn ang="0">
                      <a:pos x="1244" y="1147"/>
                    </a:cxn>
                    <a:cxn ang="0">
                      <a:pos x="1199" y="1197"/>
                    </a:cxn>
                    <a:cxn ang="0">
                      <a:pos x="1148" y="1243"/>
                    </a:cxn>
                    <a:cxn ang="0">
                      <a:pos x="1095" y="1284"/>
                    </a:cxn>
                    <a:cxn ang="0">
                      <a:pos x="1038" y="1319"/>
                    </a:cxn>
                    <a:cxn ang="0">
                      <a:pos x="976" y="1348"/>
                    </a:cxn>
                    <a:cxn ang="0">
                      <a:pos x="911" y="1371"/>
                    </a:cxn>
                    <a:cxn ang="0">
                      <a:pos x="844" y="1389"/>
                    </a:cxn>
                    <a:cxn ang="0">
                      <a:pos x="774" y="1399"/>
                    </a:cxn>
                    <a:cxn ang="0">
                      <a:pos x="702" y="1403"/>
                    </a:cxn>
                    <a:cxn ang="0">
                      <a:pos x="666" y="1401"/>
                    </a:cxn>
                    <a:cxn ang="0">
                      <a:pos x="595" y="1394"/>
                    </a:cxn>
                    <a:cxn ang="0">
                      <a:pos x="527" y="1380"/>
                    </a:cxn>
                    <a:cxn ang="0">
                      <a:pos x="461" y="1361"/>
                    </a:cxn>
                    <a:cxn ang="0">
                      <a:pos x="397" y="1334"/>
                    </a:cxn>
                    <a:cxn ang="0">
                      <a:pos x="338" y="1302"/>
                    </a:cxn>
                    <a:cxn ang="0">
                      <a:pos x="282" y="1264"/>
                    </a:cxn>
                    <a:cxn ang="0">
                      <a:pos x="230" y="1220"/>
                    </a:cxn>
                    <a:cxn ang="0">
                      <a:pos x="183" y="1173"/>
                    </a:cxn>
                    <a:cxn ang="0">
                      <a:pos x="139" y="1121"/>
                    </a:cxn>
                    <a:cxn ang="0">
                      <a:pos x="101" y="1065"/>
                    </a:cxn>
                    <a:cxn ang="0">
                      <a:pos x="69" y="1006"/>
                    </a:cxn>
                    <a:cxn ang="0">
                      <a:pos x="42" y="943"/>
                    </a:cxn>
                    <a:cxn ang="0">
                      <a:pos x="23" y="877"/>
                    </a:cxn>
                    <a:cxn ang="0">
                      <a:pos x="9" y="808"/>
                    </a:cxn>
                    <a:cxn ang="0">
                      <a:pos x="2" y="736"/>
                    </a:cxn>
                    <a:cxn ang="0">
                      <a:pos x="0" y="701"/>
                    </a:cxn>
                    <a:cxn ang="0">
                      <a:pos x="2" y="645"/>
                    </a:cxn>
                    <a:cxn ang="0">
                      <a:pos x="9" y="590"/>
                    </a:cxn>
                    <a:cxn ang="0">
                      <a:pos x="18" y="538"/>
                    </a:cxn>
                    <a:cxn ang="0">
                      <a:pos x="34" y="484"/>
                    </a:cxn>
                  </a:cxnLst>
                  <a:rect l="0" t="0" r="r" b="b"/>
                  <a:pathLst>
                    <a:path w="1404" h="1403">
                      <a:moveTo>
                        <a:pt x="702" y="701"/>
                      </a:moveTo>
                      <a:lnTo>
                        <a:pt x="702" y="0"/>
                      </a:lnTo>
                      <a:lnTo>
                        <a:pt x="702" y="0"/>
                      </a:lnTo>
                      <a:lnTo>
                        <a:pt x="739" y="0"/>
                      </a:lnTo>
                      <a:lnTo>
                        <a:pt x="774" y="2"/>
                      </a:lnTo>
                      <a:lnTo>
                        <a:pt x="809" y="7"/>
                      </a:lnTo>
                      <a:lnTo>
                        <a:pt x="844" y="14"/>
                      </a:lnTo>
                      <a:lnTo>
                        <a:pt x="878" y="21"/>
                      </a:lnTo>
                      <a:lnTo>
                        <a:pt x="911" y="30"/>
                      </a:lnTo>
                      <a:lnTo>
                        <a:pt x="944" y="42"/>
                      </a:lnTo>
                      <a:lnTo>
                        <a:pt x="976" y="54"/>
                      </a:lnTo>
                      <a:lnTo>
                        <a:pt x="1007" y="68"/>
                      </a:lnTo>
                      <a:lnTo>
                        <a:pt x="1038" y="84"/>
                      </a:lnTo>
                      <a:lnTo>
                        <a:pt x="1067" y="101"/>
                      </a:lnTo>
                      <a:lnTo>
                        <a:pt x="1095" y="119"/>
                      </a:lnTo>
                      <a:lnTo>
                        <a:pt x="1122" y="139"/>
                      </a:lnTo>
                      <a:lnTo>
                        <a:pt x="1148" y="160"/>
                      </a:lnTo>
                      <a:lnTo>
                        <a:pt x="1175" y="181"/>
                      </a:lnTo>
                      <a:lnTo>
                        <a:pt x="1199" y="204"/>
                      </a:lnTo>
                      <a:lnTo>
                        <a:pt x="1221" y="228"/>
                      </a:lnTo>
                      <a:lnTo>
                        <a:pt x="1244" y="255"/>
                      </a:lnTo>
                      <a:lnTo>
                        <a:pt x="1265" y="280"/>
                      </a:lnTo>
                      <a:lnTo>
                        <a:pt x="1285" y="308"/>
                      </a:lnTo>
                      <a:lnTo>
                        <a:pt x="1303" y="336"/>
                      </a:lnTo>
                      <a:lnTo>
                        <a:pt x="1320" y="366"/>
                      </a:lnTo>
                      <a:lnTo>
                        <a:pt x="1335" y="397"/>
                      </a:lnTo>
                      <a:lnTo>
                        <a:pt x="1349" y="428"/>
                      </a:lnTo>
                      <a:lnTo>
                        <a:pt x="1362" y="460"/>
                      </a:lnTo>
                      <a:lnTo>
                        <a:pt x="1373" y="492"/>
                      </a:lnTo>
                      <a:lnTo>
                        <a:pt x="1383" y="526"/>
                      </a:lnTo>
                      <a:lnTo>
                        <a:pt x="1390" y="560"/>
                      </a:lnTo>
                      <a:lnTo>
                        <a:pt x="1397" y="595"/>
                      </a:lnTo>
                      <a:lnTo>
                        <a:pt x="1401" y="630"/>
                      </a:lnTo>
                      <a:lnTo>
                        <a:pt x="1404" y="665"/>
                      </a:lnTo>
                      <a:lnTo>
                        <a:pt x="1404" y="701"/>
                      </a:lnTo>
                      <a:lnTo>
                        <a:pt x="1404" y="701"/>
                      </a:lnTo>
                      <a:lnTo>
                        <a:pt x="1404" y="736"/>
                      </a:lnTo>
                      <a:lnTo>
                        <a:pt x="1401" y="773"/>
                      </a:lnTo>
                      <a:lnTo>
                        <a:pt x="1397" y="808"/>
                      </a:lnTo>
                      <a:lnTo>
                        <a:pt x="1390" y="843"/>
                      </a:lnTo>
                      <a:lnTo>
                        <a:pt x="1383" y="877"/>
                      </a:lnTo>
                      <a:lnTo>
                        <a:pt x="1373" y="909"/>
                      </a:lnTo>
                      <a:lnTo>
                        <a:pt x="1362" y="943"/>
                      </a:lnTo>
                      <a:lnTo>
                        <a:pt x="1349" y="973"/>
                      </a:lnTo>
                      <a:lnTo>
                        <a:pt x="1335" y="1006"/>
                      </a:lnTo>
                      <a:lnTo>
                        <a:pt x="1320" y="1035"/>
                      </a:lnTo>
                      <a:lnTo>
                        <a:pt x="1303" y="1065"/>
                      </a:lnTo>
                      <a:lnTo>
                        <a:pt x="1285" y="1093"/>
                      </a:lnTo>
                      <a:lnTo>
                        <a:pt x="1265" y="1121"/>
                      </a:lnTo>
                      <a:lnTo>
                        <a:pt x="1244" y="1147"/>
                      </a:lnTo>
                      <a:lnTo>
                        <a:pt x="1221" y="1173"/>
                      </a:lnTo>
                      <a:lnTo>
                        <a:pt x="1199" y="1197"/>
                      </a:lnTo>
                      <a:lnTo>
                        <a:pt x="1175" y="1220"/>
                      </a:lnTo>
                      <a:lnTo>
                        <a:pt x="1148" y="1243"/>
                      </a:lnTo>
                      <a:lnTo>
                        <a:pt x="1122" y="1264"/>
                      </a:lnTo>
                      <a:lnTo>
                        <a:pt x="1095" y="1284"/>
                      </a:lnTo>
                      <a:lnTo>
                        <a:pt x="1067" y="1302"/>
                      </a:lnTo>
                      <a:lnTo>
                        <a:pt x="1038" y="1319"/>
                      </a:lnTo>
                      <a:lnTo>
                        <a:pt x="1007" y="1334"/>
                      </a:lnTo>
                      <a:lnTo>
                        <a:pt x="976" y="1348"/>
                      </a:lnTo>
                      <a:lnTo>
                        <a:pt x="944" y="1361"/>
                      </a:lnTo>
                      <a:lnTo>
                        <a:pt x="911" y="1371"/>
                      </a:lnTo>
                      <a:lnTo>
                        <a:pt x="878" y="1380"/>
                      </a:lnTo>
                      <a:lnTo>
                        <a:pt x="844" y="1389"/>
                      </a:lnTo>
                      <a:lnTo>
                        <a:pt x="809" y="1394"/>
                      </a:lnTo>
                      <a:lnTo>
                        <a:pt x="774" y="1399"/>
                      </a:lnTo>
                      <a:lnTo>
                        <a:pt x="739" y="1401"/>
                      </a:lnTo>
                      <a:lnTo>
                        <a:pt x="702" y="1403"/>
                      </a:lnTo>
                      <a:lnTo>
                        <a:pt x="702" y="1403"/>
                      </a:lnTo>
                      <a:lnTo>
                        <a:pt x="666" y="1401"/>
                      </a:lnTo>
                      <a:lnTo>
                        <a:pt x="630" y="1399"/>
                      </a:lnTo>
                      <a:lnTo>
                        <a:pt x="595" y="1394"/>
                      </a:lnTo>
                      <a:lnTo>
                        <a:pt x="560" y="1389"/>
                      </a:lnTo>
                      <a:lnTo>
                        <a:pt x="527" y="1380"/>
                      </a:lnTo>
                      <a:lnTo>
                        <a:pt x="493" y="1371"/>
                      </a:lnTo>
                      <a:lnTo>
                        <a:pt x="461" y="1361"/>
                      </a:lnTo>
                      <a:lnTo>
                        <a:pt x="428" y="1348"/>
                      </a:lnTo>
                      <a:lnTo>
                        <a:pt x="397" y="1334"/>
                      </a:lnTo>
                      <a:lnTo>
                        <a:pt x="368" y="1319"/>
                      </a:lnTo>
                      <a:lnTo>
                        <a:pt x="338" y="1302"/>
                      </a:lnTo>
                      <a:lnTo>
                        <a:pt x="310" y="1284"/>
                      </a:lnTo>
                      <a:lnTo>
                        <a:pt x="282" y="1264"/>
                      </a:lnTo>
                      <a:lnTo>
                        <a:pt x="256" y="1243"/>
                      </a:lnTo>
                      <a:lnTo>
                        <a:pt x="230" y="1220"/>
                      </a:lnTo>
                      <a:lnTo>
                        <a:pt x="205" y="1197"/>
                      </a:lnTo>
                      <a:lnTo>
                        <a:pt x="183" y="1173"/>
                      </a:lnTo>
                      <a:lnTo>
                        <a:pt x="160" y="1147"/>
                      </a:lnTo>
                      <a:lnTo>
                        <a:pt x="139" y="1121"/>
                      </a:lnTo>
                      <a:lnTo>
                        <a:pt x="119" y="1093"/>
                      </a:lnTo>
                      <a:lnTo>
                        <a:pt x="101" y="1065"/>
                      </a:lnTo>
                      <a:lnTo>
                        <a:pt x="84" y="1035"/>
                      </a:lnTo>
                      <a:lnTo>
                        <a:pt x="69" y="1006"/>
                      </a:lnTo>
                      <a:lnTo>
                        <a:pt x="55" y="973"/>
                      </a:lnTo>
                      <a:lnTo>
                        <a:pt x="42" y="943"/>
                      </a:lnTo>
                      <a:lnTo>
                        <a:pt x="31" y="909"/>
                      </a:lnTo>
                      <a:lnTo>
                        <a:pt x="23" y="877"/>
                      </a:lnTo>
                      <a:lnTo>
                        <a:pt x="14" y="843"/>
                      </a:lnTo>
                      <a:lnTo>
                        <a:pt x="9" y="808"/>
                      </a:lnTo>
                      <a:lnTo>
                        <a:pt x="4" y="773"/>
                      </a:lnTo>
                      <a:lnTo>
                        <a:pt x="2" y="736"/>
                      </a:lnTo>
                      <a:lnTo>
                        <a:pt x="0" y="701"/>
                      </a:lnTo>
                      <a:lnTo>
                        <a:pt x="0" y="701"/>
                      </a:lnTo>
                      <a:lnTo>
                        <a:pt x="0" y="672"/>
                      </a:lnTo>
                      <a:lnTo>
                        <a:pt x="2" y="645"/>
                      </a:lnTo>
                      <a:lnTo>
                        <a:pt x="4" y="617"/>
                      </a:lnTo>
                      <a:lnTo>
                        <a:pt x="9" y="590"/>
                      </a:lnTo>
                      <a:lnTo>
                        <a:pt x="13" y="565"/>
                      </a:lnTo>
                      <a:lnTo>
                        <a:pt x="18" y="538"/>
                      </a:lnTo>
                      <a:lnTo>
                        <a:pt x="27" y="512"/>
                      </a:lnTo>
                      <a:lnTo>
                        <a:pt x="34" y="484"/>
                      </a:lnTo>
                      <a:lnTo>
                        <a:pt x="702" y="70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90427"/>
                  <a:endParaRPr lang="en-US" sz="1625" dirty="0">
                    <a:solidFill>
                      <a:prstClr val="black"/>
                    </a:solidFill>
                    <a:latin typeface="Agency FB" panose="020B0503020202020204" pitchFamily="34" charset="0"/>
                  </a:endParaRPr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5150806" y="5087189"/>
                <a:ext cx="808235" cy="432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90427">
                  <a:lnSpc>
                    <a:spcPct val="85000"/>
                  </a:lnSpc>
                  <a:spcBef>
                    <a:spcPts val="163"/>
                  </a:spcBef>
                </a:pPr>
                <a:r>
                  <a:rPr lang="en-US" sz="2600" b="1" dirty="0">
                    <a:solidFill>
                      <a:srgbClr val="FFFFFF"/>
                    </a:solidFill>
                    <a:latin typeface="Arial Narrow" pitchFamily="34" charset="0"/>
                  </a:rPr>
                  <a:t>8</a:t>
                </a:r>
                <a:r>
                  <a:rPr lang="mn-MN" sz="2600" b="1" dirty="0">
                    <a:solidFill>
                      <a:srgbClr val="FFFFFF"/>
                    </a:solidFill>
                    <a:latin typeface="Arial Narrow" pitchFamily="34" charset="0"/>
                  </a:rPr>
                  <a:t>.9</a:t>
                </a:r>
                <a:r>
                  <a:rPr lang="en-US" sz="2600" b="1" dirty="0">
                    <a:solidFill>
                      <a:srgbClr val="FFFFFF"/>
                    </a:solidFill>
                    <a:latin typeface="Arial Narrow" pitchFamily="34" charset="0"/>
                  </a:rPr>
                  <a:t>%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909230" y="4657203"/>
              <a:ext cx="1872000" cy="1512000"/>
              <a:chOff x="2186652" y="3451371"/>
              <a:chExt cx="1872000" cy="1512000"/>
            </a:xfrm>
          </p:grpSpPr>
          <p:sp>
            <p:nvSpPr>
              <p:cNvPr id="31" name="Rectangle 30" descr="Element 4 Shape"/>
              <p:cNvSpPr/>
              <p:nvPr/>
            </p:nvSpPr>
            <p:spPr bwMode="auto">
              <a:xfrm flipH="1">
                <a:off x="2186652" y="3451371"/>
                <a:ext cx="1872000" cy="1512000"/>
              </a:xfrm>
              <a:prstGeom prst="rect">
                <a:avLst/>
              </a:prstGeom>
              <a:solidFill>
                <a:srgbClr val="FF5050">
                  <a:alpha val="91000"/>
                </a:srgbClr>
              </a:solidFill>
              <a:ln w="9525" cap="flat" cmpd="sng" algn="ctr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74295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mn-MN" sz="13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74295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mn-MN" sz="13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Хууль </a:t>
                </a:r>
                <a:r>
                  <a:rPr lang="mn-MN" sz="13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тогтоомжийн хэрэгжилттэй </a:t>
                </a:r>
                <a:endParaRPr lang="en-US" sz="13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2" name="Group 31" descr="Book Icon"/>
              <p:cNvGrpSpPr/>
              <p:nvPr/>
            </p:nvGrpSpPr>
            <p:grpSpPr>
              <a:xfrm>
                <a:off x="2404008" y="4147427"/>
                <a:ext cx="485950" cy="411413"/>
                <a:chOff x="3120975" y="2472240"/>
                <a:chExt cx="1725827" cy="1518832"/>
              </a:xfrm>
              <a:solidFill>
                <a:srgbClr val="FFFFFF"/>
              </a:solidFill>
              <a:effectLst/>
            </p:grpSpPr>
            <p:sp>
              <p:nvSpPr>
                <p:cNvPr id="34" name="Freeform 21"/>
                <p:cNvSpPr>
                  <a:spLocks/>
                </p:cNvSpPr>
                <p:nvPr/>
              </p:nvSpPr>
              <p:spPr bwMode="auto">
                <a:xfrm>
                  <a:off x="4017266" y="2495078"/>
                  <a:ext cx="829536" cy="1495994"/>
                </a:xfrm>
                <a:custGeom>
                  <a:avLst/>
                  <a:gdLst/>
                  <a:ahLst/>
                  <a:cxnLst>
                    <a:cxn ang="0">
                      <a:pos x="682" y="0"/>
                    </a:cxn>
                    <a:cxn ang="0">
                      <a:pos x="682" y="0"/>
                    </a:cxn>
                    <a:cxn ang="0">
                      <a:pos x="653" y="3"/>
                    </a:cxn>
                    <a:cxn ang="0">
                      <a:pos x="576" y="18"/>
                    </a:cxn>
                    <a:cxn ang="0">
                      <a:pos x="525" y="27"/>
                    </a:cxn>
                    <a:cxn ang="0">
                      <a:pos x="466" y="42"/>
                    </a:cxn>
                    <a:cxn ang="0">
                      <a:pos x="404" y="58"/>
                    </a:cxn>
                    <a:cxn ang="0">
                      <a:pos x="342" y="78"/>
                    </a:cxn>
                    <a:cxn ang="0">
                      <a:pos x="278" y="104"/>
                    </a:cxn>
                    <a:cxn ang="0">
                      <a:pos x="247" y="117"/>
                    </a:cxn>
                    <a:cxn ang="0">
                      <a:pos x="216" y="131"/>
                    </a:cxn>
                    <a:cxn ang="0">
                      <a:pos x="187" y="146"/>
                    </a:cxn>
                    <a:cxn ang="0">
                      <a:pos x="157" y="164"/>
                    </a:cxn>
                    <a:cxn ang="0">
                      <a:pos x="132" y="181"/>
                    </a:cxn>
                    <a:cxn ang="0">
                      <a:pos x="106" y="201"/>
                    </a:cxn>
                    <a:cxn ang="0">
                      <a:pos x="84" y="221"/>
                    </a:cxn>
                    <a:cxn ang="0">
                      <a:pos x="62" y="241"/>
                    </a:cxn>
                    <a:cxn ang="0">
                      <a:pos x="44" y="265"/>
                    </a:cxn>
                    <a:cxn ang="0">
                      <a:pos x="29" y="287"/>
                    </a:cxn>
                    <a:cxn ang="0">
                      <a:pos x="17" y="312"/>
                    </a:cxn>
                    <a:cxn ang="0">
                      <a:pos x="7" y="340"/>
                    </a:cxn>
                    <a:cxn ang="0">
                      <a:pos x="2" y="367"/>
                    </a:cxn>
                    <a:cxn ang="0">
                      <a:pos x="0" y="396"/>
                    </a:cxn>
                    <a:cxn ang="0">
                      <a:pos x="0" y="396"/>
                    </a:cxn>
                    <a:cxn ang="0">
                      <a:pos x="0" y="1519"/>
                    </a:cxn>
                    <a:cxn ang="0">
                      <a:pos x="0" y="1519"/>
                    </a:cxn>
                    <a:cxn ang="0">
                      <a:pos x="0" y="1505"/>
                    </a:cxn>
                    <a:cxn ang="0">
                      <a:pos x="2" y="1490"/>
                    </a:cxn>
                    <a:cxn ang="0">
                      <a:pos x="4" y="1477"/>
                    </a:cxn>
                    <a:cxn ang="0">
                      <a:pos x="7" y="1463"/>
                    </a:cxn>
                    <a:cxn ang="0">
                      <a:pos x="13" y="1450"/>
                    </a:cxn>
                    <a:cxn ang="0">
                      <a:pos x="18" y="1435"/>
                    </a:cxn>
                    <a:cxn ang="0">
                      <a:pos x="33" y="1411"/>
                    </a:cxn>
                    <a:cxn ang="0">
                      <a:pos x="51" y="1388"/>
                    </a:cxn>
                    <a:cxn ang="0">
                      <a:pos x="73" y="1364"/>
                    </a:cxn>
                    <a:cxn ang="0">
                      <a:pos x="99" y="1344"/>
                    </a:cxn>
                    <a:cxn ang="0">
                      <a:pos x="126" y="1324"/>
                    </a:cxn>
                    <a:cxn ang="0">
                      <a:pos x="155" y="1304"/>
                    </a:cxn>
                    <a:cxn ang="0">
                      <a:pos x="188" y="1287"/>
                    </a:cxn>
                    <a:cxn ang="0">
                      <a:pos x="221" y="1271"/>
                    </a:cxn>
                    <a:cxn ang="0">
                      <a:pos x="258" y="1254"/>
                    </a:cxn>
                    <a:cxn ang="0">
                      <a:pos x="294" y="1241"/>
                    </a:cxn>
                    <a:cxn ang="0">
                      <a:pos x="331" y="1227"/>
                    </a:cxn>
                    <a:cxn ang="0">
                      <a:pos x="410" y="1205"/>
                    </a:cxn>
                    <a:cxn ang="0">
                      <a:pos x="486" y="1185"/>
                    </a:cxn>
                    <a:cxn ang="0">
                      <a:pos x="561" y="1168"/>
                    </a:cxn>
                    <a:cxn ang="0">
                      <a:pos x="631" y="1155"/>
                    </a:cxn>
                    <a:cxn ang="0">
                      <a:pos x="693" y="1146"/>
                    </a:cxn>
                    <a:cxn ang="0">
                      <a:pos x="788" y="1133"/>
                    </a:cxn>
                    <a:cxn ang="0">
                      <a:pos x="823" y="1130"/>
                    </a:cxn>
                    <a:cxn ang="0">
                      <a:pos x="682" y="0"/>
                    </a:cxn>
                  </a:cxnLst>
                  <a:rect l="0" t="0" r="r" b="b"/>
                  <a:pathLst>
                    <a:path w="823" h="1519">
                      <a:moveTo>
                        <a:pt x="682" y="0"/>
                      </a:moveTo>
                      <a:lnTo>
                        <a:pt x="682" y="0"/>
                      </a:lnTo>
                      <a:lnTo>
                        <a:pt x="653" y="3"/>
                      </a:lnTo>
                      <a:lnTo>
                        <a:pt x="576" y="18"/>
                      </a:lnTo>
                      <a:lnTo>
                        <a:pt x="525" y="27"/>
                      </a:lnTo>
                      <a:lnTo>
                        <a:pt x="466" y="42"/>
                      </a:lnTo>
                      <a:lnTo>
                        <a:pt x="404" y="58"/>
                      </a:lnTo>
                      <a:lnTo>
                        <a:pt x="342" y="78"/>
                      </a:lnTo>
                      <a:lnTo>
                        <a:pt x="278" y="104"/>
                      </a:lnTo>
                      <a:lnTo>
                        <a:pt x="247" y="117"/>
                      </a:lnTo>
                      <a:lnTo>
                        <a:pt x="216" y="131"/>
                      </a:lnTo>
                      <a:lnTo>
                        <a:pt x="187" y="146"/>
                      </a:lnTo>
                      <a:lnTo>
                        <a:pt x="157" y="164"/>
                      </a:lnTo>
                      <a:lnTo>
                        <a:pt x="132" y="181"/>
                      </a:lnTo>
                      <a:lnTo>
                        <a:pt x="106" y="201"/>
                      </a:lnTo>
                      <a:lnTo>
                        <a:pt x="84" y="221"/>
                      </a:lnTo>
                      <a:lnTo>
                        <a:pt x="62" y="241"/>
                      </a:lnTo>
                      <a:lnTo>
                        <a:pt x="44" y="265"/>
                      </a:lnTo>
                      <a:lnTo>
                        <a:pt x="29" y="287"/>
                      </a:lnTo>
                      <a:lnTo>
                        <a:pt x="17" y="312"/>
                      </a:lnTo>
                      <a:lnTo>
                        <a:pt x="7" y="340"/>
                      </a:lnTo>
                      <a:lnTo>
                        <a:pt x="2" y="367"/>
                      </a:lnTo>
                      <a:lnTo>
                        <a:pt x="0" y="396"/>
                      </a:lnTo>
                      <a:lnTo>
                        <a:pt x="0" y="396"/>
                      </a:lnTo>
                      <a:lnTo>
                        <a:pt x="0" y="1519"/>
                      </a:lnTo>
                      <a:lnTo>
                        <a:pt x="0" y="1519"/>
                      </a:lnTo>
                      <a:lnTo>
                        <a:pt x="0" y="1505"/>
                      </a:lnTo>
                      <a:lnTo>
                        <a:pt x="2" y="1490"/>
                      </a:lnTo>
                      <a:lnTo>
                        <a:pt x="4" y="1477"/>
                      </a:lnTo>
                      <a:lnTo>
                        <a:pt x="7" y="1463"/>
                      </a:lnTo>
                      <a:lnTo>
                        <a:pt x="13" y="1450"/>
                      </a:lnTo>
                      <a:lnTo>
                        <a:pt x="18" y="1435"/>
                      </a:lnTo>
                      <a:lnTo>
                        <a:pt x="33" y="1411"/>
                      </a:lnTo>
                      <a:lnTo>
                        <a:pt x="51" y="1388"/>
                      </a:lnTo>
                      <a:lnTo>
                        <a:pt x="73" y="1364"/>
                      </a:lnTo>
                      <a:lnTo>
                        <a:pt x="99" y="1344"/>
                      </a:lnTo>
                      <a:lnTo>
                        <a:pt x="126" y="1324"/>
                      </a:lnTo>
                      <a:lnTo>
                        <a:pt x="155" y="1304"/>
                      </a:lnTo>
                      <a:lnTo>
                        <a:pt x="188" y="1287"/>
                      </a:lnTo>
                      <a:lnTo>
                        <a:pt x="221" y="1271"/>
                      </a:lnTo>
                      <a:lnTo>
                        <a:pt x="258" y="1254"/>
                      </a:lnTo>
                      <a:lnTo>
                        <a:pt x="294" y="1241"/>
                      </a:lnTo>
                      <a:lnTo>
                        <a:pt x="331" y="1227"/>
                      </a:lnTo>
                      <a:lnTo>
                        <a:pt x="410" y="1205"/>
                      </a:lnTo>
                      <a:lnTo>
                        <a:pt x="486" y="1185"/>
                      </a:lnTo>
                      <a:lnTo>
                        <a:pt x="561" y="1168"/>
                      </a:lnTo>
                      <a:lnTo>
                        <a:pt x="631" y="1155"/>
                      </a:lnTo>
                      <a:lnTo>
                        <a:pt x="693" y="1146"/>
                      </a:lnTo>
                      <a:lnTo>
                        <a:pt x="788" y="1133"/>
                      </a:lnTo>
                      <a:lnTo>
                        <a:pt x="823" y="1130"/>
                      </a:lnTo>
                      <a:lnTo>
                        <a:pt x="68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90427"/>
                  <a:endParaRPr lang="en-US" sz="1625" dirty="0">
                    <a:solidFill>
                      <a:prstClr val="black"/>
                    </a:solidFill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5" name="Freeform 22"/>
                <p:cNvSpPr>
                  <a:spLocks/>
                </p:cNvSpPr>
                <p:nvPr/>
              </p:nvSpPr>
              <p:spPr bwMode="auto">
                <a:xfrm>
                  <a:off x="3120975" y="2472240"/>
                  <a:ext cx="803329" cy="1496977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141" y="0"/>
                    </a:cxn>
                    <a:cxn ang="0">
                      <a:pos x="170" y="4"/>
                    </a:cxn>
                    <a:cxn ang="0">
                      <a:pos x="243" y="16"/>
                    </a:cxn>
                    <a:cxn ang="0">
                      <a:pos x="293" y="27"/>
                    </a:cxn>
                    <a:cxn ang="0">
                      <a:pos x="349" y="42"/>
                    </a:cxn>
                    <a:cxn ang="0">
                      <a:pos x="408" y="58"/>
                    </a:cxn>
                    <a:cxn ang="0">
                      <a:pos x="470" y="78"/>
                    </a:cxn>
                    <a:cxn ang="0">
                      <a:pos x="530" y="102"/>
                    </a:cxn>
                    <a:cxn ang="0">
                      <a:pos x="561" y="117"/>
                    </a:cxn>
                    <a:cxn ang="0">
                      <a:pos x="591" y="132"/>
                    </a:cxn>
                    <a:cxn ang="0">
                      <a:pos x="618" y="146"/>
                    </a:cxn>
                    <a:cxn ang="0">
                      <a:pos x="646" y="163"/>
                    </a:cxn>
                    <a:cxn ang="0">
                      <a:pos x="671" y="181"/>
                    </a:cxn>
                    <a:cxn ang="0">
                      <a:pos x="695" y="199"/>
                    </a:cxn>
                    <a:cxn ang="0">
                      <a:pos x="717" y="219"/>
                    </a:cxn>
                    <a:cxn ang="0">
                      <a:pos x="737" y="241"/>
                    </a:cxn>
                    <a:cxn ang="0">
                      <a:pos x="755" y="263"/>
                    </a:cxn>
                    <a:cxn ang="0">
                      <a:pos x="770" y="287"/>
                    </a:cxn>
                    <a:cxn ang="0">
                      <a:pos x="781" y="313"/>
                    </a:cxn>
                    <a:cxn ang="0">
                      <a:pos x="790" y="338"/>
                    </a:cxn>
                    <a:cxn ang="0">
                      <a:pos x="795" y="366"/>
                    </a:cxn>
                    <a:cxn ang="0">
                      <a:pos x="797" y="395"/>
                    </a:cxn>
                    <a:cxn ang="0">
                      <a:pos x="797" y="395"/>
                    </a:cxn>
                    <a:cxn ang="0">
                      <a:pos x="797" y="1520"/>
                    </a:cxn>
                    <a:cxn ang="0">
                      <a:pos x="797" y="1520"/>
                    </a:cxn>
                    <a:cxn ang="0">
                      <a:pos x="797" y="1505"/>
                    </a:cxn>
                    <a:cxn ang="0">
                      <a:pos x="795" y="1490"/>
                    </a:cxn>
                    <a:cxn ang="0">
                      <a:pos x="794" y="1476"/>
                    </a:cxn>
                    <a:cxn ang="0">
                      <a:pos x="790" y="1463"/>
                    </a:cxn>
                    <a:cxn ang="0">
                      <a:pos x="779" y="1435"/>
                    </a:cxn>
                    <a:cxn ang="0">
                      <a:pos x="764" y="1410"/>
                    </a:cxn>
                    <a:cxn ang="0">
                      <a:pos x="748" y="1386"/>
                    </a:cxn>
                    <a:cxn ang="0">
                      <a:pos x="726" y="1364"/>
                    </a:cxn>
                    <a:cxn ang="0">
                      <a:pos x="702" y="1342"/>
                    </a:cxn>
                    <a:cxn ang="0">
                      <a:pos x="677" y="1322"/>
                    </a:cxn>
                    <a:cxn ang="0">
                      <a:pos x="647" y="1304"/>
                    </a:cxn>
                    <a:cxn ang="0">
                      <a:pos x="616" y="1285"/>
                    </a:cxn>
                    <a:cxn ang="0">
                      <a:pos x="583" y="1269"/>
                    </a:cxn>
                    <a:cxn ang="0">
                      <a:pos x="549" y="1254"/>
                    </a:cxn>
                    <a:cxn ang="0">
                      <a:pos x="512" y="1240"/>
                    </a:cxn>
                    <a:cxn ang="0">
                      <a:pos x="475" y="1227"/>
                    </a:cxn>
                    <a:cxn ang="0">
                      <a:pos x="402" y="1203"/>
                    </a:cxn>
                    <a:cxn ang="0">
                      <a:pos x="327" y="1185"/>
                    </a:cxn>
                    <a:cxn ang="0">
                      <a:pos x="254" y="1168"/>
                    </a:cxn>
                    <a:cxn ang="0">
                      <a:pos x="187" y="1156"/>
                    </a:cxn>
                    <a:cxn ang="0">
                      <a:pos x="126" y="1145"/>
                    </a:cxn>
                    <a:cxn ang="0">
                      <a:pos x="35" y="1134"/>
                    </a:cxn>
                    <a:cxn ang="0">
                      <a:pos x="0" y="1130"/>
                    </a:cxn>
                    <a:cxn ang="0">
                      <a:pos x="141" y="0"/>
                    </a:cxn>
                  </a:cxnLst>
                  <a:rect l="0" t="0" r="r" b="b"/>
                  <a:pathLst>
                    <a:path w="797" h="1520">
                      <a:moveTo>
                        <a:pt x="141" y="0"/>
                      </a:moveTo>
                      <a:lnTo>
                        <a:pt x="141" y="0"/>
                      </a:lnTo>
                      <a:lnTo>
                        <a:pt x="170" y="4"/>
                      </a:lnTo>
                      <a:lnTo>
                        <a:pt x="243" y="16"/>
                      </a:lnTo>
                      <a:lnTo>
                        <a:pt x="293" y="27"/>
                      </a:lnTo>
                      <a:lnTo>
                        <a:pt x="349" y="42"/>
                      </a:lnTo>
                      <a:lnTo>
                        <a:pt x="408" y="58"/>
                      </a:lnTo>
                      <a:lnTo>
                        <a:pt x="470" y="78"/>
                      </a:lnTo>
                      <a:lnTo>
                        <a:pt x="530" y="102"/>
                      </a:lnTo>
                      <a:lnTo>
                        <a:pt x="561" y="117"/>
                      </a:lnTo>
                      <a:lnTo>
                        <a:pt x="591" y="132"/>
                      </a:lnTo>
                      <a:lnTo>
                        <a:pt x="618" y="146"/>
                      </a:lnTo>
                      <a:lnTo>
                        <a:pt x="646" y="163"/>
                      </a:lnTo>
                      <a:lnTo>
                        <a:pt x="671" y="181"/>
                      </a:lnTo>
                      <a:lnTo>
                        <a:pt x="695" y="199"/>
                      </a:lnTo>
                      <a:lnTo>
                        <a:pt x="717" y="219"/>
                      </a:lnTo>
                      <a:lnTo>
                        <a:pt x="737" y="241"/>
                      </a:lnTo>
                      <a:lnTo>
                        <a:pt x="755" y="263"/>
                      </a:lnTo>
                      <a:lnTo>
                        <a:pt x="770" y="287"/>
                      </a:lnTo>
                      <a:lnTo>
                        <a:pt x="781" y="313"/>
                      </a:lnTo>
                      <a:lnTo>
                        <a:pt x="790" y="338"/>
                      </a:lnTo>
                      <a:lnTo>
                        <a:pt x="795" y="366"/>
                      </a:lnTo>
                      <a:lnTo>
                        <a:pt x="797" y="395"/>
                      </a:lnTo>
                      <a:lnTo>
                        <a:pt x="797" y="395"/>
                      </a:lnTo>
                      <a:lnTo>
                        <a:pt x="797" y="1520"/>
                      </a:lnTo>
                      <a:lnTo>
                        <a:pt x="797" y="1520"/>
                      </a:lnTo>
                      <a:lnTo>
                        <a:pt x="797" y="1505"/>
                      </a:lnTo>
                      <a:lnTo>
                        <a:pt x="795" y="1490"/>
                      </a:lnTo>
                      <a:lnTo>
                        <a:pt x="794" y="1476"/>
                      </a:lnTo>
                      <a:lnTo>
                        <a:pt x="790" y="1463"/>
                      </a:lnTo>
                      <a:lnTo>
                        <a:pt x="779" y="1435"/>
                      </a:lnTo>
                      <a:lnTo>
                        <a:pt x="764" y="1410"/>
                      </a:lnTo>
                      <a:lnTo>
                        <a:pt x="748" y="1386"/>
                      </a:lnTo>
                      <a:lnTo>
                        <a:pt x="726" y="1364"/>
                      </a:lnTo>
                      <a:lnTo>
                        <a:pt x="702" y="1342"/>
                      </a:lnTo>
                      <a:lnTo>
                        <a:pt x="677" y="1322"/>
                      </a:lnTo>
                      <a:lnTo>
                        <a:pt x="647" y="1304"/>
                      </a:lnTo>
                      <a:lnTo>
                        <a:pt x="616" y="1285"/>
                      </a:lnTo>
                      <a:lnTo>
                        <a:pt x="583" y="1269"/>
                      </a:lnTo>
                      <a:lnTo>
                        <a:pt x="549" y="1254"/>
                      </a:lnTo>
                      <a:lnTo>
                        <a:pt x="512" y="1240"/>
                      </a:lnTo>
                      <a:lnTo>
                        <a:pt x="475" y="1227"/>
                      </a:lnTo>
                      <a:lnTo>
                        <a:pt x="402" y="1203"/>
                      </a:lnTo>
                      <a:lnTo>
                        <a:pt x="327" y="1185"/>
                      </a:lnTo>
                      <a:lnTo>
                        <a:pt x="254" y="1168"/>
                      </a:lnTo>
                      <a:lnTo>
                        <a:pt x="187" y="1156"/>
                      </a:lnTo>
                      <a:lnTo>
                        <a:pt x="126" y="1145"/>
                      </a:lnTo>
                      <a:lnTo>
                        <a:pt x="35" y="1134"/>
                      </a:lnTo>
                      <a:lnTo>
                        <a:pt x="0" y="1130"/>
                      </a:lnTo>
                      <a:lnTo>
                        <a:pt x="141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90427"/>
                  <a:endParaRPr lang="en-US" sz="1625" dirty="0">
                    <a:solidFill>
                      <a:prstClr val="black"/>
                    </a:solidFill>
                    <a:latin typeface="Agency FB" panose="020B0503020202020204" pitchFamily="34" charset="0"/>
                  </a:endParaRPr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2923661" y="4216438"/>
                <a:ext cx="960519" cy="432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90427">
                  <a:lnSpc>
                    <a:spcPct val="85000"/>
                  </a:lnSpc>
                  <a:spcBef>
                    <a:spcPts val="163"/>
                  </a:spcBef>
                </a:pPr>
                <a:r>
                  <a:rPr lang="mn-MN" sz="2600" b="1" dirty="0">
                    <a:solidFill>
                      <a:srgbClr val="FFFFFF"/>
                    </a:solidFill>
                    <a:latin typeface="Arial Narrow" pitchFamily="34" charset="0"/>
                  </a:rPr>
                  <a:t>18.5</a:t>
                </a:r>
                <a:r>
                  <a:rPr lang="en-US" sz="2600" b="1" dirty="0">
                    <a:solidFill>
                      <a:srgbClr val="FFFFFF"/>
                    </a:solidFill>
                    <a:latin typeface="Arial Narrow" pitchFamily="34" charset="0"/>
                  </a:rPr>
                  <a:t>%</a:t>
                </a: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1909230" y="3050403"/>
            <a:ext cx="5939445" cy="1512000"/>
            <a:chOff x="1909230" y="3050403"/>
            <a:chExt cx="5939445" cy="1512000"/>
          </a:xfrm>
        </p:grpSpPr>
        <p:grpSp>
          <p:nvGrpSpPr>
            <p:cNvPr id="10" name="Group 9"/>
            <p:cNvGrpSpPr/>
            <p:nvPr/>
          </p:nvGrpSpPr>
          <p:grpSpPr>
            <a:xfrm>
              <a:off x="5976675" y="3050403"/>
              <a:ext cx="1872000" cy="1512000"/>
              <a:chOff x="6254097" y="1721335"/>
              <a:chExt cx="1872000" cy="1512000"/>
            </a:xfrm>
          </p:grpSpPr>
          <p:sp>
            <p:nvSpPr>
              <p:cNvPr id="11" name="Rectangle 10" descr="Element 3 Shape"/>
              <p:cNvSpPr/>
              <p:nvPr/>
            </p:nvSpPr>
            <p:spPr bwMode="auto">
              <a:xfrm flipH="1">
                <a:off x="6254097" y="1721335"/>
                <a:ext cx="1872000" cy="1512000"/>
              </a:xfrm>
              <a:prstGeom prst="rect">
                <a:avLst/>
              </a:prstGeom>
              <a:solidFill>
                <a:srgbClr val="FF5050">
                  <a:alpha val="91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74295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mn-MN" sz="13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74295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mn-MN" sz="13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Бусад </a:t>
                </a:r>
                <a:r>
                  <a:rPr lang="mn-MN" sz="13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алдаа зөрчил </a:t>
                </a:r>
                <a:endParaRPr lang="en-US" sz="13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2" name="Group 11" descr="Bar Chart Icon"/>
              <p:cNvGrpSpPr/>
              <p:nvPr/>
            </p:nvGrpSpPr>
            <p:grpSpPr>
              <a:xfrm>
                <a:off x="6388643" y="2358434"/>
                <a:ext cx="709948" cy="519580"/>
                <a:chOff x="4248911" y="2030124"/>
                <a:chExt cx="516379" cy="392846"/>
              </a:xfrm>
              <a:solidFill>
                <a:srgbClr val="FFFFFF"/>
              </a:solidFill>
              <a:effectLst/>
            </p:grpSpPr>
            <p:sp>
              <p:nvSpPr>
                <p:cNvPr id="14" name="Rectangle 325"/>
                <p:cNvSpPr>
                  <a:spLocks noChangeArrowheads="1"/>
                </p:cNvSpPr>
                <p:nvPr/>
              </p:nvSpPr>
              <p:spPr bwMode="auto">
                <a:xfrm>
                  <a:off x="4248911" y="2158602"/>
                  <a:ext cx="66710" cy="261896"/>
                </a:xfrm>
                <a:prstGeom prst="rect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90427"/>
                  <a:endParaRPr lang="en-US" sz="1625" dirty="0">
                    <a:solidFill>
                      <a:prstClr val="black"/>
                    </a:solidFill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15" name="Rectangle 327"/>
                <p:cNvSpPr>
                  <a:spLocks noChangeArrowheads="1"/>
                </p:cNvSpPr>
                <p:nvPr/>
              </p:nvSpPr>
              <p:spPr bwMode="auto">
                <a:xfrm>
                  <a:off x="4340327" y="2030124"/>
                  <a:ext cx="64239" cy="390373"/>
                </a:xfrm>
                <a:prstGeom prst="rect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90427"/>
                  <a:endParaRPr lang="en-US" sz="1625" dirty="0">
                    <a:solidFill>
                      <a:prstClr val="black"/>
                    </a:solidFill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16" name="Rectangle 329"/>
                <p:cNvSpPr>
                  <a:spLocks noChangeArrowheads="1"/>
                </p:cNvSpPr>
                <p:nvPr/>
              </p:nvSpPr>
              <p:spPr bwMode="auto">
                <a:xfrm>
                  <a:off x="4429273" y="2091893"/>
                  <a:ext cx="66710" cy="328606"/>
                </a:xfrm>
                <a:prstGeom prst="rect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90427"/>
                  <a:endParaRPr lang="en-US" sz="1625" dirty="0">
                    <a:solidFill>
                      <a:prstClr val="black"/>
                    </a:solidFill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17" name="Rectangle 331"/>
                <p:cNvSpPr>
                  <a:spLocks noChangeArrowheads="1"/>
                </p:cNvSpPr>
                <p:nvPr/>
              </p:nvSpPr>
              <p:spPr bwMode="auto">
                <a:xfrm>
                  <a:off x="4520689" y="2195664"/>
                  <a:ext cx="64239" cy="224836"/>
                </a:xfrm>
                <a:prstGeom prst="rect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90427"/>
                  <a:endParaRPr lang="en-US" sz="1625" dirty="0">
                    <a:solidFill>
                      <a:prstClr val="black"/>
                    </a:solidFill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18" name="Rectangle 333"/>
                <p:cNvSpPr>
                  <a:spLocks noChangeArrowheads="1"/>
                </p:cNvSpPr>
                <p:nvPr/>
              </p:nvSpPr>
              <p:spPr bwMode="auto">
                <a:xfrm>
                  <a:off x="4612106" y="2274727"/>
                  <a:ext cx="64239" cy="148243"/>
                </a:xfrm>
                <a:prstGeom prst="rect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90427"/>
                  <a:endParaRPr lang="en-US" sz="1625" dirty="0">
                    <a:solidFill>
                      <a:prstClr val="black"/>
                    </a:solidFill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19" name="Rectangle 335"/>
                <p:cNvSpPr>
                  <a:spLocks noChangeArrowheads="1"/>
                </p:cNvSpPr>
                <p:nvPr/>
              </p:nvSpPr>
              <p:spPr bwMode="auto">
                <a:xfrm>
                  <a:off x="4701051" y="2114129"/>
                  <a:ext cx="64239" cy="303899"/>
                </a:xfrm>
                <a:prstGeom prst="rect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90427"/>
                  <a:endParaRPr lang="en-US" sz="1625" dirty="0">
                    <a:solidFill>
                      <a:prstClr val="black"/>
                    </a:solidFill>
                    <a:latin typeface="Agency FB" panose="020B0503020202020204" pitchFamily="34" charset="0"/>
                  </a:endParaRPr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7113485" y="2512198"/>
                <a:ext cx="808235" cy="432426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 defTabSz="990427">
                  <a:lnSpc>
                    <a:spcPct val="85000"/>
                  </a:lnSpc>
                  <a:spcBef>
                    <a:spcPts val="163"/>
                  </a:spcBef>
                </a:pPr>
                <a:r>
                  <a:rPr lang="mn-MN" sz="2600" b="1" dirty="0">
                    <a:solidFill>
                      <a:srgbClr val="FFFFFF"/>
                    </a:solidFill>
                    <a:latin typeface="Arial Narrow" pitchFamily="34" charset="0"/>
                  </a:rPr>
                  <a:t>3.1</a:t>
                </a:r>
                <a:r>
                  <a:rPr lang="en-US" sz="2600" b="1" dirty="0">
                    <a:solidFill>
                      <a:srgbClr val="FFFFFF"/>
                    </a:solidFill>
                    <a:latin typeface="Arial Narrow" pitchFamily="34" charset="0"/>
                  </a:rPr>
                  <a:t>%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909230" y="3050403"/>
              <a:ext cx="1872000" cy="1512000"/>
              <a:chOff x="2186652" y="1731521"/>
              <a:chExt cx="1872000" cy="1512000"/>
            </a:xfrm>
          </p:grpSpPr>
          <p:sp>
            <p:nvSpPr>
              <p:cNvPr id="37" name="Rectangle 36" descr="Element 1 Shape"/>
              <p:cNvSpPr/>
              <p:nvPr/>
            </p:nvSpPr>
            <p:spPr bwMode="auto">
              <a:xfrm flipH="1">
                <a:off x="2186652" y="1731521"/>
                <a:ext cx="1872000" cy="1512000"/>
              </a:xfrm>
              <a:prstGeom prst="rect">
                <a:avLst/>
              </a:prstGeom>
              <a:solidFill>
                <a:srgbClr val="FF5050">
                  <a:alpha val="91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74295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mn-MN" sz="13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Нягтлан бодох бүртгэл  </a:t>
                </a:r>
              </a:p>
              <a:p>
                <a:pPr algn="ctr" defTabSz="74295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mn-MN" sz="1625" dirty="0">
                  <a:solidFill>
                    <a:prstClr val="white"/>
                  </a:solidFill>
                  <a:latin typeface="Times" pitchFamily="-97" charset="0"/>
                </a:endParaRPr>
              </a:p>
              <a:p>
                <a:pPr algn="ctr" defTabSz="990427" fontAlgn="base">
                  <a:lnSpc>
                    <a:spcPct val="85000"/>
                  </a:lnSpc>
                  <a:spcBef>
                    <a:spcPts val="163"/>
                  </a:spcBef>
                  <a:spcAft>
                    <a:spcPct val="0"/>
                  </a:spcAft>
                </a:pPr>
                <a:r>
                  <a:rPr lang="mn-MN" sz="2600" b="1" dirty="0">
                    <a:solidFill>
                      <a:srgbClr val="FFFFFF"/>
                    </a:solidFill>
                    <a:latin typeface="Arial Narrow" pitchFamily="34" charset="0"/>
                  </a:rPr>
                  <a:t>       </a:t>
                </a:r>
                <a:r>
                  <a:rPr lang="en-US" sz="2600" b="1" dirty="0">
                    <a:solidFill>
                      <a:srgbClr val="FFFFFF"/>
                    </a:solidFill>
                    <a:latin typeface="Arial Narrow" pitchFamily="34" charset="0"/>
                  </a:rPr>
                  <a:t>   </a:t>
                </a:r>
              </a:p>
            </p:txBody>
          </p:sp>
          <p:sp>
            <p:nvSpPr>
              <p:cNvPr id="38" name="Freeform 562"/>
              <p:cNvSpPr>
                <a:spLocks noEditPoints="1"/>
              </p:cNvSpPr>
              <p:nvPr/>
            </p:nvSpPr>
            <p:spPr bwMode="auto">
              <a:xfrm>
                <a:off x="2250613" y="2440130"/>
                <a:ext cx="475446" cy="36328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545"/>
                  </a:cxn>
                  <a:cxn ang="0">
                    <a:pos x="685" y="545"/>
                  </a:cxn>
                  <a:cxn ang="0">
                    <a:pos x="725" y="0"/>
                  </a:cxn>
                  <a:cxn ang="0">
                    <a:pos x="81" y="413"/>
                  </a:cxn>
                  <a:cxn ang="0">
                    <a:pos x="82" y="393"/>
                  </a:cxn>
                  <a:cxn ang="0">
                    <a:pos x="93" y="352"/>
                  </a:cxn>
                  <a:cxn ang="0">
                    <a:pos x="115" y="316"/>
                  </a:cxn>
                  <a:cxn ang="0">
                    <a:pos x="143" y="288"/>
                  </a:cxn>
                  <a:cxn ang="0">
                    <a:pos x="159" y="277"/>
                  </a:cxn>
                  <a:cxn ang="0">
                    <a:pos x="151" y="269"/>
                  </a:cxn>
                  <a:cxn ang="0">
                    <a:pos x="140" y="246"/>
                  </a:cxn>
                  <a:cxn ang="0">
                    <a:pos x="139" y="233"/>
                  </a:cxn>
                  <a:cxn ang="0">
                    <a:pos x="143" y="210"/>
                  </a:cxn>
                  <a:cxn ang="0">
                    <a:pos x="156" y="191"/>
                  </a:cxn>
                  <a:cxn ang="0">
                    <a:pos x="175" y="177"/>
                  </a:cxn>
                  <a:cxn ang="0">
                    <a:pos x="198" y="173"/>
                  </a:cxn>
                  <a:cxn ang="0">
                    <a:pos x="210" y="175"/>
                  </a:cxn>
                  <a:cxn ang="0">
                    <a:pos x="230" y="184"/>
                  </a:cxn>
                  <a:cxn ang="0">
                    <a:pos x="246" y="199"/>
                  </a:cxn>
                  <a:cxn ang="0">
                    <a:pos x="256" y="220"/>
                  </a:cxn>
                  <a:cxn ang="0">
                    <a:pos x="257" y="233"/>
                  </a:cxn>
                  <a:cxn ang="0">
                    <a:pos x="252" y="258"/>
                  </a:cxn>
                  <a:cxn ang="0">
                    <a:pos x="236" y="277"/>
                  </a:cxn>
                  <a:cxn ang="0">
                    <a:pos x="245" y="282"/>
                  </a:cxn>
                  <a:cxn ang="0">
                    <a:pos x="268" y="301"/>
                  </a:cxn>
                  <a:cxn ang="0">
                    <a:pos x="292" y="333"/>
                  </a:cxn>
                  <a:cxn ang="0">
                    <a:pos x="308" y="372"/>
                  </a:cxn>
                  <a:cxn ang="0">
                    <a:pos x="315" y="413"/>
                  </a:cxn>
                  <a:cxn ang="0">
                    <a:pos x="557" y="413"/>
                  </a:cxn>
                  <a:cxn ang="0">
                    <a:pos x="406" y="368"/>
                  </a:cxn>
                  <a:cxn ang="0">
                    <a:pos x="557" y="413"/>
                  </a:cxn>
                  <a:cxn ang="0">
                    <a:pos x="406" y="331"/>
                  </a:cxn>
                  <a:cxn ang="0">
                    <a:pos x="663" y="286"/>
                  </a:cxn>
                  <a:cxn ang="0">
                    <a:pos x="663" y="249"/>
                  </a:cxn>
                  <a:cxn ang="0">
                    <a:pos x="406" y="204"/>
                  </a:cxn>
                  <a:cxn ang="0">
                    <a:pos x="663" y="249"/>
                  </a:cxn>
                </a:cxnLst>
                <a:rect l="0" t="0" r="r" b="b"/>
                <a:pathLst>
                  <a:path w="725" h="545">
                    <a:moveTo>
                      <a:pt x="685" y="0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545"/>
                    </a:lnTo>
                    <a:lnTo>
                      <a:pt x="42" y="545"/>
                    </a:lnTo>
                    <a:lnTo>
                      <a:pt x="685" y="545"/>
                    </a:lnTo>
                    <a:lnTo>
                      <a:pt x="725" y="545"/>
                    </a:lnTo>
                    <a:lnTo>
                      <a:pt x="725" y="0"/>
                    </a:lnTo>
                    <a:lnTo>
                      <a:pt x="685" y="0"/>
                    </a:lnTo>
                    <a:close/>
                    <a:moveTo>
                      <a:pt x="81" y="413"/>
                    </a:moveTo>
                    <a:lnTo>
                      <a:pt x="81" y="413"/>
                    </a:lnTo>
                    <a:lnTo>
                      <a:pt x="82" y="393"/>
                    </a:lnTo>
                    <a:lnTo>
                      <a:pt x="86" y="372"/>
                    </a:lnTo>
                    <a:lnTo>
                      <a:pt x="93" y="352"/>
                    </a:lnTo>
                    <a:lnTo>
                      <a:pt x="103" y="333"/>
                    </a:lnTo>
                    <a:lnTo>
                      <a:pt x="115" y="316"/>
                    </a:lnTo>
                    <a:lnTo>
                      <a:pt x="128" y="301"/>
                    </a:lnTo>
                    <a:lnTo>
                      <a:pt x="143" y="288"/>
                    </a:lnTo>
                    <a:lnTo>
                      <a:pt x="151" y="282"/>
                    </a:lnTo>
                    <a:lnTo>
                      <a:pt x="159" y="277"/>
                    </a:lnTo>
                    <a:lnTo>
                      <a:pt x="159" y="277"/>
                    </a:lnTo>
                    <a:lnTo>
                      <a:pt x="151" y="269"/>
                    </a:lnTo>
                    <a:lnTo>
                      <a:pt x="144" y="258"/>
                    </a:lnTo>
                    <a:lnTo>
                      <a:pt x="140" y="246"/>
                    </a:lnTo>
                    <a:lnTo>
                      <a:pt x="139" y="233"/>
                    </a:lnTo>
                    <a:lnTo>
                      <a:pt x="139" y="233"/>
                    </a:lnTo>
                    <a:lnTo>
                      <a:pt x="140" y="220"/>
                    </a:lnTo>
                    <a:lnTo>
                      <a:pt x="143" y="210"/>
                    </a:lnTo>
                    <a:lnTo>
                      <a:pt x="148" y="199"/>
                    </a:lnTo>
                    <a:lnTo>
                      <a:pt x="156" y="191"/>
                    </a:lnTo>
                    <a:lnTo>
                      <a:pt x="164" y="184"/>
                    </a:lnTo>
                    <a:lnTo>
                      <a:pt x="175" y="177"/>
                    </a:lnTo>
                    <a:lnTo>
                      <a:pt x="186" y="175"/>
                    </a:lnTo>
                    <a:lnTo>
                      <a:pt x="198" y="173"/>
                    </a:lnTo>
                    <a:lnTo>
                      <a:pt x="198" y="173"/>
                    </a:lnTo>
                    <a:lnTo>
                      <a:pt x="210" y="175"/>
                    </a:lnTo>
                    <a:lnTo>
                      <a:pt x="221" y="177"/>
                    </a:lnTo>
                    <a:lnTo>
                      <a:pt x="230" y="184"/>
                    </a:lnTo>
                    <a:lnTo>
                      <a:pt x="240" y="191"/>
                    </a:lnTo>
                    <a:lnTo>
                      <a:pt x="246" y="199"/>
                    </a:lnTo>
                    <a:lnTo>
                      <a:pt x="252" y="210"/>
                    </a:lnTo>
                    <a:lnTo>
                      <a:pt x="256" y="220"/>
                    </a:lnTo>
                    <a:lnTo>
                      <a:pt x="257" y="233"/>
                    </a:lnTo>
                    <a:lnTo>
                      <a:pt x="257" y="233"/>
                    </a:lnTo>
                    <a:lnTo>
                      <a:pt x="256" y="246"/>
                    </a:lnTo>
                    <a:lnTo>
                      <a:pt x="252" y="258"/>
                    </a:lnTo>
                    <a:lnTo>
                      <a:pt x="245" y="269"/>
                    </a:lnTo>
                    <a:lnTo>
                      <a:pt x="236" y="277"/>
                    </a:lnTo>
                    <a:lnTo>
                      <a:pt x="236" y="277"/>
                    </a:lnTo>
                    <a:lnTo>
                      <a:pt x="245" y="282"/>
                    </a:lnTo>
                    <a:lnTo>
                      <a:pt x="253" y="288"/>
                    </a:lnTo>
                    <a:lnTo>
                      <a:pt x="268" y="301"/>
                    </a:lnTo>
                    <a:lnTo>
                      <a:pt x="281" y="316"/>
                    </a:lnTo>
                    <a:lnTo>
                      <a:pt x="292" y="333"/>
                    </a:lnTo>
                    <a:lnTo>
                      <a:pt x="302" y="352"/>
                    </a:lnTo>
                    <a:lnTo>
                      <a:pt x="308" y="372"/>
                    </a:lnTo>
                    <a:lnTo>
                      <a:pt x="314" y="393"/>
                    </a:lnTo>
                    <a:lnTo>
                      <a:pt x="315" y="413"/>
                    </a:lnTo>
                    <a:lnTo>
                      <a:pt x="81" y="413"/>
                    </a:lnTo>
                    <a:close/>
                    <a:moveTo>
                      <a:pt x="557" y="413"/>
                    </a:moveTo>
                    <a:lnTo>
                      <a:pt x="406" y="413"/>
                    </a:lnTo>
                    <a:lnTo>
                      <a:pt x="406" y="368"/>
                    </a:lnTo>
                    <a:lnTo>
                      <a:pt x="557" y="368"/>
                    </a:lnTo>
                    <a:lnTo>
                      <a:pt x="557" y="413"/>
                    </a:lnTo>
                    <a:close/>
                    <a:moveTo>
                      <a:pt x="663" y="331"/>
                    </a:moveTo>
                    <a:lnTo>
                      <a:pt x="406" y="331"/>
                    </a:lnTo>
                    <a:lnTo>
                      <a:pt x="406" y="286"/>
                    </a:lnTo>
                    <a:lnTo>
                      <a:pt x="663" y="286"/>
                    </a:lnTo>
                    <a:lnTo>
                      <a:pt x="663" y="331"/>
                    </a:lnTo>
                    <a:close/>
                    <a:moveTo>
                      <a:pt x="663" y="249"/>
                    </a:moveTo>
                    <a:lnTo>
                      <a:pt x="406" y="249"/>
                    </a:lnTo>
                    <a:lnTo>
                      <a:pt x="406" y="204"/>
                    </a:lnTo>
                    <a:lnTo>
                      <a:pt x="663" y="204"/>
                    </a:lnTo>
                    <a:lnTo>
                      <a:pt x="663" y="2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90427"/>
                <a:endParaRPr lang="en-US" sz="1950" dirty="0">
                  <a:solidFill>
                    <a:prstClr val="black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929763" y="2458277"/>
                <a:ext cx="960519" cy="432426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 defTabSz="990427" fontAlgn="base">
                  <a:lnSpc>
                    <a:spcPct val="85000"/>
                  </a:lnSpc>
                  <a:spcBef>
                    <a:spcPts val="163"/>
                  </a:spcBef>
                  <a:spcAft>
                    <a:spcPct val="0"/>
                  </a:spcAft>
                </a:pPr>
                <a:r>
                  <a:rPr lang="mn-MN" sz="2600" b="1" dirty="0">
                    <a:solidFill>
                      <a:srgbClr val="FFFFFF"/>
                    </a:solidFill>
                    <a:latin typeface="Arial Narrow" pitchFamily="34" charset="0"/>
                  </a:rPr>
                  <a:t>54.7%</a:t>
                </a:r>
                <a:endParaRPr lang="en-US" sz="2600" b="1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942952" y="3050403"/>
              <a:ext cx="1872000" cy="1512000"/>
              <a:chOff x="4237965" y="440278"/>
              <a:chExt cx="1872000" cy="1512000"/>
            </a:xfrm>
          </p:grpSpPr>
          <p:sp>
            <p:nvSpPr>
              <p:cNvPr id="41" name="Rectangle 40" descr="Element 2 Shape"/>
              <p:cNvSpPr/>
              <p:nvPr/>
            </p:nvSpPr>
            <p:spPr bwMode="auto">
              <a:xfrm flipH="1">
                <a:off x="4237965" y="440278"/>
                <a:ext cx="1872000" cy="1512000"/>
              </a:xfrm>
              <a:prstGeom prst="rect">
                <a:avLst/>
              </a:prstGeom>
              <a:solidFill>
                <a:srgbClr val="FF5050">
                  <a:alpha val="91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74295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mn-MN" sz="13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Төсвийн төлөвлөлт, гүйцэтгэл </a:t>
                </a:r>
              </a:p>
            </p:txBody>
          </p:sp>
          <p:sp>
            <p:nvSpPr>
              <p:cNvPr id="42" name="Freeform 25" descr="Branching Icon"/>
              <p:cNvSpPr>
                <a:spLocks/>
              </p:cNvSpPr>
              <p:nvPr/>
            </p:nvSpPr>
            <p:spPr bwMode="auto">
              <a:xfrm>
                <a:off x="4343287" y="1077019"/>
                <a:ext cx="700425" cy="559050"/>
              </a:xfrm>
              <a:custGeom>
                <a:avLst/>
                <a:gdLst/>
                <a:ahLst/>
                <a:cxnLst>
                  <a:cxn ang="0">
                    <a:pos x="1675" y="558"/>
                  </a:cxn>
                  <a:cxn ang="0">
                    <a:pos x="1675" y="417"/>
                  </a:cxn>
                  <a:cxn ang="0">
                    <a:pos x="1150" y="417"/>
                  </a:cxn>
                  <a:cxn ang="0">
                    <a:pos x="1150" y="303"/>
                  </a:cxn>
                  <a:cxn ang="0">
                    <a:pos x="1550" y="303"/>
                  </a:cxn>
                  <a:cxn ang="0">
                    <a:pos x="1550" y="0"/>
                  </a:cxn>
                  <a:cxn ang="0">
                    <a:pos x="740" y="0"/>
                  </a:cxn>
                  <a:cxn ang="0">
                    <a:pos x="740" y="303"/>
                  </a:cxn>
                  <a:cxn ang="0">
                    <a:pos x="1106" y="303"/>
                  </a:cxn>
                  <a:cxn ang="0">
                    <a:pos x="1106" y="417"/>
                  </a:cxn>
                  <a:cxn ang="0">
                    <a:pos x="616" y="417"/>
                  </a:cxn>
                  <a:cxn ang="0">
                    <a:pos x="616" y="558"/>
                  </a:cxn>
                  <a:cxn ang="0">
                    <a:pos x="418" y="558"/>
                  </a:cxn>
                  <a:cxn ang="0">
                    <a:pos x="418" y="861"/>
                  </a:cxn>
                  <a:cxn ang="0">
                    <a:pos x="616" y="861"/>
                  </a:cxn>
                  <a:cxn ang="0">
                    <a:pos x="616" y="958"/>
                  </a:cxn>
                  <a:cxn ang="0">
                    <a:pos x="164" y="958"/>
                  </a:cxn>
                  <a:cxn ang="0">
                    <a:pos x="164" y="1115"/>
                  </a:cxn>
                  <a:cxn ang="0">
                    <a:pos x="0" y="1115"/>
                  </a:cxn>
                  <a:cxn ang="0">
                    <a:pos x="0" y="1419"/>
                  </a:cxn>
                  <a:cxn ang="0">
                    <a:pos x="354" y="1419"/>
                  </a:cxn>
                  <a:cxn ang="0">
                    <a:pos x="354" y="1115"/>
                  </a:cxn>
                  <a:cxn ang="0">
                    <a:pos x="206" y="1115"/>
                  </a:cxn>
                  <a:cxn ang="0">
                    <a:pos x="206" y="1002"/>
                  </a:cxn>
                  <a:cxn ang="0">
                    <a:pos x="620" y="1002"/>
                  </a:cxn>
                  <a:cxn ang="0">
                    <a:pos x="620" y="1115"/>
                  </a:cxn>
                  <a:cxn ang="0">
                    <a:pos x="473" y="1115"/>
                  </a:cxn>
                  <a:cxn ang="0">
                    <a:pos x="473" y="1419"/>
                  </a:cxn>
                  <a:cxn ang="0">
                    <a:pos x="828" y="1419"/>
                  </a:cxn>
                  <a:cxn ang="0">
                    <a:pos x="828" y="1115"/>
                  </a:cxn>
                  <a:cxn ang="0">
                    <a:pos x="663" y="1115"/>
                  </a:cxn>
                  <a:cxn ang="0">
                    <a:pos x="663" y="1002"/>
                  </a:cxn>
                  <a:cxn ang="0">
                    <a:pos x="1093" y="1002"/>
                  </a:cxn>
                  <a:cxn ang="0">
                    <a:pos x="1093" y="1115"/>
                  </a:cxn>
                  <a:cxn ang="0">
                    <a:pos x="945" y="1115"/>
                  </a:cxn>
                  <a:cxn ang="0">
                    <a:pos x="945" y="1419"/>
                  </a:cxn>
                  <a:cxn ang="0">
                    <a:pos x="1300" y="1419"/>
                  </a:cxn>
                  <a:cxn ang="0">
                    <a:pos x="1300" y="1115"/>
                  </a:cxn>
                  <a:cxn ang="0">
                    <a:pos x="1137" y="1115"/>
                  </a:cxn>
                  <a:cxn ang="0">
                    <a:pos x="1137" y="958"/>
                  </a:cxn>
                  <a:cxn ang="0">
                    <a:pos x="660" y="958"/>
                  </a:cxn>
                  <a:cxn ang="0">
                    <a:pos x="660" y="861"/>
                  </a:cxn>
                  <a:cxn ang="0">
                    <a:pos x="943" y="861"/>
                  </a:cxn>
                  <a:cxn ang="0">
                    <a:pos x="943" y="558"/>
                  </a:cxn>
                  <a:cxn ang="0">
                    <a:pos x="660" y="558"/>
                  </a:cxn>
                  <a:cxn ang="0">
                    <a:pos x="660" y="461"/>
                  </a:cxn>
                  <a:cxn ang="0">
                    <a:pos x="1631" y="461"/>
                  </a:cxn>
                  <a:cxn ang="0">
                    <a:pos x="1631" y="558"/>
                  </a:cxn>
                  <a:cxn ang="0">
                    <a:pos x="1331" y="558"/>
                  </a:cxn>
                  <a:cxn ang="0">
                    <a:pos x="1331" y="861"/>
                  </a:cxn>
                  <a:cxn ang="0">
                    <a:pos x="1856" y="861"/>
                  </a:cxn>
                  <a:cxn ang="0">
                    <a:pos x="1856" y="558"/>
                  </a:cxn>
                  <a:cxn ang="0">
                    <a:pos x="1675" y="558"/>
                  </a:cxn>
                </a:cxnLst>
                <a:rect l="0" t="0" r="r" b="b"/>
                <a:pathLst>
                  <a:path w="1856" h="1419">
                    <a:moveTo>
                      <a:pt x="1675" y="558"/>
                    </a:moveTo>
                    <a:lnTo>
                      <a:pt x="1675" y="417"/>
                    </a:lnTo>
                    <a:lnTo>
                      <a:pt x="1150" y="417"/>
                    </a:lnTo>
                    <a:lnTo>
                      <a:pt x="1150" y="303"/>
                    </a:lnTo>
                    <a:lnTo>
                      <a:pt x="1550" y="303"/>
                    </a:lnTo>
                    <a:lnTo>
                      <a:pt x="1550" y="0"/>
                    </a:lnTo>
                    <a:lnTo>
                      <a:pt x="740" y="0"/>
                    </a:lnTo>
                    <a:lnTo>
                      <a:pt x="740" y="303"/>
                    </a:lnTo>
                    <a:lnTo>
                      <a:pt x="1106" y="303"/>
                    </a:lnTo>
                    <a:lnTo>
                      <a:pt x="1106" y="417"/>
                    </a:lnTo>
                    <a:lnTo>
                      <a:pt x="616" y="417"/>
                    </a:lnTo>
                    <a:lnTo>
                      <a:pt x="616" y="558"/>
                    </a:lnTo>
                    <a:lnTo>
                      <a:pt x="418" y="558"/>
                    </a:lnTo>
                    <a:lnTo>
                      <a:pt x="418" y="861"/>
                    </a:lnTo>
                    <a:lnTo>
                      <a:pt x="616" y="861"/>
                    </a:lnTo>
                    <a:lnTo>
                      <a:pt x="616" y="958"/>
                    </a:lnTo>
                    <a:lnTo>
                      <a:pt x="164" y="958"/>
                    </a:lnTo>
                    <a:lnTo>
                      <a:pt x="164" y="1115"/>
                    </a:lnTo>
                    <a:lnTo>
                      <a:pt x="0" y="1115"/>
                    </a:lnTo>
                    <a:lnTo>
                      <a:pt x="0" y="1419"/>
                    </a:lnTo>
                    <a:lnTo>
                      <a:pt x="354" y="1419"/>
                    </a:lnTo>
                    <a:lnTo>
                      <a:pt x="354" y="1115"/>
                    </a:lnTo>
                    <a:lnTo>
                      <a:pt x="206" y="1115"/>
                    </a:lnTo>
                    <a:lnTo>
                      <a:pt x="206" y="1002"/>
                    </a:lnTo>
                    <a:lnTo>
                      <a:pt x="620" y="1002"/>
                    </a:lnTo>
                    <a:lnTo>
                      <a:pt x="620" y="1115"/>
                    </a:lnTo>
                    <a:lnTo>
                      <a:pt x="473" y="1115"/>
                    </a:lnTo>
                    <a:lnTo>
                      <a:pt x="473" y="1419"/>
                    </a:lnTo>
                    <a:lnTo>
                      <a:pt x="828" y="1419"/>
                    </a:lnTo>
                    <a:lnTo>
                      <a:pt x="828" y="1115"/>
                    </a:lnTo>
                    <a:lnTo>
                      <a:pt x="663" y="1115"/>
                    </a:lnTo>
                    <a:lnTo>
                      <a:pt x="663" y="1002"/>
                    </a:lnTo>
                    <a:lnTo>
                      <a:pt x="1093" y="1002"/>
                    </a:lnTo>
                    <a:lnTo>
                      <a:pt x="1093" y="1115"/>
                    </a:lnTo>
                    <a:lnTo>
                      <a:pt x="945" y="1115"/>
                    </a:lnTo>
                    <a:lnTo>
                      <a:pt x="945" y="1419"/>
                    </a:lnTo>
                    <a:lnTo>
                      <a:pt x="1300" y="1419"/>
                    </a:lnTo>
                    <a:lnTo>
                      <a:pt x="1300" y="1115"/>
                    </a:lnTo>
                    <a:lnTo>
                      <a:pt x="1137" y="1115"/>
                    </a:lnTo>
                    <a:lnTo>
                      <a:pt x="1137" y="958"/>
                    </a:lnTo>
                    <a:lnTo>
                      <a:pt x="660" y="958"/>
                    </a:lnTo>
                    <a:lnTo>
                      <a:pt x="660" y="861"/>
                    </a:lnTo>
                    <a:lnTo>
                      <a:pt x="943" y="861"/>
                    </a:lnTo>
                    <a:lnTo>
                      <a:pt x="943" y="558"/>
                    </a:lnTo>
                    <a:lnTo>
                      <a:pt x="660" y="558"/>
                    </a:lnTo>
                    <a:lnTo>
                      <a:pt x="660" y="461"/>
                    </a:lnTo>
                    <a:lnTo>
                      <a:pt x="1631" y="461"/>
                    </a:lnTo>
                    <a:lnTo>
                      <a:pt x="1631" y="558"/>
                    </a:lnTo>
                    <a:lnTo>
                      <a:pt x="1331" y="558"/>
                    </a:lnTo>
                    <a:lnTo>
                      <a:pt x="1331" y="861"/>
                    </a:lnTo>
                    <a:lnTo>
                      <a:pt x="1856" y="861"/>
                    </a:lnTo>
                    <a:lnTo>
                      <a:pt x="1856" y="558"/>
                    </a:lnTo>
                    <a:lnTo>
                      <a:pt x="1675" y="5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90427"/>
                <a:endParaRPr lang="en-US" sz="1625" dirty="0">
                  <a:solidFill>
                    <a:prstClr val="black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069571" y="1293873"/>
                <a:ext cx="960519" cy="432426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 defTabSz="990427">
                  <a:lnSpc>
                    <a:spcPct val="85000"/>
                  </a:lnSpc>
                  <a:spcBef>
                    <a:spcPts val="163"/>
                  </a:spcBef>
                </a:pPr>
                <a:r>
                  <a:rPr lang="mn-MN" sz="2600" b="1" dirty="0">
                    <a:solidFill>
                      <a:srgbClr val="FFFFFF"/>
                    </a:solidFill>
                    <a:latin typeface="Arial Narrow" pitchFamily="34" charset="0"/>
                  </a:rPr>
                  <a:t>12.4%</a:t>
                </a:r>
                <a:endParaRPr lang="en-US" sz="2600" b="1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45" name="Rectangle 44"/>
          <p:cNvSpPr/>
          <p:nvPr/>
        </p:nvSpPr>
        <p:spPr>
          <a:xfrm>
            <a:off x="0" y="0"/>
            <a:ext cx="9906000" cy="3050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sp>
        <p:nvSpPr>
          <p:cNvPr id="46" name="Rectangle 45"/>
          <p:cNvSpPr/>
          <p:nvPr/>
        </p:nvSpPr>
        <p:spPr>
          <a:xfrm>
            <a:off x="0" y="6169203"/>
            <a:ext cx="9906000" cy="69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grpSp>
        <p:nvGrpSpPr>
          <p:cNvPr id="51" name="Group 50"/>
          <p:cNvGrpSpPr/>
          <p:nvPr/>
        </p:nvGrpSpPr>
        <p:grpSpPr>
          <a:xfrm>
            <a:off x="3929320" y="1783595"/>
            <a:ext cx="2047355" cy="1086283"/>
            <a:chOff x="3929320" y="1783595"/>
            <a:chExt cx="2047355" cy="1086283"/>
          </a:xfrm>
        </p:grpSpPr>
        <p:sp>
          <p:nvSpPr>
            <p:cNvPr id="6" name="Rectangle 5"/>
            <p:cNvSpPr/>
            <p:nvPr/>
          </p:nvSpPr>
          <p:spPr>
            <a:xfrm>
              <a:off x="4151324" y="1783595"/>
              <a:ext cx="1603352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indent="0" algn="ctr" defTabSz="74295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8.</a:t>
              </a:r>
              <a:r>
                <a:rPr lang="mn-MN" sz="6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29320" y="2469768"/>
              <a:ext cx="20473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mn-M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их  наяд  </a:t>
              </a:r>
              <a:r>
                <a:rPr lang="mn-MN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төгрөг</a:t>
              </a:r>
              <a:endParaRPr lang="mn-M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967619" y="1834041"/>
            <a:ext cx="2047355" cy="1086283"/>
            <a:chOff x="3929320" y="1783595"/>
            <a:chExt cx="2047355" cy="1086283"/>
          </a:xfrm>
        </p:grpSpPr>
        <p:sp>
          <p:nvSpPr>
            <p:cNvPr id="54" name="Rectangle 53"/>
            <p:cNvSpPr/>
            <p:nvPr/>
          </p:nvSpPr>
          <p:spPr>
            <a:xfrm>
              <a:off x="4151324" y="1783595"/>
              <a:ext cx="1603352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indent="0" algn="ctr" defTabSz="74295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mn-MN" sz="6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2</a:t>
              </a:r>
              <a:r>
                <a:rPr lang="en-US" sz="6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.</a:t>
              </a:r>
              <a:r>
                <a:rPr lang="mn-MN" sz="6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1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929320" y="2469768"/>
              <a:ext cx="20473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mn-M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их  наяд  </a:t>
              </a:r>
              <a:r>
                <a:rPr lang="mn-MN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төгрөг</a:t>
              </a:r>
              <a:endParaRPr lang="mn-M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055297" y="3050403"/>
            <a:ext cx="1872000" cy="3118800"/>
            <a:chOff x="7055297" y="3050403"/>
            <a:chExt cx="1872000" cy="3118800"/>
          </a:xfrm>
        </p:grpSpPr>
        <p:sp>
          <p:nvSpPr>
            <p:cNvPr id="57" name="Rectangle 56"/>
            <p:cNvSpPr/>
            <p:nvPr/>
          </p:nvSpPr>
          <p:spPr>
            <a:xfrm>
              <a:off x="7055297" y="3050403"/>
              <a:ext cx="1872000" cy="3118800"/>
            </a:xfrm>
            <a:prstGeom prst="rect">
              <a:avLst/>
            </a:prstGeom>
            <a:solidFill>
              <a:srgbClr val="00B0F0">
                <a:alpha val="9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74295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mn-MN" sz="13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89619" y="4180863"/>
              <a:ext cx="1603356" cy="942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4295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mn-MN" sz="13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Зөрчлийг санхүүгийн </a:t>
              </a:r>
            </a:p>
            <a:p>
              <a:pPr algn="ctr" defTabSz="74295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mn-MN" sz="13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тайланд залруулан тусгуулсан</a:t>
              </a:r>
              <a:endParaRPr lang="en-US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0" y="1"/>
            <a:ext cx="9906000" cy="1743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sp>
        <p:nvSpPr>
          <p:cNvPr id="2" name="Rectangle 1"/>
          <p:cNvSpPr/>
          <p:nvPr/>
        </p:nvSpPr>
        <p:spPr>
          <a:xfrm>
            <a:off x="2624494" y="346403"/>
            <a:ext cx="46570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САНХҮҮГИЙН ТАЙЛАНГИЙН</a:t>
            </a:r>
            <a:r>
              <a:rPr lang="mn-M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 </a:t>
            </a:r>
            <a:r>
              <a:rPr lang="mn-M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АУДИТ</a:t>
            </a:r>
          </a:p>
          <a:p>
            <a:pPr algn="ctr"/>
            <a:r>
              <a:rPr lang="mn-M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ЗӨРЧИЛ ИЛРҮҮЛСЭН</a:t>
            </a:r>
            <a:endParaRPr lang="mn-MN" altLang="en-US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3917" y="1087465"/>
            <a:ext cx="9018166" cy="0"/>
            <a:chOff x="443917" y="1087465"/>
            <a:chExt cx="9018166" cy="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43917" y="1087465"/>
              <a:ext cx="901816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570219" y="1087465"/>
              <a:ext cx="765562" cy="0"/>
            </a:xfrm>
            <a:prstGeom prst="line">
              <a:avLst/>
            </a:prstGeom>
            <a:ln w="381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135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-2.59259E-6 L -0.09584 -2.59259E-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-2.59259E-6 L -0.09584 -2.59259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-1.85185E-6 L -0.09584 -1.85185E-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94974" y="346403"/>
            <a:ext cx="3716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САНХҮҮГИЙН ТАЙЛАНГИЙН</a:t>
            </a:r>
          </a:p>
          <a:p>
            <a:pPr algn="ctr"/>
            <a:r>
              <a:rPr lang="mn-M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АУДИТЫН ҮР ДҮН</a:t>
            </a:r>
            <a:endParaRPr lang="mn-MN" altLang="en-US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3917" y="1087465"/>
            <a:ext cx="9018166" cy="0"/>
            <a:chOff x="443917" y="1087465"/>
            <a:chExt cx="9018166" cy="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43917" y="1087465"/>
              <a:ext cx="901816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0219" y="1087465"/>
              <a:ext cx="765562" cy="0"/>
            </a:xfrm>
            <a:prstGeom prst="line">
              <a:avLst/>
            </a:prstGeom>
            <a:ln w="381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643209854"/>
              </p:ext>
            </p:extLst>
          </p:nvPr>
        </p:nvGraphicFramePr>
        <p:xfrm>
          <a:off x="137484" y="2063969"/>
          <a:ext cx="4762263" cy="184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984225117"/>
              </p:ext>
            </p:extLst>
          </p:nvPr>
        </p:nvGraphicFramePr>
        <p:xfrm>
          <a:off x="5016860" y="2061271"/>
          <a:ext cx="4585385" cy="1844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angle 18"/>
          <p:cNvSpPr/>
          <p:nvPr/>
        </p:nvSpPr>
        <p:spPr>
          <a:xfrm>
            <a:off x="720775" y="1538051"/>
            <a:ext cx="3849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Тогтоосон акт ба түүний барагдуулалт,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тэрбум төгрөг, 2016-2017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70279" y="1538051"/>
            <a:ext cx="439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Өгсөн албан шаардлага ба түүний биелэлт, </a:t>
            </a:r>
            <a:r>
              <a:rPr lang="mn-M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тэрбум төгрөг, 2016-2017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400300" y="4346508"/>
            <a:ext cx="5105400" cy="2026950"/>
            <a:chOff x="2400300" y="4346508"/>
            <a:chExt cx="5105400" cy="2026950"/>
          </a:xfrm>
        </p:grpSpPr>
        <p:graphicFrame>
          <p:nvGraphicFramePr>
            <p:cNvPr id="12" name="Chart 11"/>
            <p:cNvGraphicFramePr/>
            <p:nvPr>
              <p:extLst>
                <p:ext uri="{D42A27DB-BD31-4B8C-83A1-F6EECF244321}">
                  <p14:modId xmlns:p14="http://schemas.microsoft.com/office/powerpoint/2010/main" val="2041593486"/>
                </p:ext>
              </p:extLst>
            </p:nvPr>
          </p:nvGraphicFramePr>
          <p:xfrm>
            <a:off x="2400300" y="4346508"/>
            <a:ext cx="5105400" cy="14460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4" name="Rectangle 23"/>
            <p:cNvSpPr/>
            <p:nvPr/>
          </p:nvSpPr>
          <p:spPr>
            <a:xfrm>
              <a:off x="2581275" y="5850238"/>
              <a:ext cx="47434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mn-M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 </a:t>
              </a:r>
              <a:r>
                <a:rPr lang="mn-M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Акт, албан шаардлагаас төсөвт оруулсан мөнгө </a:t>
              </a:r>
              <a:r>
                <a:rPr lang="mn-M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тэрбум төгрөг, 2016-2017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1988" y="4217202"/>
            <a:ext cx="8582025" cy="154391"/>
            <a:chOff x="647700" y="5091509"/>
            <a:chExt cx="8582025" cy="154391"/>
          </a:xfrm>
        </p:grpSpPr>
        <p:sp>
          <p:nvSpPr>
            <p:cNvPr id="28" name="Isosceles Triangle 27"/>
            <p:cNvSpPr/>
            <p:nvPr/>
          </p:nvSpPr>
          <p:spPr>
            <a:xfrm rot="10800000">
              <a:off x="4767453" y="5098263"/>
              <a:ext cx="342519" cy="14763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47700" y="5091509"/>
              <a:ext cx="8582025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883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0" grpId="0" uiExpand="1">
        <p:bldSub>
          <a:bldChart bld="category"/>
        </p:bldSub>
      </p:bldGraphic>
      <p:bldGraphic spid="11" grpId="0" uiExpand="1">
        <p:bldSub>
          <a:bldChart bld="category"/>
        </p:bldSub>
      </p:bldGraphic>
      <p:bldP spid="19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0852395"/>
              </p:ext>
            </p:extLst>
          </p:nvPr>
        </p:nvGraphicFramePr>
        <p:xfrm>
          <a:off x="339781" y="2806539"/>
          <a:ext cx="3927420" cy="246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836524" y="1889177"/>
            <a:ext cx="1156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1600" b="1" dirty="0">
                <a:latin typeface="Mogul Europe" panose="020B7200000000000000" pitchFamily="34" charset="0"/>
              </a:rPr>
              <a:t>Зөвлөмж</a:t>
            </a:r>
          </a:p>
        </p:txBody>
      </p:sp>
      <p:sp>
        <p:nvSpPr>
          <p:cNvPr id="7" name="Rectangle 6"/>
          <p:cNvSpPr/>
          <p:nvPr/>
        </p:nvSpPr>
        <p:spPr>
          <a:xfrm>
            <a:off x="1057893" y="2344874"/>
            <a:ext cx="2713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200" dirty="0">
                <a:latin typeface="Mogul Europe" panose="020B7200000000000000" pitchFamily="34" charset="0"/>
              </a:rPr>
              <a:t>Өгсөн зөвлөмж ба түүний хэрэгжилт, тоогоор, 2016-2017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7854" y="1889177"/>
            <a:ext cx="36327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1600" b="1" dirty="0">
                <a:latin typeface="Mogul Europe" panose="020B7200000000000000" pitchFamily="34" charset="0"/>
              </a:rPr>
              <a:t>Хүлээн зөвшөөрөгдсөн үр өгөөж</a:t>
            </a:r>
          </a:p>
        </p:txBody>
      </p:sp>
      <p:sp>
        <p:nvSpPr>
          <p:cNvPr id="9" name="Rectangle 8"/>
          <p:cNvSpPr/>
          <p:nvPr/>
        </p:nvSpPr>
        <p:spPr>
          <a:xfrm>
            <a:off x="5877543" y="2344874"/>
            <a:ext cx="2713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200" dirty="0">
                <a:latin typeface="Mogul Europe" panose="020B7200000000000000" pitchFamily="34" charset="0"/>
              </a:rPr>
              <a:t>Өгсөн зөвлөмж ба түүний хэрэгжилт, тоогоор, 2016-2017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343241" y="3296881"/>
            <a:ext cx="1797672" cy="1446550"/>
            <a:chOff x="7343241" y="3744556"/>
            <a:chExt cx="1797672" cy="1446550"/>
          </a:xfrm>
        </p:grpSpPr>
        <p:sp>
          <p:nvSpPr>
            <p:cNvPr id="17" name="Rectangle 16"/>
            <p:cNvSpPr/>
            <p:nvPr/>
          </p:nvSpPr>
          <p:spPr>
            <a:xfrm>
              <a:off x="7866013" y="4667886"/>
              <a:ext cx="7521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  <a:cs typeface="Arial" pitchFamily="34" charset="0"/>
                </a:rPr>
                <a:t>2017</a:t>
              </a:r>
              <a:endParaRPr lang="en-I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343241" y="3744556"/>
              <a:ext cx="179767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mn-MN" sz="3600" b="1" dirty="0">
                  <a:solidFill>
                    <a:srgbClr val="7CD14D"/>
                  </a:solidFill>
                  <a:latin typeface="Arial" pitchFamily="34" charset="0"/>
                  <a:cs typeface="Arial" pitchFamily="34" charset="0"/>
                </a:rPr>
                <a:t>1,</a:t>
              </a:r>
              <a:r>
                <a:rPr lang="en-US" sz="3600" b="1" dirty="0">
                  <a:solidFill>
                    <a:srgbClr val="7CD14D"/>
                  </a:solidFill>
                  <a:latin typeface="Agency FB" panose="020B0503020202020204" pitchFamily="34" charset="0"/>
                  <a:cs typeface="Arial" pitchFamily="34" charset="0"/>
                </a:rPr>
                <a:t>639</a:t>
              </a:r>
              <a:r>
                <a:rPr lang="mn-MN" sz="3600" b="1" dirty="0">
                  <a:solidFill>
                    <a:srgbClr val="7CD14D"/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600" b="1" dirty="0" smtClean="0">
                  <a:solidFill>
                    <a:srgbClr val="7CD14D"/>
                  </a:solidFill>
                  <a:latin typeface="Agency FB" panose="020B0503020202020204" pitchFamily="34" charset="0"/>
                  <a:cs typeface="Arial" pitchFamily="34" charset="0"/>
                </a:rPr>
                <a:t>5</a:t>
              </a:r>
              <a:endParaRPr lang="mn-MN" sz="3600" b="1" dirty="0" smtClean="0">
                <a:solidFill>
                  <a:srgbClr val="7CD14D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mn-MN" b="1" dirty="0" smtClean="0">
                  <a:latin typeface="Arial" pitchFamily="34" charset="0"/>
                  <a:cs typeface="Arial" pitchFamily="34" charset="0"/>
                </a:rPr>
                <a:t>тэрбум </a:t>
              </a:r>
              <a:r>
                <a:rPr lang="mn-MN" b="1" dirty="0">
                  <a:latin typeface="Arial" pitchFamily="34" charset="0"/>
                  <a:cs typeface="Arial" pitchFamily="34" charset="0"/>
                </a:rPr>
                <a:t>төгрөг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57718" y="3296881"/>
            <a:ext cx="1797672" cy="1446550"/>
            <a:chOff x="5257718" y="3744556"/>
            <a:chExt cx="1797672" cy="1446550"/>
          </a:xfrm>
        </p:grpSpPr>
        <p:sp>
          <p:nvSpPr>
            <p:cNvPr id="16" name="Rectangle 15"/>
            <p:cNvSpPr/>
            <p:nvPr/>
          </p:nvSpPr>
          <p:spPr>
            <a:xfrm>
              <a:off x="5257718" y="3744556"/>
              <a:ext cx="179767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B0F0"/>
                  </a:solidFill>
                  <a:latin typeface="Agency FB" panose="020B0503020202020204" pitchFamily="34" charset="0"/>
                  <a:cs typeface="Arial" pitchFamily="34" charset="0"/>
                </a:rPr>
                <a:t>196.6</a:t>
              </a:r>
              <a:endParaRPr lang="mn-MN" sz="3600" b="1" dirty="0">
                <a:solidFill>
                  <a:srgbClr val="00B0F0"/>
                </a:solidFill>
                <a:latin typeface="Agency FB" panose="020B0503020202020204" pitchFamily="34" charset="0"/>
                <a:cs typeface="Arial" pitchFamily="34" charset="0"/>
              </a:endParaRPr>
            </a:p>
            <a:p>
              <a:pPr algn="ctr"/>
              <a:r>
                <a:rPr lang="mn-MN" b="1" dirty="0" smtClean="0">
                  <a:latin typeface="Arial" pitchFamily="34" charset="0"/>
                  <a:cs typeface="Arial" pitchFamily="34" charset="0"/>
                </a:rPr>
                <a:t>тэрбум </a:t>
              </a:r>
              <a:r>
                <a:rPr lang="mn-MN" b="1" dirty="0">
                  <a:latin typeface="Arial" pitchFamily="34" charset="0"/>
                  <a:cs typeface="Arial" pitchFamily="34" charset="0"/>
                </a:rPr>
                <a:t>төгрөг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775681" y="4667886"/>
              <a:ext cx="7617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  <a:cs typeface="Arial" pitchFamily="34" charset="0"/>
                </a:rPr>
                <a:t>2016</a:t>
              </a:r>
              <a:endParaRPr lang="en-I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Arial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094974" y="346403"/>
            <a:ext cx="3716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САНХҮҮГИЙН ТАЙЛАНГИЙН</a:t>
            </a:r>
          </a:p>
          <a:p>
            <a:pPr algn="ctr"/>
            <a:r>
              <a:rPr lang="mn-M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АУДИТЫН ҮР ДҮН</a:t>
            </a:r>
            <a:endParaRPr lang="mn-MN" altLang="en-US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43917" y="1087465"/>
            <a:ext cx="9018166" cy="0"/>
            <a:chOff x="443917" y="1087465"/>
            <a:chExt cx="9018166" cy="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43917" y="1087465"/>
              <a:ext cx="901816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570219" y="1087465"/>
              <a:ext cx="765562" cy="0"/>
            </a:xfrm>
            <a:prstGeom prst="line">
              <a:avLst/>
            </a:prstGeom>
            <a:ln w="381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416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P spid="6" grpId="0"/>
      <p:bldP spid="7" grpId="0"/>
      <p:bldP spid="8" grpId="0"/>
      <p:bldP spid="9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/>
          <p:cNvSpPr/>
          <p:nvPr/>
        </p:nvSpPr>
        <p:spPr>
          <a:xfrm>
            <a:off x="0" y="0"/>
            <a:ext cx="9906000" cy="5122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grpSp>
        <p:nvGrpSpPr>
          <p:cNvPr id="3" name="Group 2"/>
          <p:cNvGrpSpPr/>
          <p:nvPr/>
        </p:nvGrpSpPr>
        <p:grpSpPr>
          <a:xfrm>
            <a:off x="661988" y="5122077"/>
            <a:ext cx="8582025" cy="1070596"/>
            <a:chOff x="661988" y="5122077"/>
            <a:chExt cx="8582025" cy="1070596"/>
          </a:xfrm>
        </p:grpSpPr>
        <p:sp>
          <p:nvSpPr>
            <p:cNvPr id="73" name="Rectangle 72"/>
            <p:cNvSpPr/>
            <p:nvPr/>
          </p:nvSpPr>
          <p:spPr>
            <a:xfrm>
              <a:off x="3828333" y="5327416"/>
              <a:ext cx="224933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  <a:latin typeface="Mogul Europe" panose="020B7200000000000000" pitchFamily="34" charset="0"/>
                </a:rPr>
                <a:t>11,477.9</a:t>
              </a:r>
              <a:endParaRPr lang="mn-MN" sz="3200" b="1" dirty="0">
                <a:solidFill>
                  <a:schemeClr val="accent2"/>
                </a:solidFill>
                <a:latin typeface="Mogul Europe" panose="020B7200000000000000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958177" y="5792563"/>
              <a:ext cx="19896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mn-MN" sz="2000" b="1" dirty="0" smtClean="0">
                  <a:latin typeface="Mogul Europe" panose="020B7200000000000000" pitchFamily="34" charset="0"/>
                </a:rPr>
                <a:t>тэрбум төгрөг</a:t>
              </a:r>
              <a:endParaRPr lang="mn-MN" sz="2000" b="1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661988" y="5122077"/>
              <a:ext cx="8582025" cy="154391"/>
              <a:chOff x="647700" y="5091509"/>
              <a:chExt cx="8582025" cy="154391"/>
            </a:xfrm>
          </p:grpSpPr>
          <p:sp>
            <p:nvSpPr>
              <p:cNvPr id="67" name="Isosceles Triangle 66"/>
              <p:cNvSpPr/>
              <p:nvPr/>
            </p:nvSpPr>
            <p:spPr>
              <a:xfrm rot="10800000">
                <a:off x="4767453" y="5098263"/>
                <a:ext cx="342519" cy="14763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/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>
                <a:off x="647700" y="5091509"/>
                <a:ext cx="8582025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>
            <a:off x="443917" y="346403"/>
            <a:ext cx="9018166" cy="741062"/>
            <a:chOff x="443917" y="346403"/>
            <a:chExt cx="9018166" cy="741062"/>
          </a:xfrm>
        </p:grpSpPr>
        <p:sp>
          <p:nvSpPr>
            <p:cNvPr id="79" name="Rectangle 78"/>
            <p:cNvSpPr/>
            <p:nvPr/>
          </p:nvSpPr>
          <p:spPr>
            <a:xfrm>
              <a:off x="2563576" y="346403"/>
              <a:ext cx="477887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mn-MN" alt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ТӨРИЙН АУДИТЫН БАЙГУУЛЛАГЫН</a:t>
              </a:r>
            </a:p>
            <a:p>
              <a:pPr algn="ctr"/>
              <a:r>
                <a:rPr lang="mn-MN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ҮЙЛ АЖИЛЛАГААНЫ ҮР ДҮН</a:t>
              </a:r>
              <a:endParaRPr lang="mn-MN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443917" y="1087465"/>
              <a:ext cx="9018166" cy="0"/>
              <a:chOff x="443917" y="1087465"/>
              <a:chExt cx="9018166" cy="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443917" y="1087465"/>
                <a:ext cx="9018166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4570219" y="1087465"/>
                <a:ext cx="765562" cy="0"/>
              </a:xfrm>
              <a:prstGeom prst="line">
                <a:avLst/>
              </a:prstGeom>
              <a:ln w="381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673566" y="1373232"/>
            <a:ext cx="8556159" cy="3227279"/>
            <a:chOff x="673566" y="1373232"/>
            <a:chExt cx="8556159" cy="3227279"/>
          </a:xfrm>
        </p:grpSpPr>
        <p:grpSp>
          <p:nvGrpSpPr>
            <p:cNvPr id="106" name="Group 105"/>
            <p:cNvGrpSpPr/>
            <p:nvPr/>
          </p:nvGrpSpPr>
          <p:grpSpPr>
            <a:xfrm>
              <a:off x="4048097" y="1373232"/>
              <a:ext cx="1809806" cy="584775"/>
              <a:chOff x="4048097" y="1602928"/>
              <a:chExt cx="1809806" cy="584775"/>
            </a:xfrm>
          </p:grpSpPr>
          <p:sp>
            <p:nvSpPr>
              <p:cNvPr id="63" name="Rounded Rectangle 62"/>
              <p:cNvSpPr/>
              <p:nvPr/>
            </p:nvSpPr>
            <p:spPr>
              <a:xfrm>
                <a:off x="4048097" y="1636952"/>
                <a:ext cx="1809806" cy="485465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 sz="160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270762" y="1602928"/>
                <a:ext cx="136447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mn-MN" sz="3200" b="1" dirty="0" smtClean="0">
                    <a:solidFill>
                      <a:schemeClr val="bg1"/>
                    </a:solidFill>
                    <a:latin typeface="Mogul Europe" panose="020B7200000000000000" pitchFamily="34" charset="0"/>
                  </a:rPr>
                  <a:t>3556</a:t>
                </a:r>
                <a:endParaRPr lang="mn-MN" sz="3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1939361" y="1649988"/>
              <a:ext cx="6027278" cy="547270"/>
              <a:chOff x="1939361" y="1649988"/>
              <a:chExt cx="6027278" cy="547270"/>
            </a:xfrm>
          </p:grpSpPr>
          <p:cxnSp>
            <p:nvCxnSpPr>
              <p:cNvPr id="108" name="Elbow Connector 107"/>
              <p:cNvCxnSpPr>
                <a:stCxn id="63" idx="1"/>
                <a:endCxn id="102" idx="0"/>
              </p:cNvCxnSpPr>
              <p:nvPr/>
            </p:nvCxnSpPr>
            <p:spPr>
              <a:xfrm rot="10800000" flipV="1">
                <a:off x="1939361" y="1649988"/>
                <a:ext cx="2108736" cy="547269"/>
              </a:xfrm>
              <a:prstGeom prst="bentConnector2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Elbow Connector 108"/>
              <p:cNvCxnSpPr>
                <a:stCxn id="63" idx="3"/>
                <a:endCxn id="104" idx="0"/>
              </p:cNvCxnSpPr>
              <p:nvPr/>
            </p:nvCxnSpPr>
            <p:spPr>
              <a:xfrm>
                <a:off x="5857903" y="1649989"/>
                <a:ext cx="2108736" cy="547269"/>
              </a:xfrm>
              <a:prstGeom prst="bentConnector2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endCxn id="103" idx="0"/>
              </p:cNvCxnSpPr>
              <p:nvPr/>
            </p:nvCxnSpPr>
            <p:spPr>
              <a:xfrm>
                <a:off x="4953000" y="1892721"/>
                <a:ext cx="0" cy="304537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/>
            <p:cNvGrpSpPr/>
            <p:nvPr/>
          </p:nvGrpSpPr>
          <p:grpSpPr>
            <a:xfrm>
              <a:off x="673566" y="2197258"/>
              <a:ext cx="2528881" cy="2403253"/>
              <a:chOff x="673566" y="2197258"/>
              <a:chExt cx="2528881" cy="2403253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676275" y="2713582"/>
                <a:ext cx="2526172" cy="1656000"/>
              </a:xfrm>
              <a:prstGeom prst="roundRect">
                <a:avLst>
                  <a:gd name="adj" fmla="val 6889"/>
                </a:avLst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86" tIns="45693" rIns="91386" bIns="45693" rtlCol="0" anchor="ctr"/>
              <a:lstStyle/>
              <a:p>
                <a:pPr algn="ctr" defTabSz="913851"/>
                <a:endParaRPr lang="en-US" sz="2400" b="1" dirty="0">
                  <a:solidFill>
                    <a:srgbClr val="737572"/>
                  </a:solidFill>
                  <a:latin typeface="Open Sans Regular" charset="0"/>
                </a:endParaRP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1034458" y="4134216"/>
                <a:ext cx="1809806" cy="46629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303308" y="3302950"/>
                <a:ext cx="1272107" cy="719540"/>
              </a:xfrm>
              <a:prstGeom prst="rect">
                <a:avLst/>
              </a:prstGeom>
              <a:noFill/>
            </p:spPr>
            <p:txBody>
              <a:bodyPr wrap="none" lIns="45702" tIns="22852" rIns="45702" bIns="22852" rtlCol="0">
                <a:spAutoFit/>
              </a:bodyPr>
              <a:lstStyle/>
              <a:p>
                <a:pPr algn="ctr" defTabSz="913851">
                  <a:lnSpc>
                    <a:spcPts val="5998"/>
                  </a:lnSpc>
                </a:pPr>
                <a:r>
                  <a:rPr lang="en-US" sz="3200" b="1" dirty="0">
                    <a:solidFill>
                      <a:schemeClr val="bg1"/>
                    </a:solidFill>
                    <a:latin typeface="Mogul Europe" panose="020B7200000000000000" pitchFamily="34" charset="0"/>
                  </a:rPr>
                  <a:t>3179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140086" y="4151929"/>
                <a:ext cx="1598550" cy="430869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 anchor="ctr" anchorCtr="0">
                <a:spAutoFit/>
              </a:bodyPr>
              <a:lstStyle/>
              <a:p>
                <a:pPr algn="ctr"/>
                <a:r>
                  <a:rPr lang="mn-MN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Montserrat Bold" charset="0"/>
                    <a:cs typeface="Arial" panose="020B0604020202020204" pitchFamily="34" charset="0"/>
                  </a:rPr>
                  <a:t>Санхүүгийн тайлангийн аудит</a:t>
                </a:r>
                <a:endParaRPr lang="en-US" sz="1100" b="1" dirty="0">
                  <a:solidFill>
                    <a:schemeClr val="bg1"/>
                  </a:solidFill>
                  <a:latin typeface="Arial" panose="020B0604020202020204" pitchFamily="34" charset="0"/>
                  <a:ea typeface="Montserrat Bold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73566" y="2813327"/>
                <a:ext cx="2527948" cy="338554"/>
              </a:xfrm>
              <a:prstGeom prst="rect">
                <a:avLst/>
              </a:prstGeom>
              <a:solidFill>
                <a:srgbClr val="0094C8"/>
              </a:solidFill>
            </p:spPr>
            <p:txBody>
              <a:bodyPr wrap="square">
                <a:spAutoFit/>
              </a:bodyPr>
              <a:lstStyle/>
              <a:p>
                <a:pPr algn="r"/>
                <a:r>
                  <a:rPr lang="mn-MN" sz="1600" dirty="0">
                    <a:solidFill>
                      <a:schemeClr val="bg1"/>
                    </a:solidFill>
                    <a:latin typeface="Mogul Europe" panose="020B7200000000000000" pitchFamily="34" charset="0"/>
                  </a:rPr>
                  <a:t>89%</a:t>
                </a:r>
              </a:p>
            </p:txBody>
          </p:sp>
          <p:grpSp>
            <p:nvGrpSpPr>
              <p:cNvPr id="120" name="Group 119"/>
              <p:cNvGrpSpPr/>
              <p:nvPr/>
            </p:nvGrpSpPr>
            <p:grpSpPr>
              <a:xfrm>
                <a:off x="1421929" y="2197258"/>
                <a:ext cx="1034864" cy="1034864"/>
                <a:chOff x="1482160" y="2257489"/>
                <a:chExt cx="914402" cy="914402"/>
              </a:xfrm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1482160" y="2257489"/>
                  <a:ext cx="914402" cy="91440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 sz="1600"/>
                </a:p>
              </p:txBody>
            </p:sp>
            <p:pic>
              <p:nvPicPr>
                <p:cNvPr id="119" name="Picture 11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32420" y="2506642"/>
                  <a:ext cx="413880" cy="41388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33" name="Group 132"/>
            <p:cNvGrpSpPr/>
            <p:nvPr/>
          </p:nvGrpSpPr>
          <p:grpSpPr>
            <a:xfrm>
              <a:off x="6703553" y="2197258"/>
              <a:ext cx="2526172" cy="2403253"/>
              <a:chOff x="6703553" y="2197258"/>
              <a:chExt cx="2526172" cy="2403253"/>
            </a:xfrm>
          </p:grpSpPr>
          <p:sp>
            <p:nvSpPr>
              <p:cNvPr id="88" name="Rounded Rectangle 87"/>
              <p:cNvSpPr/>
              <p:nvPr/>
            </p:nvSpPr>
            <p:spPr>
              <a:xfrm>
                <a:off x="6703553" y="2713582"/>
                <a:ext cx="2526172" cy="1656000"/>
              </a:xfrm>
              <a:prstGeom prst="roundRect">
                <a:avLst>
                  <a:gd name="adj" fmla="val 6889"/>
                </a:avLst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86" tIns="45693" rIns="91386" bIns="45693" rtlCol="0" anchor="ctr"/>
              <a:lstStyle/>
              <a:p>
                <a:pPr algn="ctr" defTabSz="913851"/>
                <a:endParaRPr lang="en-US" sz="2400" b="1" dirty="0">
                  <a:solidFill>
                    <a:srgbClr val="737572"/>
                  </a:solidFill>
                  <a:latin typeface="Open Sans Regular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478062" y="3302950"/>
                <a:ext cx="977154" cy="719540"/>
              </a:xfrm>
              <a:prstGeom prst="rect">
                <a:avLst/>
              </a:prstGeom>
              <a:noFill/>
            </p:spPr>
            <p:txBody>
              <a:bodyPr wrap="none" lIns="45702" tIns="22852" rIns="45702" bIns="22852" rtlCol="0">
                <a:spAutoFit/>
              </a:bodyPr>
              <a:lstStyle/>
              <a:p>
                <a:pPr algn="ctr" defTabSz="913851">
                  <a:lnSpc>
                    <a:spcPts val="5998"/>
                  </a:lnSpc>
                </a:pPr>
                <a:r>
                  <a:rPr lang="en-US" sz="3200" b="1" dirty="0">
                    <a:solidFill>
                      <a:schemeClr val="bg1"/>
                    </a:solidFill>
                    <a:latin typeface="Mogul Europe" panose="020B7200000000000000" pitchFamily="34" charset="0"/>
                  </a:rPr>
                  <a:t>167</a:t>
                </a:r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7061736" y="4134216"/>
                <a:ext cx="1809806" cy="46629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298846" y="4236567"/>
                <a:ext cx="1335586" cy="261592"/>
              </a:xfrm>
              <a:prstGeom prst="rect">
                <a:avLst/>
              </a:prstGeom>
            </p:spPr>
            <p:txBody>
              <a:bodyPr wrap="none" lIns="91422" tIns="45711" rIns="91422" bIns="45711">
                <a:spAutoFit/>
              </a:bodyPr>
              <a:lstStyle/>
              <a:p>
                <a:pPr lvl="0" algn="ctr"/>
                <a:r>
                  <a:rPr lang="mn-MN" sz="1100" b="1" dirty="0">
                    <a:solidFill>
                      <a:srgbClr val="FFFFFF"/>
                    </a:solidFill>
                    <a:latin typeface="Montserrat Bold" charset="0"/>
                    <a:ea typeface="Montserrat Bold" charset="0"/>
                    <a:cs typeface="Montserrat Bold" charset="0"/>
                  </a:rPr>
                  <a:t>Нийцлийн аудит</a:t>
                </a:r>
                <a:endParaRPr lang="en-US" sz="1100" b="1" dirty="0">
                  <a:solidFill>
                    <a:srgbClr val="FFFFFF"/>
                  </a:solidFill>
                  <a:latin typeface="Montserrat Bold" charset="0"/>
                  <a:ea typeface="Montserrat Bold" charset="0"/>
                  <a:cs typeface="Montserrat Bold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6703553" y="2813327"/>
                <a:ext cx="2526172" cy="338554"/>
              </a:xfrm>
              <a:prstGeom prst="rect">
                <a:avLst/>
              </a:prstGeom>
              <a:solidFill>
                <a:srgbClr val="0094C8"/>
              </a:solidFill>
            </p:spPr>
            <p:txBody>
              <a:bodyPr wrap="square">
                <a:spAutoFit/>
              </a:bodyPr>
              <a:lstStyle/>
              <a:p>
                <a:pPr algn="r"/>
                <a:r>
                  <a:rPr lang="mn-MN" sz="1600" dirty="0">
                    <a:solidFill>
                      <a:schemeClr val="bg1"/>
                    </a:solidFill>
                    <a:latin typeface="Mogul Europe" panose="020B7200000000000000" pitchFamily="34" charset="0"/>
                  </a:rPr>
                  <a:t>5%</a:t>
                </a:r>
              </a:p>
            </p:txBody>
          </p:sp>
          <p:grpSp>
            <p:nvGrpSpPr>
              <p:cNvPr id="127" name="Group 126"/>
              <p:cNvGrpSpPr/>
              <p:nvPr/>
            </p:nvGrpSpPr>
            <p:grpSpPr>
              <a:xfrm>
                <a:off x="7449207" y="2197258"/>
                <a:ext cx="1034864" cy="1034864"/>
                <a:chOff x="7449207" y="2197258"/>
                <a:chExt cx="1034864" cy="1034864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7449207" y="2197258"/>
                  <a:ext cx="1034864" cy="1034864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 sz="1600"/>
                </a:p>
              </p:txBody>
            </p:sp>
            <p:pic>
              <p:nvPicPr>
                <p:cNvPr id="126" name="Picture 12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94745" y="2435787"/>
                  <a:ext cx="543788" cy="54378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32" name="Group 131"/>
            <p:cNvGrpSpPr/>
            <p:nvPr/>
          </p:nvGrpSpPr>
          <p:grpSpPr>
            <a:xfrm>
              <a:off x="3687205" y="2197258"/>
              <a:ext cx="2528881" cy="2403253"/>
              <a:chOff x="3687205" y="2197258"/>
              <a:chExt cx="2528881" cy="2403253"/>
            </a:xfrm>
          </p:grpSpPr>
          <p:sp>
            <p:nvSpPr>
              <p:cNvPr id="87" name="Rounded Rectangle 86"/>
              <p:cNvSpPr/>
              <p:nvPr/>
            </p:nvSpPr>
            <p:spPr>
              <a:xfrm>
                <a:off x="3689914" y="2713582"/>
                <a:ext cx="2526172" cy="1656000"/>
              </a:xfrm>
              <a:prstGeom prst="roundRect">
                <a:avLst>
                  <a:gd name="adj" fmla="val 6889"/>
                </a:avLst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86" tIns="45693" rIns="91386" bIns="45693" rtlCol="0" anchor="ctr"/>
              <a:lstStyle/>
              <a:p>
                <a:pPr algn="ctr" defTabSz="913851"/>
                <a:endParaRPr lang="en-US" sz="2400" b="1" dirty="0">
                  <a:solidFill>
                    <a:srgbClr val="737572"/>
                  </a:solidFill>
                  <a:latin typeface="Open Sans Regular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464423" y="3302950"/>
                <a:ext cx="977154" cy="719540"/>
              </a:xfrm>
              <a:prstGeom prst="rect">
                <a:avLst/>
              </a:prstGeom>
              <a:noFill/>
            </p:spPr>
            <p:txBody>
              <a:bodyPr wrap="none" lIns="45702" tIns="22852" rIns="45702" bIns="22852" rtlCol="0">
                <a:spAutoFit/>
              </a:bodyPr>
              <a:lstStyle/>
              <a:p>
                <a:pPr algn="ctr" defTabSz="913851">
                  <a:lnSpc>
                    <a:spcPts val="5998"/>
                  </a:lnSpc>
                </a:pPr>
                <a:r>
                  <a:rPr lang="en-US" sz="3200" b="1" dirty="0">
                    <a:solidFill>
                      <a:schemeClr val="bg1"/>
                    </a:solidFill>
                    <a:latin typeface="Mogul Europe" panose="020B7200000000000000" pitchFamily="34" charset="0"/>
                  </a:rPr>
                  <a:t>210</a:t>
                </a: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4048097" y="4134216"/>
                <a:ext cx="1809806" cy="46629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157768" y="4236567"/>
                <a:ext cx="1590464" cy="261592"/>
              </a:xfrm>
              <a:prstGeom prst="rect">
                <a:avLst/>
              </a:prstGeom>
            </p:spPr>
            <p:txBody>
              <a:bodyPr wrap="none" lIns="91422" tIns="45711" rIns="91422" bIns="45711">
                <a:spAutoFit/>
              </a:bodyPr>
              <a:lstStyle/>
              <a:p>
                <a:pPr lvl="0" algn="ctr"/>
                <a:r>
                  <a:rPr lang="mn-MN" sz="1100" b="1" dirty="0">
                    <a:solidFill>
                      <a:srgbClr val="FFFFFF"/>
                    </a:solidFill>
                    <a:latin typeface="Montserrat Bold" charset="0"/>
                    <a:ea typeface="Montserrat Bold" charset="0"/>
                    <a:cs typeface="Montserrat Bold" charset="0"/>
                  </a:rPr>
                  <a:t>Гүйцэтгэлийн аудит</a:t>
                </a:r>
                <a:endParaRPr lang="en-US" sz="1100" b="1" dirty="0">
                  <a:solidFill>
                    <a:srgbClr val="FFFFFF"/>
                  </a:solidFill>
                  <a:latin typeface="Montserrat Bold" charset="0"/>
                  <a:ea typeface="Montserrat Bold" charset="0"/>
                  <a:cs typeface="Montserrat Bold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687205" y="2813327"/>
                <a:ext cx="2528880" cy="338554"/>
              </a:xfrm>
              <a:prstGeom prst="rect">
                <a:avLst/>
              </a:prstGeom>
              <a:solidFill>
                <a:srgbClr val="0094C8"/>
              </a:solidFill>
            </p:spPr>
            <p:txBody>
              <a:bodyPr wrap="square">
                <a:spAutoFit/>
              </a:bodyPr>
              <a:lstStyle/>
              <a:p>
                <a:pPr algn="r"/>
                <a:r>
                  <a:rPr lang="mn-MN" sz="1600" dirty="0">
                    <a:solidFill>
                      <a:schemeClr val="bg1"/>
                    </a:solidFill>
                    <a:latin typeface="Mogul Europe" panose="020B7200000000000000" pitchFamily="34" charset="0"/>
                  </a:rPr>
                  <a:t>6%</a:t>
                </a:r>
              </a:p>
            </p:txBody>
          </p:sp>
          <p:grpSp>
            <p:nvGrpSpPr>
              <p:cNvPr id="129" name="Group 128"/>
              <p:cNvGrpSpPr/>
              <p:nvPr/>
            </p:nvGrpSpPr>
            <p:grpSpPr>
              <a:xfrm>
                <a:off x="4435568" y="2197258"/>
                <a:ext cx="1034864" cy="1034864"/>
                <a:chOff x="4435568" y="2197258"/>
                <a:chExt cx="1034864" cy="1034864"/>
              </a:xfrm>
            </p:grpSpPr>
            <p:sp>
              <p:nvSpPr>
                <p:cNvPr id="103" name="Oval 102"/>
                <p:cNvSpPr/>
                <p:nvPr/>
              </p:nvSpPr>
              <p:spPr>
                <a:xfrm>
                  <a:off x="4435568" y="2197258"/>
                  <a:ext cx="1034864" cy="1034864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 sz="1600"/>
                </a:p>
              </p:txBody>
            </p:sp>
            <p:pic>
              <p:nvPicPr>
                <p:cNvPr id="128" name="Picture 12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5447" y="2464008"/>
                  <a:ext cx="492395" cy="492395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72" name="Group 171"/>
          <p:cNvGrpSpPr/>
          <p:nvPr/>
        </p:nvGrpSpPr>
        <p:grpSpPr>
          <a:xfrm>
            <a:off x="661988" y="1373232"/>
            <a:ext cx="8582025" cy="4819441"/>
            <a:chOff x="661988" y="1373232"/>
            <a:chExt cx="8582025" cy="4819441"/>
          </a:xfrm>
        </p:grpSpPr>
        <p:grpSp>
          <p:nvGrpSpPr>
            <p:cNvPr id="173" name="Group 172"/>
            <p:cNvGrpSpPr/>
            <p:nvPr/>
          </p:nvGrpSpPr>
          <p:grpSpPr>
            <a:xfrm>
              <a:off x="661988" y="5122077"/>
              <a:ext cx="8582025" cy="1070596"/>
              <a:chOff x="661988" y="5122077"/>
              <a:chExt cx="8582025" cy="1070596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3828333" y="5327416"/>
                <a:ext cx="22493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>
                        <a:lumMod val="85000"/>
                      </a:schemeClr>
                    </a:solidFill>
                    <a:latin typeface="Mogul Europe" panose="020B7200000000000000" pitchFamily="34" charset="0"/>
                  </a:rPr>
                  <a:t>11,477.9</a:t>
                </a:r>
                <a:endParaRPr lang="mn-MN" sz="3200" b="1" dirty="0">
                  <a:solidFill>
                    <a:schemeClr val="bg1">
                      <a:lumMod val="85000"/>
                    </a:schemeClr>
                  </a:solidFill>
                  <a:latin typeface="Mogul Europe" panose="020B7200000000000000" pitchFamily="34" charset="0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3958177" y="5792563"/>
                <a:ext cx="19896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mn-MN" sz="2000" b="1" dirty="0" smtClean="0">
                    <a:solidFill>
                      <a:schemeClr val="bg1">
                        <a:lumMod val="85000"/>
                      </a:schemeClr>
                    </a:solidFill>
                    <a:latin typeface="Mogul Europe" panose="020B7200000000000000" pitchFamily="34" charset="0"/>
                  </a:rPr>
                  <a:t>тэрбум төгрөг</a:t>
                </a:r>
                <a:endParaRPr lang="mn-MN" sz="2000" b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grpSp>
            <p:nvGrpSpPr>
              <p:cNvPr id="211" name="Group 210"/>
              <p:cNvGrpSpPr/>
              <p:nvPr/>
            </p:nvGrpSpPr>
            <p:grpSpPr>
              <a:xfrm>
                <a:off x="661988" y="5122077"/>
                <a:ext cx="8582025" cy="154391"/>
                <a:chOff x="647700" y="5091509"/>
                <a:chExt cx="8582025" cy="154391"/>
              </a:xfrm>
            </p:grpSpPr>
            <p:sp>
              <p:nvSpPr>
                <p:cNvPr id="212" name="Isosceles Triangle 211"/>
                <p:cNvSpPr/>
                <p:nvPr/>
              </p:nvSpPr>
              <p:spPr>
                <a:xfrm rot="10800000">
                  <a:off x="4767453" y="5098263"/>
                  <a:ext cx="342519" cy="147637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/>
                </a:p>
              </p:txBody>
            </p:sp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647700" y="5091509"/>
                  <a:ext cx="8582025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4" name="Group 173"/>
            <p:cNvGrpSpPr/>
            <p:nvPr/>
          </p:nvGrpSpPr>
          <p:grpSpPr>
            <a:xfrm>
              <a:off x="673566" y="1373232"/>
              <a:ext cx="8556159" cy="3227279"/>
              <a:chOff x="673566" y="1373232"/>
              <a:chExt cx="8556159" cy="3227279"/>
            </a:xfrm>
          </p:grpSpPr>
          <p:grpSp>
            <p:nvGrpSpPr>
              <p:cNvPr id="175" name="Group 174"/>
              <p:cNvGrpSpPr/>
              <p:nvPr/>
            </p:nvGrpSpPr>
            <p:grpSpPr>
              <a:xfrm>
                <a:off x="4048097" y="1373232"/>
                <a:ext cx="1809806" cy="584775"/>
                <a:chOff x="4048097" y="1602928"/>
                <a:chExt cx="1809806" cy="584775"/>
              </a:xfrm>
            </p:grpSpPr>
            <p:sp>
              <p:nvSpPr>
                <p:cNvPr id="207" name="Rounded Rectangle 206"/>
                <p:cNvSpPr/>
                <p:nvPr/>
              </p:nvSpPr>
              <p:spPr>
                <a:xfrm>
                  <a:off x="4048097" y="1636952"/>
                  <a:ext cx="1809806" cy="48546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/>
                </a:p>
              </p:txBody>
            </p:sp>
            <p:sp>
              <p:nvSpPr>
                <p:cNvPr id="208" name="Rectangle 207"/>
                <p:cNvSpPr/>
                <p:nvPr/>
              </p:nvSpPr>
              <p:spPr>
                <a:xfrm>
                  <a:off x="4270762" y="1602928"/>
                  <a:ext cx="136447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mn-MN" sz="3200" b="1" dirty="0" smtClean="0">
                      <a:solidFill>
                        <a:schemeClr val="bg1"/>
                      </a:solidFill>
                      <a:latin typeface="Mogul Europe" panose="020B7200000000000000" pitchFamily="34" charset="0"/>
                    </a:rPr>
                    <a:t>3556</a:t>
                  </a:r>
                  <a:endParaRPr lang="mn-MN" sz="32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6" name="Group 175"/>
              <p:cNvGrpSpPr/>
              <p:nvPr/>
            </p:nvGrpSpPr>
            <p:grpSpPr>
              <a:xfrm>
                <a:off x="1939361" y="1649988"/>
                <a:ext cx="6027278" cy="547270"/>
                <a:chOff x="1939361" y="1649988"/>
                <a:chExt cx="6027278" cy="547270"/>
              </a:xfrm>
            </p:grpSpPr>
            <p:cxnSp>
              <p:nvCxnSpPr>
                <p:cNvPr id="204" name="Elbow Connector 203"/>
                <p:cNvCxnSpPr>
                  <a:stCxn id="207" idx="1"/>
                  <a:endCxn id="202" idx="0"/>
                </p:cNvCxnSpPr>
                <p:nvPr/>
              </p:nvCxnSpPr>
              <p:spPr>
                <a:xfrm rot="10800000" flipV="1">
                  <a:off x="1939361" y="1649988"/>
                  <a:ext cx="2108736" cy="547269"/>
                </a:xfrm>
                <a:prstGeom prst="bentConnector2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Elbow Connector 204"/>
                <p:cNvCxnSpPr>
                  <a:stCxn id="207" idx="3"/>
                  <a:endCxn id="194" idx="0"/>
                </p:cNvCxnSpPr>
                <p:nvPr/>
              </p:nvCxnSpPr>
              <p:spPr>
                <a:xfrm>
                  <a:off x="5857903" y="1649989"/>
                  <a:ext cx="2108736" cy="547269"/>
                </a:xfrm>
                <a:prstGeom prst="bentConnector2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>
                  <a:endCxn id="186" idx="0"/>
                </p:cNvCxnSpPr>
                <p:nvPr/>
              </p:nvCxnSpPr>
              <p:spPr>
                <a:xfrm>
                  <a:off x="4953000" y="1892721"/>
                  <a:ext cx="0" cy="304537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Group 176"/>
              <p:cNvGrpSpPr/>
              <p:nvPr/>
            </p:nvGrpSpPr>
            <p:grpSpPr>
              <a:xfrm>
                <a:off x="673566" y="2197258"/>
                <a:ext cx="2528881" cy="2403253"/>
                <a:chOff x="673566" y="2197258"/>
                <a:chExt cx="2528881" cy="2403253"/>
              </a:xfrm>
            </p:grpSpPr>
            <p:sp>
              <p:nvSpPr>
                <p:cNvPr id="196" name="Rounded Rectangle 195"/>
                <p:cNvSpPr/>
                <p:nvPr/>
              </p:nvSpPr>
              <p:spPr>
                <a:xfrm>
                  <a:off x="676275" y="2713582"/>
                  <a:ext cx="2526172" cy="1656000"/>
                </a:xfrm>
                <a:prstGeom prst="roundRect">
                  <a:avLst>
                    <a:gd name="adj" fmla="val 6889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386" tIns="45693" rIns="91386" bIns="45693" rtlCol="0" anchor="ctr"/>
                <a:lstStyle/>
                <a:p>
                  <a:pPr algn="ctr" defTabSz="913851"/>
                  <a:endParaRPr lang="en-US" sz="2400" b="1" dirty="0">
                    <a:solidFill>
                      <a:srgbClr val="737572"/>
                    </a:solidFill>
                    <a:latin typeface="Open Sans Regular" charset="0"/>
                  </a:endParaRPr>
                </a:p>
              </p:txBody>
            </p:sp>
            <p:sp>
              <p:nvSpPr>
                <p:cNvPr id="197" name="Rounded Rectangle 196"/>
                <p:cNvSpPr/>
                <p:nvPr/>
              </p:nvSpPr>
              <p:spPr>
                <a:xfrm>
                  <a:off x="1034458" y="4134216"/>
                  <a:ext cx="1809806" cy="4662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/>
                </a:p>
              </p:txBody>
            </p:sp>
            <p:sp>
              <p:nvSpPr>
                <p:cNvPr id="198" name="TextBox 197"/>
                <p:cNvSpPr txBox="1"/>
                <p:nvPr/>
              </p:nvSpPr>
              <p:spPr>
                <a:xfrm>
                  <a:off x="1303308" y="3302950"/>
                  <a:ext cx="1272107" cy="719540"/>
                </a:xfrm>
                <a:prstGeom prst="rect">
                  <a:avLst/>
                </a:prstGeom>
                <a:noFill/>
              </p:spPr>
              <p:txBody>
                <a:bodyPr wrap="none" lIns="45702" tIns="22852" rIns="45702" bIns="22852" rtlCol="0">
                  <a:spAutoFit/>
                </a:bodyPr>
                <a:lstStyle/>
                <a:p>
                  <a:pPr algn="ctr" defTabSz="913851">
                    <a:lnSpc>
                      <a:spcPts val="5998"/>
                    </a:lnSpc>
                  </a:pPr>
                  <a:r>
                    <a:rPr lang="en-US" sz="3200" b="1" dirty="0">
                      <a:solidFill>
                        <a:schemeClr val="bg1"/>
                      </a:solidFill>
                      <a:latin typeface="Mogul Europe" panose="020B7200000000000000" pitchFamily="34" charset="0"/>
                    </a:rPr>
                    <a:t>3179</a:t>
                  </a:r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1140086" y="4151929"/>
                  <a:ext cx="1598550" cy="430869"/>
                </a:xfrm>
                <a:prstGeom prst="rect">
                  <a:avLst/>
                </a:prstGeom>
                <a:noFill/>
              </p:spPr>
              <p:txBody>
                <a:bodyPr wrap="square" lIns="91422" tIns="45711" rIns="91422" bIns="45711" rtlCol="0" anchor="ctr" anchorCtr="0">
                  <a:spAutoFit/>
                </a:bodyPr>
                <a:lstStyle/>
                <a:p>
                  <a:pPr algn="ctr"/>
                  <a:r>
                    <a:rPr lang="mn-MN" sz="1100" b="1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Montserrat Bold" charset="0"/>
                      <a:cs typeface="Arial" panose="020B0604020202020204" pitchFamily="34" charset="0"/>
                    </a:rPr>
                    <a:t>Санхүүгийн тайлангийн аудит</a:t>
                  </a:r>
                  <a:endParaRPr 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Montserrat Bold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673566" y="2813327"/>
                  <a:ext cx="2527948" cy="33855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mn-MN" sz="1600" dirty="0">
                      <a:solidFill>
                        <a:schemeClr val="bg1"/>
                      </a:solidFill>
                      <a:latin typeface="Mogul Europe" panose="020B7200000000000000" pitchFamily="34" charset="0"/>
                    </a:rPr>
                    <a:t>89%</a:t>
                  </a:r>
                </a:p>
              </p:txBody>
            </p:sp>
            <p:grpSp>
              <p:nvGrpSpPr>
                <p:cNvPr id="201" name="Group 200"/>
                <p:cNvGrpSpPr/>
                <p:nvPr/>
              </p:nvGrpSpPr>
              <p:grpSpPr>
                <a:xfrm>
                  <a:off x="1421929" y="2197258"/>
                  <a:ext cx="1034864" cy="1034864"/>
                  <a:chOff x="1482160" y="2257489"/>
                  <a:chExt cx="914402" cy="914402"/>
                </a:xfrm>
              </p:grpSpPr>
              <p:sp>
                <p:nvSpPr>
                  <p:cNvPr id="202" name="Oval 201"/>
                  <p:cNvSpPr/>
                  <p:nvPr/>
                </p:nvSpPr>
                <p:spPr>
                  <a:xfrm>
                    <a:off x="1482160" y="2257489"/>
                    <a:ext cx="914402" cy="914402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mn-MN" sz="1600"/>
                  </a:p>
                </p:txBody>
              </p:sp>
              <p:pic>
                <p:nvPicPr>
                  <p:cNvPr id="203" name="Picture 202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32420" y="2506642"/>
                    <a:ext cx="413880" cy="41388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8" name="Group 177"/>
              <p:cNvGrpSpPr/>
              <p:nvPr/>
            </p:nvGrpSpPr>
            <p:grpSpPr>
              <a:xfrm>
                <a:off x="6703553" y="2197258"/>
                <a:ext cx="2526172" cy="2403253"/>
                <a:chOff x="6703553" y="2197258"/>
                <a:chExt cx="2526172" cy="2403253"/>
              </a:xfrm>
            </p:grpSpPr>
            <p:sp>
              <p:nvSpPr>
                <p:cNvPr id="188" name="Rounded Rectangle 187"/>
                <p:cNvSpPr/>
                <p:nvPr/>
              </p:nvSpPr>
              <p:spPr>
                <a:xfrm>
                  <a:off x="6703553" y="2713582"/>
                  <a:ext cx="2526172" cy="1656000"/>
                </a:xfrm>
                <a:prstGeom prst="roundRect">
                  <a:avLst>
                    <a:gd name="adj" fmla="val 6889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386" tIns="45693" rIns="91386" bIns="45693" rtlCol="0" anchor="ctr"/>
                <a:lstStyle/>
                <a:p>
                  <a:pPr algn="ctr" defTabSz="913851"/>
                  <a:endParaRPr lang="en-US" sz="2400" b="1" dirty="0">
                    <a:solidFill>
                      <a:srgbClr val="737572"/>
                    </a:solidFill>
                    <a:latin typeface="Open Sans Regular" charset="0"/>
                  </a:endParaRPr>
                </a:p>
              </p:txBody>
            </p:sp>
            <p:sp>
              <p:nvSpPr>
                <p:cNvPr id="189" name="TextBox 188"/>
                <p:cNvSpPr txBox="1"/>
                <p:nvPr/>
              </p:nvSpPr>
              <p:spPr>
                <a:xfrm>
                  <a:off x="7478062" y="3302950"/>
                  <a:ext cx="977154" cy="719540"/>
                </a:xfrm>
                <a:prstGeom prst="rect">
                  <a:avLst/>
                </a:prstGeom>
                <a:noFill/>
              </p:spPr>
              <p:txBody>
                <a:bodyPr wrap="none" lIns="45702" tIns="22852" rIns="45702" bIns="22852" rtlCol="0">
                  <a:spAutoFit/>
                </a:bodyPr>
                <a:lstStyle/>
                <a:p>
                  <a:pPr algn="ctr" defTabSz="913851">
                    <a:lnSpc>
                      <a:spcPts val="5998"/>
                    </a:lnSpc>
                  </a:pPr>
                  <a:r>
                    <a:rPr lang="en-US" sz="3200" b="1" dirty="0">
                      <a:solidFill>
                        <a:schemeClr val="bg1"/>
                      </a:solidFill>
                      <a:latin typeface="Mogul Europe" panose="020B7200000000000000" pitchFamily="34" charset="0"/>
                    </a:rPr>
                    <a:t>167</a:t>
                  </a:r>
                </a:p>
              </p:txBody>
            </p:sp>
            <p:sp>
              <p:nvSpPr>
                <p:cNvPr id="190" name="Rounded Rectangle 189"/>
                <p:cNvSpPr/>
                <p:nvPr/>
              </p:nvSpPr>
              <p:spPr>
                <a:xfrm>
                  <a:off x="7061736" y="4134216"/>
                  <a:ext cx="1809806" cy="4662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7298846" y="4236567"/>
                  <a:ext cx="1335586" cy="261592"/>
                </a:xfrm>
                <a:prstGeom prst="rect">
                  <a:avLst/>
                </a:prstGeom>
              </p:spPr>
              <p:txBody>
                <a:bodyPr wrap="none" lIns="91422" tIns="45711" rIns="91422" bIns="45711">
                  <a:spAutoFit/>
                </a:bodyPr>
                <a:lstStyle/>
                <a:p>
                  <a:pPr lvl="0" algn="ctr"/>
                  <a:r>
                    <a:rPr lang="mn-MN" sz="1100" b="1" dirty="0">
                      <a:solidFill>
                        <a:srgbClr val="FFFFFF"/>
                      </a:solidFill>
                      <a:latin typeface="Montserrat Bold" charset="0"/>
                      <a:ea typeface="Montserrat Bold" charset="0"/>
                      <a:cs typeface="Montserrat Bold" charset="0"/>
                    </a:rPr>
                    <a:t>Нийцлийн аудит</a:t>
                  </a:r>
                  <a:endParaRPr lang="en-US" sz="1100" b="1" dirty="0">
                    <a:solidFill>
                      <a:srgbClr val="FFFFFF"/>
                    </a:solidFill>
                    <a:latin typeface="Montserrat Bold" charset="0"/>
                    <a:ea typeface="Montserrat Bold" charset="0"/>
                    <a:cs typeface="Montserrat Bold" charset="0"/>
                  </a:endParaRPr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6703553" y="2813327"/>
                  <a:ext cx="2526172" cy="33855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mn-MN" sz="1600" dirty="0">
                      <a:solidFill>
                        <a:schemeClr val="bg1"/>
                      </a:solidFill>
                      <a:latin typeface="Mogul Europe" panose="020B7200000000000000" pitchFamily="34" charset="0"/>
                    </a:rPr>
                    <a:t>5%</a:t>
                  </a:r>
                </a:p>
              </p:txBody>
            </p:sp>
            <p:grpSp>
              <p:nvGrpSpPr>
                <p:cNvPr id="193" name="Group 192"/>
                <p:cNvGrpSpPr/>
                <p:nvPr/>
              </p:nvGrpSpPr>
              <p:grpSpPr>
                <a:xfrm>
                  <a:off x="7449207" y="2197258"/>
                  <a:ext cx="1034864" cy="1034864"/>
                  <a:chOff x="7449207" y="2197258"/>
                  <a:chExt cx="1034864" cy="1034864"/>
                </a:xfrm>
              </p:grpSpPr>
              <p:sp>
                <p:nvSpPr>
                  <p:cNvPr id="194" name="Oval 193"/>
                  <p:cNvSpPr/>
                  <p:nvPr/>
                </p:nvSpPr>
                <p:spPr>
                  <a:xfrm>
                    <a:off x="7449207" y="2197258"/>
                    <a:ext cx="1034864" cy="103486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mn-MN" sz="1600"/>
                  </a:p>
                </p:txBody>
              </p:sp>
              <p:pic>
                <p:nvPicPr>
                  <p:cNvPr id="195" name="Picture 194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94745" y="2435787"/>
                    <a:ext cx="543788" cy="54378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9" name="Group 178"/>
              <p:cNvGrpSpPr/>
              <p:nvPr/>
            </p:nvGrpSpPr>
            <p:grpSpPr>
              <a:xfrm>
                <a:off x="3689913" y="2197258"/>
                <a:ext cx="2526173" cy="2403253"/>
                <a:chOff x="3689913" y="2197258"/>
                <a:chExt cx="2526173" cy="2403253"/>
              </a:xfrm>
            </p:grpSpPr>
            <p:sp>
              <p:nvSpPr>
                <p:cNvPr id="180" name="Rounded Rectangle 179"/>
                <p:cNvSpPr/>
                <p:nvPr/>
              </p:nvSpPr>
              <p:spPr>
                <a:xfrm>
                  <a:off x="3689914" y="2713582"/>
                  <a:ext cx="2526172" cy="1656000"/>
                </a:xfrm>
                <a:prstGeom prst="roundRect">
                  <a:avLst>
                    <a:gd name="adj" fmla="val 6889"/>
                  </a:avLst>
                </a:prstGeom>
                <a:solidFill>
                  <a:srgbClr val="00B0F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386" tIns="45693" rIns="91386" bIns="45693" rtlCol="0" anchor="ctr"/>
                <a:lstStyle/>
                <a:p>
                  <a:pPr algn="ctr" defTabSz="913851"/>
                  <a:endParaRPr lang="en-US" sz="2400" b="1" dirty="0">
                    <a:solidFill>
                      <a:srgbClr val="737572"/>
                    </a:solidFill>
                    <a:latin typeface="Open Sans Regular" charset="0"/>
                  </a:endParaRPr>
                </a:p>
              </p:txBody>
            </p:sp>
            <p:sp>
              <p:nvSpPr>
                <p:cNvPr id="181" name="TextBox 180"/>
                <p:cNvSpPr txBox="1"/>
                <p:nvPr/>
              </p:nvSpPr>
              <p:spPr>
                <a:xfrm>
                  <a:off x="4464423" y="3302950"/>
                  <a:ext cx="977154" cy="719540"/>
                </a:xfrm>
                <a:prstGeom prst="rect">
                  <a:avLst/>
                </a:prstGeom>
                <a:noFill/>
              </p:spPr>
              <p:txBody>
                <a:bodyPr wrap="none" lIns="45702" tIns="22852" rIns="45702" bIns="22852" rtlCol="0">
                  <a:spAutoFit/>
                </a:bodyPr>
                <a:lstStyle/>
                <a:p>
                  <a:pPr algn="ctr" defTabSz="913851">
                    <a:lnSpc>
                      <a:spcPts val="5998"/>
                    </a:lnSpc>
                  </a:pPr>
                  <a:r>
                    <a:rPr lang="en-US" sz="3200" b="1" dirty="0">
                      <a:solidFill>
                        <a:schemeClr val="bg1"/>
                      </a:solidFill>
                      <a:latin typeface="Mogul Europe" panose="020B7200000000000000" pitchFamily="34" charset="0"/>
                    </a:rPr>
                    <a:t>210</a:t>
                  </a:r>
                </a:p>
              </p:txBody>
            </p:sp>
            <p:sp>
              <p:nvSpPr>
                <p:cNvPr id="182" name="Rounded Rectangle 181"/>
                <p:cNvSpPr/>
                <p:nvPr/>
              </p:nvSpPr>
              <p:spPr>
                <a:xfrm>
                  <a:off x="4048097" y="4134216"/>
                  <a:ext cx="1809806" cy="4662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/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4157768" y="4236567"/>
                  <a:ext cx="1590464" cy="261592"/>
                </a:xfrm>
                <a:prstGeom prst="rect">
                  <a:avLst/>
                </a:prstGeom>
              </p:spPr>
              <p:txBody>
                <a:bodyPr wrap="none" lIns="91422" tIns="45711" rIns="91422" bIns="45711">
                  <a:spAutoFit/>
                </a:bodyPr>
                <a:lstStyle/>
                <a:p>
                  <a:pPr lvl="0" algn="ctr"/>
                  <a:r>
                    <a:rPr lang="mn-MN" sz="1100" b="1" dirty="0">
                      <a:solidFill>
                        <a:srgbClr val="FFFFFF"/>
                      </a:solidFill>
                      <a:latin typeface="Montserrat Bold" charset="0"/>
                      <a:ea typeface="Montserrat Bold" charset="0"/>
                      <a:cs typeface="Montserrat Bold" charset="0"/>
                    </a:rPr>
                    <a:t>Гүйцэтгэлийн аудит</a:t>
                  </a:r>
                  <a:endParaRPr lang="en-US" sz="1100" b="1" dirty="0">
                    <a:solidFill>
                      <a:srgbClr val="FFFFFF"/>
                    </a:solidFill>
                    <a:latin typeface="Montserrat Bold" charset="0"/>
                    <a:ea typeface="Montserrat Bold" charset="0"/>
                    <a:cs typeface="Montserrat Bold" charset="0"/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3689913" y="2813327"/>
                  <a:ext cx="2526171" cy="338554"/>
                </a:xfrm>
                <a:prstGeom prst="rect">
                  <a:avLst/>
                </a:prstGeom>
                <a:solidFill>
                  <a:srgbClr val="0094C8"/>
                </a:solidFill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mn-MN" sz="1600" dirty="0">
                      <a:solidFill>
                        <a:schemeClr val="bg1"/>
                      </a:solidFill>
                      <a:latin typeface="Mogul Europe" panose="020B7200000000000000" pitchFamily="34" charset="0"/>
                    </a:rPr>
                    <a:t>6%</a:t>
                  </a:r>
                </a:p>
              </p:txBody>
            </p:sp>
            <p:grpSp>
              <p:nvGrpSpPr>
                <p:cNvPr id="185" name="Group 184"/>
                <p:cNvGrpSpPr/>
                <p:nvPr/>
              </p:nvGrpSpPr>
              <p:grpSpPr>
                <a:xfrm>
                  <a:off x="4435568" y="2197258"/>
                  <a:ext cx="1034864" cy="1034864"/>
                  <a:chOff x="4435568" y="2197258"/>
                  <a:chExt cx="1034864" cy="1034864"/>
                </a:xfrm>
              </p:grpSpPr>
              <p:sp>
                <p:nvSpPr>
                  <p:cNvPr id="186" name="Oval 185"/>
                  <p:cNvSpPr/>
                  <p:nvPr/>
                </p:nvSpPr>
                <p:spPr>
                  <a:xfrm>
                    <a:off x="4435568" y="2197258"/>
                    <a:ext cx="1034864" cy="1034864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mn-MN" sz="1600"/>
                  </a:p>
                </p:txBody>
              </p:sp>
              <p:pic>
                <p:nvPicPr>
                  <p:cNvPr id="187" name="Picture 18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05447" y="2464008"/>
                    <a:ext cx="492395" cy="492395"/>
                  </a:xfrm>
                  <a:prstGeom prst="rect">
                    <a:avLst/>
                  </a:prstGeom>
                </p:spPr>
              </p:pic>
            </p:grpSp>
          </p:grpSp>
        </p:grpSp>
      </p:grpSp>
    </p:spTree>
    <p:extLst>
      <p:ext uri="{BB962C8B-B14F-4D97-AF65-F5344CB8AC3E}">
        <p14:creationId xmlns:p14="http://schemas.microsoft.com/office/powerpoint/2010/main" val="108978624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4125135" y="2465499"/>
            <a:ext cx="1653017" cy="1859297"/>
            <a:chOff x="1140220" y="2561461"/>
            <a:chExt cx="1653017" cy="1859297"/>
          </a:xfrm>
        </p:grpSpPr>
        <p:sp>
          <p:nvSpPr>
            <p:cNvPr id="90" name="TextBox 89"/>
            <p:cNvSpPr txBox="1"/>
            <p:nvPr/>
          </p:nvSpPr>
          <p:spPr>
            <a:xfrm>
              <a:off x="1140220" y="3528206"/>
              <a:ext cx="165301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mn-MN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4307</a:t>
              </a:r>
              <a:endPara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endParaRPr>
            </a:p>
            <a:p>
              <a:pPr algn="ctr"/>
              <a:r>
                <a:rPr lang="mn-M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байгууллага</a:t>
              </a:r>
              <a:endPara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endParaRPr>
            </a:p>
          </p:txBody>
        </p:sp>
        <p:pic>
          <p:nvPicPr>
            <p:cNvPr id="93" name="Picture 2" descr="House search Fre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667" y="2561461"/>
              <a:ext cx="980121" cy="980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7" name="Group 96"/>
          <p:cNvGrpSpPr/>
          <p:nvPr/>
        </p:nvGrpSpPr>
        <p:grpSpPr>
          <a:xfrm>
            <a:off x="3872173" y="2464008"/>
            <a:ext cx="2343911" cy="2110639"/>
            <a:chOff x="6767317" y="2310119"/>
            <a:chExt cx="2343911" cy="2110639"/>
          </a:xfrm>
        </p:grpSpPr>
        <p:sp>
          <p:nvSpPr>
            <p:cNvPr id="91" name="TextBox 90"/>
            <p:cNvSpPr txBox="1"/>
            <p:nvPr/>
          </p:nvSpPr>
          <p:spPr>
            <a:xfrm>
              <a:off x="6997349" y="3528206"/>
              <a:ext cx="1883849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mn-MN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2.6</a:t>
              </a:r>
            </a:p>
            <a:p>
              <a:pPr algn="ctr"/>
              <a:r>
                <a:rPr lang="mn-MN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тэрбум төгрөг</a:t>
              </a:r>
              <a:endPara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endParaRPr>
            </a:p>
          </p:txBody>
        </p:sp>
        <p:pic>
          <p:nvPicPr>
            <p:cNvPr id="95" name="Picture 4" descr="Image result for mongolian map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7445" y="2657358"/>
              <a:ext cx="1723656" cy="884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Rectangle 95"/>
            <p:cNvSpPr/>
            <p:nvPr/>
          </p:nvSpPr>
          <p:spPr>
            <a:xfrm>
              <a:off x="6767317" y="2310119"/>
              <a:ext cx="23439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mn-M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Улс, орон нутгийн төсөвт </a:t>
              </a:r>
            </a:p>
          </p:txBody>
        </p:sp>
      </p:grpSp>
      <p:sp>
        <p:nvSpPr>
          <p:cNvPr id="98" name="Oval 97"/>
          <p:cNvSpPr/>
          <p:nvPr/>
        </p:nvSpPr>
        <p:spPr>
          <a:xfrm>
            <a:off x="3341917" y="1860116"/>
            <a:ext cx="3219450" cy="33536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grpSp>
        <p:nvGrpSpPr>
          <p:cNvPr id="51" name="Group 50"/>
          <p:cNvGrpSpPr/>
          <p:nvPr/>
        </p:nvGrpSpPr>
        <p:grpSpPr>
          <a:xfrm>
            <a:off x="3689913" y="2197258"/>
            <a:ext cx="2526173" cy="2403253"/>
            <a:chOff x="3689913" y="2197258"/>
            <a:chExt cx="2526173" cy="2403253"/>
          </a:xfrm>
        </p:grpSpPr>
        <p:sp>
          <p:nvSpPr>
            <p:cNvPr id="52" name="Rounded Rectangle 51"/>
            <p:cNvSpPr/>
            <p:nvPr/>
          </p:nvSpPr>
          <p:spPr>
            <a:xfrm>
              <a:off x="3689914" y="2713582"/>
              <a:ext cx="2526172" cy="1656000"/>
            </a:xfrm>
            <a:prstGeom prst="roundRect">
              <a:avLst>
                <a:gd name="adj" fmla="val 6889"/>
              </a:avLst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86" tIns="45693" rIns="91386" bIns="45693" rtlCol="0" anchor="ctr"/>
            <a:lstStyle/>
            <a:p>
              <a:pPr algn="ctr" defTabSz="913851"/>
              <a:endParaRPr lang="en-US" sz="2400" b="1" dirty="0">
                <a:solidFill>
                  <a:srgbClr val="737572"/>
                </a:solidFill>
                <a:latin typeface="Open Sans Regular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464423" y="3302950"/>
              <a:ext cx="977154" cy="719540"/>
            </a:xfrm>
            <a:prstGeom prst="rect">
              <a:avLst/>
            </a:prstGeom>
            <a:noFill/>
          </p:spPr>
          <p:txBody>
            <a:bodyPr wrap="none" lIns="45702" tIns="22852" rIns="45702" bIns="22852" rtlCol="0">
              <a:spAutoFit/>
            </a:bodyPr>
            <a:lstStyle/>
            <a:p>
              <a:pPr algn="ctr" defTabSz="913851">
                <a:lnSpc>
                  <a:spcPts val="5998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Mogul Europe" panose="020B7200000000000000" pitchFamily="34" charset="0"/>
                </a:rPr>
                <a:t>210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4048097" y="4134216"/>
              <a:ext cx="1809806" cy="46629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157768" y="4236567"/>
              <a:ext cx="1590464" cy="261592"/>
            </a:xfrm>
            <a:prstGeom prst="rect">
              <a:avLst/>
            </a:prstGeom>
          </p:spPr>
          <p:txBody>
            <a:bodyPr wrap="none" lIns="91422" tIns="45711" rIns="91422" bIns="45711">
              <a:spAutoFit/>
            </a:bodyPr>
            <a:lstStyle/>
            <a:p>
              <a:pPr lvl="0" algn="ctr"/>
              <a:r>
                <a:rPr lang="mn-MN" sz="1100" b="1" dirty="0">
                  <a:solidFill>
                    <a:srgbClr val="FFFFFF"/>
                  </a:solidFill>
                  <a:latin typeface="Montserrat Bold" charset="0"/>
                  <a:ea typeface="Montserrat Bold" charset="0"/>
                  <a:cs typeface="Montserrat Bold" charset="0"/>
                </a:rPr>
                <a:t>Гүйцэтгэлийн аудит</a:t>
              </a:r>
              <a:endParaRPr lang="en-US" sz="1100" b="1" dirty="0">
                <a:solidFill>
                  <a:srgbClr val="FFFFFF"/>
                </a:solidFill>
                <a:latin typeface="Montserrat Bold" charset="0"/>
                <a:ea typeface="Montserrat Bold" charset="0"/>
                <a:cs typeface="Montserrat Bold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689913" y="2813327"/>
              <a:ext cx="2526171" cy="338554"/>
            </a:xfrm>
            <a:prstGeom prst="rect">
              <a:avLst/>
            </a:prstGeom>
            <a:solidFill>
              <a:srgbClr val="0094C8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mn-MN" sz="1600" dirty="0">
                  <a:solidFill>
                    <a:schemeClr val="bg1"/>
                  </a:solidFill>
                  <a:latin typeface="Mogul Europe" panose="020B7200000000000000" pitchFamily="34" charset="0"/>
                </a:rPr>
                <a:t>6%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4435568" y="2197258"/>
              <a:ext cx="1034864" cy="1034864"/>
              <a:chOff x="4435568" y="2197258"/>
              <a:chExt cx="1034864" cy="1034864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4435568" y="2197258"/>
                <a:ext cx="1034864" cy="1034864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 sz="1600"/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5447" y="2464008"/>
                <a:ext cx="492395" cy="492395"/>
              </a:xfrm>
              <a:prstGeom prst="rect">
                <a:avLst/>
              </a:prstGeom>
            </p:spPr>
          </p:pic>
        </p:grpSp>
      </p:grpSp>
      <p:sp>
        <p:nvSpPr>
          <p:cNvPr id="100" name="Rectangle 99"/>
          <p:cNvSpPr/>
          <p:nvPr/>
        </p:nvSpPr>
        <p:spPr>
          <a:xfrm>
            <a:off x="0" y="1276350"/>
            <a:ext cx="6561367" cy="558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grpSp>
        <p:nvGrpSpPr>
          <p:cNvPr id="101" name="Group 100"/>
          <p:cNvGrpSpPr/>
          <p:nvPr/>
        </p:nvGrpSpPr>
        <p:grpSpPr>
          <a:xfrm>
            <a:off x="646267" y="3708915"/>
            <a:ext cx="2847318" cy="1512000"/>
            <a:chOff x="459500" y="3869159"/>
            <a:chExt cx="2847318" cy="1512000"/>
          </a:xfrm>
        </p:grpSpPr>
        <p:sp>
          <p:nvSpPr>
            <p:cNvPr id="102" name="Rectangle 101" descr="Element 5 Shape"/>
            <p:cNvSpPr/>
            <p:nvPr/>
          </p:nvSpPr>
          <p:spPr bwMode="auto">
            <a:xfrm flipH="1">
              <a:off x="459500" y="3869159"/>
              <a:ext cx="2847318" cy="1512000"/>
            </a:xfrm>
            <a:prstGeom prst="rect">
              <a:avLst/>
            </a:prstGeom>
            <a:solidFill>
              <a:srgbClr val="FF5050">
                <a:alpha val="9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90427">
                <a:lnSpc>
                  <a:spcPct val="85000"/>
                </a:lnSpc>
                <a:spcBef>
                  <a:spcPts val="163"/>
                </a:spcBef>
              </a:pPr>
              <a:r>
                <a:rPr lang="mn-MN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Төсвийн төлөвлөлт,</a:t>
              </a:r>
            </a:p>
            <a:p>
              <a:pPr algn="ctr" defTabSz="990427">
                <a:lnSpc>
                  <a:spcPct val="85000"/>
                </a:lnSpc>
                <a:spcBef>
                  <a:spcPts val="163"/>
                </a:spcBef>
              </a:pPr>
              <a:r>
                <a:rPr lang="mn-MN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гүйцэтгэл</a:t>
              </a:r>
              <a:endPara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1458999" y="4479794"/>
              <a:ext cx="666264" cy="609578"/>
              <a:chOff x="1372087" y="4412338"/>
              <a:chExt cx="666264" cy="609578"/>
            </a:xfrm>
          </p:grpSpPr>
          <p:sp>
            <p:nvSpPr>
              <p:cNvPr id="105" name="Freeform 21"/>
              <p:cNvSpPr>
                <a:spLocks/>
              </p:cNvSpPr>
              <p:nvPr/>
            </p:nvSpPr>
            <p:spPr bwMode="auto">
              <a:xfrm>
                <a:off x="1700393" y="4412338"/>
                <a:ext cx="337958" cy="596630"/>
              </a:xfrm>
              <a:custGeom>
                <a:avLst/>
                <a:gdLst/>
                <a:ahLst/>
                <a:cxnLst>
                  <a:cxn ang="0">
                    <a:pos x="682" y="0"/>
                  </a:cxn>
                  <a:cxn ang="0">
                    <a:pos x="682" y="0"/>
                  </a:cxn>
                  <a:cxn ang="0">
                    <a:pos x="653" y="3"/>
                  </a:cxn>
                  <a:cxn ang="0">
                    <a:pos x="576" y="18"/>
                  </a:cxn>
                  <a:cxn ang="0">
                    <a:pos x="525" y="27"/>
                  </a:cxn>
                  <a:cxn ang="0">
                    <a:pos x="466" y="42"/>
                  </a:cxn>
                  <a:cxn ang="0">
                    <a:pos x="404" y="58"/>
                  </a:cxn>
                  <a:cxn ang="0">
                    <a:pos x="342" y="78"/>
                  </a:cxn>
                  <a:cxn ang="0">
                    <a:pos x="278" y="104"/>
                  </a:cxn>
                  <a:cxn ang="0">
                    <a:pos x="247" y="117"/>
                  </a:cxn>
                  <a:cxn ang="0">
                    <a:pos x="216" y="131"/>
                  </a:cxn>
                  <a:cxn ang="0">
                    <a:pos x="187" y="146"/>
                  </a:cxn>
                  <a:cxn ang="0">
                    <a:pos x="157" y="164"/>
                  </a:cxn>
                  <a:cxn ang="0">
                    <a:pos x="132" y="181"/>
                  </a:cxn>
                  <a:cxn ang="0">
                    <a:pos x="106" y="201"/>
                  </a:cxn>
                  <a:cxn ang="0">
                    <a:pos x="84" y="221"/>
                  </a:cxn>
                  <a:cxn ang="0">
                    <a:pos x="62" y="241"/>
                  </a:cxn>
                  <a:cxn ang="0">
                    <a:pos x="44" y="265"/>
                  </a:cxn>
                  <a:cxn ang="0">
                    <a:pos x="29" y="287"/>
                  </a:cxn>
                  <a:cxn ang="0">
                    <a:pos x="17" y="312"/>
                  </a:cxn>
                  <a:cxn ang="0">
                    <a:pos x="7" y="340"/>
                  </a:cxn>
                  <a:cxn ang="0">
                    <a:pos x="2" y="367"/>
                  </a:cxn>
                  <a:cxn ang="0">
                    <a:pos x="0" y="396"/>
                  </a:cxn>
                  <a:cxn ang="0">
                    <a:pos x="0" y="396"/>
                  </a:cxn>
                  <a:cxn ang="0">
                    <a:pos x="0" y="1519"/>
                  </a:cxn>
                  <a:cxn ang="0">
                    <a:pos x="0" y="1519"/>
                  </a:cxn>
                  <a:cxn ang="0">
                    <a:pos x="0" y="1505"/>
                  </a:cxn>
                  <a:cxn ang="0">
                    <a:pos x="2" y="1490"/>
                  </a:cxn>
                  <a:cxn ang="0">
                    <a:pos x="4" y="1477"/>
                  </a:cxn>
                  <a:cxn ang="0">
                    <a:pos x="7" y="1463"/>
                  </a:cxn>
                  <a:cxn ang="0">
                    <a:pos x="13" y="1450"/>
                  </a:cxn>
                  <a:cxn ang="0">
                    <a:pos x="18" y="1435"/>
                  </a:cxn>
                  <a:cxn ang="0">
                    <a:pos x="33" y="1411"/>
                  </a:cxn>
                  <a:cxn ang="0">
                    <a:pos x="51" y="1388"/>
                  </a:cxn>
                  <a:cxn ang="0">
                    <a:pos x="73" y="1364"/>
                  </a:cxn>
                  <a:cxn ang="0">
                    <a:pos x="99" y="1344"/>
                  </a:cxn>
                  <a:cxn ang="0">
                    <a:pos x="126" y="1324"/>
                  </a:cxn>
                  <a:cxn ang="0">
                    <a:pos x="155" y="1304"/>
                  </a:cxn>
                  <a:cxn ang="0">
                    <a:pos x="188" y="1287"/>
                  </a:cxn>
                  <a:cxn ang="0">
                    <a:pos x="221" y="1271"/>
                  </a:cxn>
                  <a:cxn ang="0">
                    <a:pos x="258" y="1254"/>
                  </a:cxn>
                  <a:cxn ang="0">
                    <a:pos x="294" y="1241"/>
                  </a:cxn>
                  <a:cxn ang="0">
                    <a:pos x="331" y="1227"/>
                  </a:cxn>
                  <a:cxn ang="0">
                    <a:pos x="410" y="1205"/>
                  </a:cxn>
                  <a:cxn ang="0">
                    <a:pos x="486" y="1185"/>
                  </a:cxn>
                  <a:cxn ang="0">
                    <a:pos x="561" y="1168"/>
                  </a:cxn>
                  <a:cxn ang="0">
                    <a:pos x="631" y="1155"/>
                  </a:cxn>
                  <a:cxn ang="0">
                    <a:pos x="693" y="1146"/>
                  </a:cxn>
                  <a:cxn ang="0">
                    <a:pos x="788" y="1133"/>
                  </a:cxn>
                  <a:cxn ang="0">
                    <a:pos x="823" y="1130"/>
                  </a:cxn>
                  <a:cxn ang="0">
                    <a:pos x="682" y="0"/>
                  </a:cxn>
                </a:cxnLst>
                <a:rect l="0" t="0" r="r" b="b"/>
                <a:pathLst>
                  <a:path w="823" h="1519">
                    <a:moveTo>
                      <a:pt x="682" y="0"/>
                    </a:moveTo>
                    <a:lnTo>
                      <a:pt x="682" y="0"/>
                    </a:lnTo>
                    <a:lnTo>
                      <a:pt x="653" y="3"/>
                    </a:lnTo>
                    <a:lnTo>
                      <a:pt x="576" y="18"/>
                    </a:lnTo>
                    <a:lnTo>
                      <a:pt x="525" y="27"/>
                    </a:lnTo>
                    <a:lnTo>
                      <a:pt x="466" y="42"/>
                    </a:lnTo>
                    <a:lnTo>
                      <a:pt x="404" y="58"/>
                    </a:lnTo>
                    <a:lnTo>
                      <a:pt x="342" y="78"/>
                    </a:lnTo>
                    <a:lnTo>
                      <a:pt x="278" y="104"/>
                    </a:lnTo>
                    <a:lnTo>
                      <a:pt x="247" y="117"/>
                    </a:lnTo>
                    <a:lnTo>
                      <a:pt x="216" y="131"/>
                    </a:lnTo>
                    <a:lnTo>
                      <a:pt x="187" y="146"/>
                    </a:lnTo>
                    <a:lnTo>
                      <a:pt x="157" y="164"/>
                    </a:lnTo>
                    <a:lnTo>
                      <a:pt x="132" y="181"/>
                    </a:lnTo>
                    <a:lnTo>
                      <a:pt x="106" y="201"/>
                    </a:lnTo>
                    <a:lnTo>
                      <a:pt x="84" y="221"/>
                    </a:lnTo>
                    <a:lnTo>
                      <a:pt x="62" y="241"/>
                    </a:lnTo>
                    <a:lnTo>
                      <a:pt x="44" y="265"/>
                    </a:lnTo>
                    <a:lnTo>
                      <a:pt x="29" y="287"/>
                    </a:lnTo>
                    <a:lnTo>
                      <a:pt x="17" y="312"/>
                    </a:lnTo>
                    <a:lnTo>
                      <a:pt x="7" y="340"/>
                    </a:lnTo>
                    <a:lnTo>
                      <a:pt x="2" y="367"/>
                    </a:lnTo>
                    <a:lnTo>
                      <a:pt x="0" y="396"/>
                    </a:lnTo>
                    <a:lnTo>
                      <a:pt x="0" y="396"/>
                    </a:lnTo>
                    <a:lnTo>
                      <a:pt x="0" y="1519"/>
                    </a:lnTo>
                    <a:lnTo>
                      <a:pt x="0" y="1519"/>
                    </a:lnTo>
                    <a:lnTo>
                      <a:pt x="0" y="1505"/>
                    </a:lnTo>
                    <a:lnTo>
                      <a:pt x="2" y="1490"/>
                    </a:lnTo>
                    <a:lnTo>
                      <a:pt x="4" y="1477"/>
                    </a:lnTo>
                    <a:lnTo>
                      <a:pt x="7" y="1463"/>
                    </a:lnTo>
                    <a:lnTo>
                      <a:pt x="13" y="1450"/>
                    </a:lnTo>
                    <a:lnTo>
                      <a:pt x="18" y="1435"/>
                    </a:lnTo>
                    <a:lnTo>
                      <a:pt x="33" y="1411"/>
                    </a:lnTo>
                    <a:lnTo>
                      <a:pt x="51" y="1388"/>
                    </a:lnTo>
                    <a:lnTo>
                      <a:pt x="73" y="1364"/>
                    </a:lnTo>
                    <a:lnTo>
                      <a:pt x="99" y="1344"/>
                    </a:lnTo>
                    <a:lnTo>
                      <a:pt x="126" y="1324"/>
                    </a:lnTo>
                    <a:lnTo>
                      <a:pt x="155" y="1304"/>
                    </a:lnTo>
                    <a:lnTo>
                      <a:pt x="188" y="1287"/>
                    </a:lnTo>
                    <a:lnTo>
                      <a:pt x="221" y="1271"/>
                    </a:lnTo>
                    <a:lnTo>
                      <a:pt x="258" y="1254"/>
                    </a:lnTo>
                    <a:lnTo>
                      <a:pt x="294" y="1241"/>
                    </a:lnTo>
                    <a:lnTo>
                      <a:pt x="331" y="1227"/>
                    </a:lnTo>
                    <a:lnTo>
                      <a:pt x="410" y="1205"/>
                    </a:lnTo>
                    <a:lnTo>
                      <a:pt x="486" y="1185"/>
                    </a:lnTo>
                    <a:lnTo>
                      <a:pt x="561" y="1168"/>
                    </a:lnTo>
                    <a:lnTo>
                      <a:pt x="631" y="1155"/>
                    </a:lnTo>
                    <a:lnTo>
                      <a:pt x="693" y="1146"/>
                    </a:lnTo>
                    <a:lnTo>
                      <a:pt x="788" y="1133"/>
                    </a:lnTo>
                    <a:lnTo>
                      <a:pt x="823" y="1130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990427"/>
                <a:endParaRPr lang="en-US" sz="1625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"/>
              <p:cNvSpPr>
                <a:spLocks/>
              </p:cNvSpPr>
              <p:nvPr/>
            </p:nvSpPr>
            <p:spPr bwMode="auto">
              <a:xfrm>
                <a:off x="1372087" y="4424893"/>
                <a:ext cx="327281" cy="597023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141" y="0"/>
                  </a:cxn>
                  <a:cxn ang="0">
                    <a:pos x="170" y="4"/>
                  </a:cxn>
                  <a:cxn ang="0">
                    <a:pos x="243" y="16"/>
                  </a:cxn>
                  <a:cxn ang="0">
                    <a:pos x="293" y="27"/>
                  </a:cxn>
                  <a:cxn ang="0">
                    <a:pos x="349" y="42"/>
                  </a:cxn>
                  <a:cxn ang="0">
                    <a:pos x="408" y="58"/>
                  </a:cxn>
                  <a:cxn ang="0">
                    <a:pos x="470" y="78"/>
                  </a:cxn>
                  <a:cxn ang="0">
                    <a:pos x="530" y="102"/>
                  </a:cxn>
                  <a:cxn ang="0">
                    <a:pos x="561" y="117"/>
                  </a:cxn>
                  <a:cxn ang="0">
                    <a:pos x="591" y="132"/>
                  </a:cxn>
                  <a:cxn ang="0">
                    <a:pos x="618" y="146"/>
                  </a:cxn>
                  <a:cxn ang="0">
                    <a:pos x="646" y="163"/>
                  </a:cxn>
                  <a:cxn ang="0">
                    <a:pos x="671" y="181"/>
                  </a:cxn>
                  <a:cxn ang="0">
                    <a:pos x="695" y="199"/>
                  </a:cxn>
                  <a:cxn ang="0">
                    <a:pos x="717" y="219"/>
                  </a:cxn>
                  <a:cxn ang="0">
                    <a:pos x="737" y="241"/>
                  </a:cxn>
                  <a:cxn ang="0">
                    <a:pos x="755" y="263"/>
                  </a:cxn>
                  <a:cxn ang="0">
                    <a:pos x="770" y="287"/>
                  </a:cxn>
                  <a:cxn ang="0">
                    <a:pos x="781" y="313"/>
                  </a:cxn>
                  <a:cxn ang="0">
                    <a:pos x="790" y="338"/>
                  </a:cxn>
                  <a:cxn ang="0">
                    <a:pos x="795" y="366"/>
                  </a:cxn>
                  <a:cxn ang="0">
                    <a:pos x="797" y="395"/>
                  </a:cxn>
                  <a:cxn ang="0">
                    <a:pos x="797" y="395"/>
                  </a:cxn>
                  <a:cxn ang="0">
                    <a:pos x="797" y="1520"/>
                  </a:cxn>
                  <a:cxn ang="0">
                    <a:pos x="797" y="1520"/>
                  </a:cxn>
                  <a:cxn ang="0">
                    <a:pos x="797" y="1505"/>
                  </a:cxn>
                  <a:cxn ang="0">
                    <a:pos x="795" y="1490"/>
                  </a:cxn>
                  <a:cxn ang="0">
                    <a:pos x="794" y="1476"/>
                  </a:cxn>
                  <a:cxn ang="0">
                    <a:pos x="790" y="1463"/>
                  </a:cxn>
                  <a:cxn ang="0">
                    <a:pos x="779" y="1435"/>
                  </a:cxn>
                  <a:cxn ang="0">
                    <a:pos x="764" y="1410"/>
                  </a:cxn>
                  <a:cxn ang="0">
                    <a:pos x="748" y="1386"/>
                  </a:cxn>
                  <a:cxn ang="0">
                    <a:pos x="726" y="1364"/>
                  </a:cxn>
                  <a:cxn ang="0">
                    <a:pos x="702" y="1342"/>
                  </a:cxn>
                  <a:cxn ang="0">
                    <a:pos x="677" y="1322"/>
                  </a:cxn>
                  <a:cxn ang="0">
                    <a:pos x="647" y="1304"/>
                  </a:cxn>
                  <a:cxn ang="0">
                    <a:pos x="616" y="1285"/>
                  </a:cxn>
                  <a:cxn ang="0">
                    <a:pos x="583" y="1269"/>
                  </a:cxn>
                  <a:cxn ang="0">
                    <a:pos x="549" y="1254"/>
                  </a:cxn>
                  <a:cxn ang="0">
                    <a:pos x="512" y="1240"/>
                  </a:cxn>
                  <a:cxn ang="0">
                    <a:pos x="475" y="1227"/>
                  </a:cxn>
                  <a:cxn ang="0">
                    <a:pos x="402" y="1203"/>
                  </a:cxn>
                  <a:cxn ang="0">
                    <a:pos x="327" y="1185"/>
                  </a:cxn>
                  <a:cxn ang="0">
                    <a:pos x="254" y="1168"/>
                  </a:cxn>
                  <a:cxn ang="0">
                    <a:pos x="187" y="1156"/>
                  </a:cxn>
                  <a:cxn ang="0">
                    <a:pos x="126" y="1145"/>
                  </a:cxn>
                  <a:cxn ang="0">
                    <a:pos x="35" y="1134"/>
                  </a:cxn>
                  <a:cxn ang="0">
                    <a:pos x="0" y="1130"/>
                  </a:cxn>
                  <a:cxn ang="0">
                    <a:pos x="141" y="0"/>
                  </a:cxn>
                </a:cxnLst>
                <a:rect l="0" t="0" r="r" b="b"/>
                <a:pathLst>
                  <a:path w="797" h="1520">
                    <a:moveTo>
                      <a:pt x="141" y="0"/>
                    </a:moveTo>
                    <a:lnTo>
                      <a:pt x="141" y="0"/>
                    </a:lnTo>
                    <a:lnTo>
                      <a:pt x="170" y="4"/>
                    </a:lnTo>
                    <a:lnTo>
                      <a:pt x="243" y="16"/>
                    </a:lnTo>
                    <a:lnTo>
                      <a:pt x="293" y="27"/>
                    </a:lnTo>
                    <a:lnTo>
                      <a:pt x="349" y="42"/>
                    </a:lnTo>
                    <a:lnTo>
                      <a:pt x="408" y="58"/>
                    </a:lnTo>
                    <a:lnTo>
                      <a:pt x="470" y="78"/>
                    </a:lnTo>
                    <a:lnTo>
                      <a:pt x="530" y="102"/>
                    </a:lnTo>
                    <a:lnTo>
                      <a:pt x="561" y="117"/>
                    </a:lnTo>
                    <a:lnTo>
                      <a:pt x="591" y="132"/>
                    </a:lnTo>
                    <a:lnTo>
                      <a:pt x="618" y="146"/>
                    </a:lnTo>
                    <a:lnTo>
                      <a:pt x="646" y="163"/>
                    </a:lnTo>
                    <a:lnTo>
                      <a:pt x="671" y="181"/>
                    </a:lnTo>
                    <a:lnTo>
                      <a:pt x="695" y="199"/>
                    </a:lnTo>
                    <a:lnTo>
                      <a:pt x="717" y="219"/>
                    </a:lnTo>
                    <a:lnTo>
                      <a:pt x="737" y="241"/>
                    </a:lnTo>
                    <a:lnTo>
                      <a:pt x="755" y="263"/>
                    </a:lnTo>
                    <a:lnTo>
                      <a:pt x="770" y="287"/>
                    </a:lnTo>
                    <a:lnTo>
                      <a:pt x="781" y="313"/>
                    </a:lnTo>
                    <a:lnTo>
                      <a:pt x="790" y="338"/>
                    </a:lnTo>
                    <a:lnTo>
                      <a:pt x="795" y="366"/>
                    </a:lnTo>
                    <a:lnTo>
                      <a:pt x="797" y="395"/>
                    </a:lnTo>
                    <a:lnTo>
                      <a:pt x="797" y="395"/>
                    </a:lnTo>
                    <a:lnTo>
                      <a:pt x="797" y="1520"/>
                    </a:lnTo>
                    <a:lnTo>
                      <a:pt x="797" y="1520"/>
                    </a:lnTo>
                    <a:lnTo>
                      <a:pt x="797" y="1505"/>
                    </a:lnTo>
                    <a:lnTo>
                      <a:pt x="795" y="1490"/>
                    </a:lnTo>
                    <a:lnTo>
                      <a:pt x="794" y="1476"/>
                    </a:lnTo>
                    <a:lnTo>
                      <a:pt x="790" y="1463"/>
                    </a:lnTo>
                    <a:lnTo>
                      <a:pt x="779" y="1435"/>
                    </a:lnTo>
                    <a:lnTo>
                      <a:pt x="764" y="1410"/>
                    </a:lnTo>
                    <a:lnTo>
                      <a:pt x="748" y="1386"/>
                    </a:lnTo>
                    <a:lnTo>
                      <a:pt x="726" y="1364"/>
                    </a:lnTo>
                    <a:lnTo>
                      <a:pt x="702" y="1342"/>
                    </a:lnTo>
                    <a:lnTo>
                      <a:pt x="677" y="1322"/>
                    </a:lnTo>
                    <a:lnTo>
                      <a:pt x="647" y="1304"/>
                    </a:lnTo>
                    <a:lnTo>
                      <a:pt x="616" y="1285"/>
                    </a:lnTo>
                    <a:lnTo>
                      <a:pt x="583" y="1269"/>
                    </a:lnTo>
                    <a:lnTo>
                      <a:pt x="549" y="1254"/>
                    </a:lnTo>
                    <a:lnTo>
                      <a:pt x="512" y="1240"/>
                    </a:lnTo>
                    <a:lnTo>
                      <a:pt x="475" y="1227"/>
                    </a:lnTo>
                    <a:lnTo>
                      <a:pt x="402" y="1203"/>
                    </a:lnTo>
                    <a:lnTo>
                      <a:pt x="327" y="1185"/>
                    </a:lnTo>
                    <a:lnTo>
                      <a:pt x="254" y="1168"/>
                    </a:lnTo>
                    <a:lnTo>
                      <a:pt x="187" y="1156"/>
                    </a:lnTo>
                    <a:lnTo>
                      <a:pt x="126" y="1145"/>
                    </a:lnTo>
                    <a:lnTo>
                      <a:pt x="35" y="1134"/>
                    </a:lnTo>
                    <a:lnTo>
                      <a:pt x="0" y="113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990427"/>
                <a:endParaRPr lang="en-US" sz="1625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4" name="Rectangle 103"/>
            <p:cNvSpPr/>
            <p:nvPr/>
          </p:nvSpPr>
          <p:spPr>
            <a:xfrm>
              <a:off x="2205576" y="4608525"/>
              <a:ext cx="808235" cy="4324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90427">
                <a:lnSpc>
                  <a:spcPct val="85000"/>
                </a:lnSpc>
                <a:spcBef>
                  <a:spcPts val="163"/>
                </a:spcBef>
              </a:pPr>
              <a:r>
                <a:rPr lang="mn-MN" sz="2600" b="1" dirty="0">
                  <a:solidFill>
                    <a:srgbClr val="FFFFFF"/>
                  </a:solidFill>
                  <a:latin typeface="Arial Narrow" pitchFamily="34" charset="0"/>
                </a:rPr>
                <a:t>1.5</a:t>
              </a:r>
              <a:r>
                <a:rPr lang="en-US" sz="2600" b="1" dirty="0">
                  <a:solidFill>
                    <a:srgbClr val="FFFFFF"/>
                  </a:solidFill>
                  <a:latin typeface="Arial Narrow" pitchFamily="34" charset="0"/>
                </a:rPr>
                <a:t>%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689913" y="3708915"/>
            <a:ext cx="2847318" cy="1512000"/>
            <a:chOff x="3503146" y="3869159"/>
            <a:chExt cx="2847318" cy="1512000"/>
          </a:xfrm>
        </p:grpSpPr>
        <p:sp>
          <p:nvSpPr>
            <p:cNvPr id="108" name="Rectangle 107" descr="Element 5 Shape"/>
            <p:cNvSpPr/>
            <p:nvPr/>
          </p:nvSpPr>
          <p:spPr bwMode="auto">
            <a:xfrm flipH="1">
              <a:off x="3503146" y="3869159"/>
              <a:ext cx="2847318" cy="1512000"/>
            </a:xfrm>
            <a:prstGeom prst="rect">
              <a:avLst/>
            </a:prstGeom>
            <a:solidFill>
              <a:srgbClr val="FF5050">
                <a:alpha val="9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7429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mn-MN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Хууль </a:t>
              </a:r>
              <a:r>
                <a:rPr lang="mn-MN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тогтоомжийн</a:t>
              </a:r>
            </a:p>
            <a:p>
              <a:pPr algn="ctr" defTabSz="7429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mn-MN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хэрэгжилт</a:t>
              </a:r>
              <a:endParaRPr lang="mn-MN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9" name="Group 32"/>
            <p:cNvGrpSpPr>
              <a:grpSpLocks noChangeAspect="1"/>
            </p:cNvGrpSpPr>
            <p:nvPr/>
          </p:nvGrpSpPr>
          <p:grpSpPr bwMode="auto">
            <a:xfrm>
              <a:off x="4026832" y="4521526"/>
              <a:ext cx="739581" cy="552172"/>
              <a:chOff x="3735" y="834"/>
              <a:chExt cx="2118" cy="1316"/>
            </a:xfrm>
            <a:solidFill>
              <a:schemeClr val="bg1"/>
            </a:solidFill>
          </p:grpSpPr>
          <p:sp>
            <p:nvSpPr>
              <p:cNvPr id="111" name="Freeform 34"/>
              <p:cNvSpPr>
                <a:spLocks/>
              </p:cNvSpPr>
              <p:nvPr/>
            </p:nvSpPr>
            <p:spPr bwMode="auto">
              <a:xfrm>
                <a:off x="4195" y="1407"/>
                <a:ext cx="1202" cy="492"/>
              </a:xfrm>
              <a:custGeom>
                <a:avLst/>
                <a:gdLst>
                  <a:gd name="T0" fmla="*/ 1268 w 2402"/>
                  <a:gd name="T1" fmla="*/ 2 h 985"/>
                  <a:gd name="T2" fmla="*/ 1416 w 2402"/>
                  <a:gd name="T3" fmla="*/ 15 h 985"/>
                  <a:gd name="T4" fmla="*/ 1564 w 2402"/>
                  <a:gd name="T5" fmla="*/ 37 h 985"/>
                  <a:gd name="T6" fmla="*/ 1706 w 2402"/>
                  <a:gd name="T7" fmla="*/ 66 h 985"/>
                  <a:gd name="T8" fmla="*/ 1840 w 2402"/>
                  <a:gd name="T9" fmla="*/ 101 h 985"/>
                  <a:gd name="T10" fmla="*/ 1965 w 2402"/>
                  <a:gd name="T11" fmla="*/ 140 h 985"/>
                  <a:gd name="T12" fmla="*/ 2079 w 2402"/>
                  <a:gd name="T13" fmla="*/ 180 h 985"/>
                  <a:gd name="T14" fmla="*/ 2178 w 2402"/>
                  <a:gd name="T15" fmla="*/ 217 h 985"/>
                  <a:gd name="T16" fmla="*/ 2263 w 2402"/>
                  <a:gd name="T17" fmla="*/ 253 h 985"/>
                  <a:gd name="T18" fmla="*/ 2328 w 2402"/>
                  <a:gd name="T19" fmla="*/ 283 h 985"/>
                  <a:gd name="T20" fmla="*/ 2375 w 2402"/>
                  <a:gd name="T21" fmla="*/ 305 h 985"/>
                  <a:gd name="T22" fmla="*/ 2398 w 2402"/>
                  <a:gd name="T23" fmla="*/ 317 h 985"/>
                  <a:gd name="T24" fmla="*/ 2402 w 2402"/>
                  <a:gd name="T25" fmla="*/ 985 h 985"/>
                  <a:gd name="T26" fmla="*/ 2388 w 2402"/>
                  <a:gd name="T27" fmla="*/ 979 h 985"/>
                  <a:gd name="T28" fmla="*/ 2347 w 2402"/>
                  <a:gd name="T29" fmla="*/ 964 h 985"/>
                  <a:gd name="T30" fmla="*/ 2285 w 2402"/>
                  <a:gd name="T31" fmla="*/ 941 h 985"/>
                  <a:gd name="T32" fmla="*/ 2201 w 2402"/>
                  <a:gd name="T33" fmla="*/ 912 h 985"/>
                  <a:gd name="T34" fmla="*/ 2100 w 2402"/>
                  <a:gd name="T35" fmla="*/ 880 h 985"/>
                  <a:gd name="T36" fmla="*/ 1984 w 2402"/>
                  <a:gd name="T37" fmla="*/ 845 h 985"/>
                  <a:gd name="T38" fmla="*/ 1854 w 2402"/>
                  <a:gd name="T39" fmla="*/ 811 h 985"/>
                  <a:gd name="T40" fmla="*/ 1716 w 2402"/>
                  <a:gd name="T41" fmla="*/ 780 h 985"/>
                  <a:gd name="T42" fmla="*/ 1573 w 2402"/>
                  <a:gd name="T43" fmla="*/ 755 h 985"/>
                  <a:gd name="T44" fmla="*/ 1424 w 2402"/>
                  <a:gd name="T45" fmla="*/ 735 h 985"/>
                  <a:gd name="T46" fmla="*/ 1275 w 2402"/>
                  <a:gd name="T47" fmla="*/ 724 h 985"/>
                  <a:gd name="T48" fmla="*/ 1127 w 2402"/>
                  <a:gd name="T49" fmla="*/ 724 h 985"/>
                  <a:gd name="T50" fmla="*/ 978 w 2402"/>
                  <a:gd name="T51" fmla="*/ 735 h 985"/>
                  <a:gd name="T52" fmla="*/ 829 w 2402"/>
                  <a:gd name="T53" fmla="*/ 755 h 985"/>
                  <a:gd name="T54" fmla="*/ 686 w 2402"/>
                  <a:gd name="T55" fmla="*/ 780 h 985"/>
                  <a:gd name="T56" fmla="*/ 548 w 2402"/>
                  <a:gd name="T57" fmla="*/ 811 h 985"/>
                  <a:gd name="T58" fmla="*/ 418 w 2402"/>
                  <a:gd name="T59" fmla="*/ 845 h 985"/>
                  <a:gd name="T60" fmla="*/ 302 w 2402"/>
                  <a:gd name="T61" fmla="*/ 880 h 985"/>
                  <a:gd name="T62" fmla="*/ 201 w 2402"/>
                  <a:gd name="T63" fmla="*/ 912 h 985"/>
                  <a:gd name="T64" fmla="*/ 117 w 2402"/>
                  <a:gd name="T65" fmla="*/ 941 h 985"/>
                  <a:gd name="T66" fmla="*/ 53 w 2402"/>
                  <a:gd name="T67" fmla="*/ 964 h 985"/>
                  <a:gd name="T68" fmla="*/ 14 w 2402"/>
                  <a:gd name="T69" fmla="*/ 979 h 985"/>
                  <a:gd name="T70" fmla="*/ 0 w 2402"/>
                  <a:gd name="T71" fmla="*/ 985 h 985"/>
                  <a:gd name="T72" fmla="*/ 2 w 2402"/>
                  <a:gd name="T73" fmla="*/ 326 h 985"/>
                  <a:gd name="T74" fmla="*/ 28 w 2402"/>
                  <a:gd name="T75" fmla="*/ 313 h 985"/>
                  <a:gd name="T76" fmla="*/ 77 w 2402"/>
                  <a:gd name="T77" fmla="*/ 288 h 985"/>
                  <a:gd name="T78" fmla="*/ 147 w 2402"/>
                  <a:gd name="T79" fmla="*/ 256 h 985"/>
                  <a:gd name="T80" fmla="*/ 236 w 2402"/>
                  <a:gd name="T81" fmla="*/ 217 h 985"/>
                  <a:gd name="T82" fmla="*/ 340 w 2402"/>
                  <a:gd name="T83" fmla="*/ 175 h 985"/>
                  <a:gd name="T84" fmla="*/ 460 w 2402"/>
                  <a:gd name="T85" fmla="*/ 132 h 985"/>
                  <a:gd name="T86" fmla="*/ 592 w 2402"/>
                  <a:gd name="T87" fmla="*/ 92 h 985"/>
                  <a:gd name="T88" fmla="*/ 733 w 2402"/>
                  <a:gd name="T89" fmla="*/ 56 h 985"/>
                  <a:gd name="T90" fmla="*/ 881 w 2402"/>
                  <a:gd name="T91" fmla="*/ 26 h 985"/>
                  <a:gd name="T92" fmla="*/ 1035 w 2402"/>
                  <a:gd name="T93" fmla="*/ 7 h 985"/>
                  <a:gd name="T94" fmla="*/ 1192 w 2402"/>
                  <a:gd name="T9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02" h="985">
                    <a:moveTo>
                      <a:pt x="1192" y="0"/>
                    </a:moveTo>
                    <a:lnTo>
                      <a:pt x="1268" y="2"/>
                    </a:lnTo>
                    <a:lnTo>
                      <a:pt x="1342" y="7"/>
                    </a:lnTo>
                    <a:lnTo>
                      <a:pt x="1416" y="15"/>
                    </a:lnTo>
                    <a:lnTo>
                      <a:pt x="1491" y="24"/>
                    </a:lnTo>
                    <a:lnTo>
                      <a:pt x="1564" y="37"/>
                    </a:lnTo>
                    <a:lnTo>
                      <a:pt x="1635" y="49"/>
                    </a:lnTo>
                    <a:lnTo>
                      <a:pt x="1706" y="66"/>
                    </a:lnTo>
                    <a:lnTo>
                      <a:pt x="1774" y="83"/>
                    </a:lnTo>
                    <a:lnTo>
                      <a:pt x="1840" y="101"/>
                    </a:lnTo>
                    <a:lnTo>
                      <a:pt x="1904" y="120"/>
                    </a:lnTo>
                    <a:lnTo>
                      <a:pt x="1965" y="140"/>
                    </a:lnTo>
                    <a:lnTo>
                      <a:pt x="2023" y="159"/>
                    </a:lnTo>
                    <a:lnTo>
                      <a:pt x="2079" y="180"/>
                    </a:lnTo>
                    <a:lnTo>
                      <a:pt x="2130" y="199"/>
                    </a:lnTo>
                    <a:lnTo>
                      <a:pt x="2178" y="217"/>
                    </a:lnTo>
                    <a:lnTo>
                      <a:pt x="2222" y="237"/>
                    </a:lnTo>
                    <a:lnTo>
                      <a:pt x="2263" y="253"/>
                    </a:lnTo>
                    <a:lnTo>
                      <a:pt x="2298" y="269"/>
                    </a:lnTo>
                    <a:lnTo>
                      <a:pt x="2328" y="283"/>
                    </a:lnTo>
                    <a:lnTo>
                      <a:pt x="2354" y="295"/>
                    </a:lnTo>
                    <a:lnTo>
                      <a:pt x="2375" y="305"/>
                    </a:lnTo>
                    <a:lnTo>
                      <a:pt x="2389" y="313"/>
                    </a:lnTo>
                    <a:lnTo>
                      <a:pt x="2398" y="317"/>
                    </a:lnTo>
                    <a:lnTo>
                      <a:pt x="2402" y="318"/>
                    </a:lnTo>
                    <a:lnTo>
                      <a:pt x="2402" y="985"/>
                    </a:lnTo>
                    <a:lnTo>
                      <a:pt x="2398" y="983"/>
                    </a:lnTo>
                    <a:lnTo>
                      <a:pt x="2388" y="979"/>
                    </a:lnTo>
                    <a:lnTo>
                      <a:pt x="2371" y="973"/>
                    </a:lnTo>
                    <a:lnTo>
                      <a:pt x="2347" y="964"/>
                    </a:lnTo>
                    <a:lnTo>
                      <a:pt x="2319" y="954"/>
                    </a:lnTo>
                    <a:lnTo>
                      <a:pt x="2285" y="941"/>
                    </a:lnTo>
                    <a:lnTo>
                      <a:pt x="2246" y="926"/>
                    </a:lnTo>
                    <a:lnTo>
                      <a:pt x="2201" y="912"/>
                    </a:lnTo>
                    <a:lnTo>
                      <a:pt x="2152" y="895"/>
                    </a:lnTo>
                    <a:lnTo>
                      <a:pt x="2100" y="880"/>
                    </a:lnTo>
                    <a:lnTo>
                      <a:pt x="2042" y="863"/>
                    </a:lnTo>
                    <a:lnTo>
                      <a:pt x="1984" y="845"/>
                    </a:lnTo>
                    <a:lnTo>
                      <a:pt x="1920" y="828"/>
                    </a:lnTo>
                    <a:lnTo>
                      <a:pt x="1854" y="811"/>
                    </a:lnTo>
                    <a:lnTo>
                      <a:pt x="1787" y="796"/>
                    </a:lnTo>
                    <a:lnTo>
                      <a:pt x="1716" y="780"/>
                    </a:lnTo>
                    <a:lnTo>
                      <a:pt x="1644" y="768"/>
                    </a:lnTo>
                    <a:lnTo>
                      <a:pt x="1573" y="755"/>
                    </a:lnTo>
                    <a:lnTo>
                      <a:pt x="1498" y="744"/>
                    </a:lnTo>
                    <a:lnTo>
                      <a:pt x="1424" y="735"/>
                    </a:lnTo>
                    <a:lnTo>
                      <a:pt x="1350" y="729"/>
                    </a:lnTo>
                    <a:lnTo>
                      <a:pt x="1275" y="724"/>
                    </a:lnTo>
                    <a:lnTo>
                      <a:pt x="1201" y="722"/>
                    </a:lnTo>
                    <a:lnTo>
                      <a:pt x="1127" y="724"/>
                    </a:lnTo>
                    <a:lnTo>
                      <a:pt x="1052" y="729"/>
                    </a:lnTo>
                    <a:lnTo>
                      <a:pt x="978" y="735"/>
                    </a:lnTo>
                    <a:lnTo>
                      <a:pt x="904" y="744"/>
                    </a:lnTo>
                    <a:lnTo>
                      <a:pt x="829" y="755"/>
                    </a:lnTo>
                    <a:lnTo>
                      <a:pt x="758" y="768"/>
                    </a:lnTo>
                    <a:lnTo>
                      <a:pt x="686" y="780"/>
                    </a:lnTo>
                    <a:lnTo>
                      <a:pt x="615" y="796"/>
                    </a:lnTo>
                    <a:lnTo>
                      <a:pt x="548" y="811"/>
                    </a:lnTo>
                    <a:lnTo>
                      <a:pt x="482" y="828"/>
                    </a:lnTo>
                    <a:lnTo>
                      <a:pt x="418" y="845"/>
                    </a:lnTo>
                    <a:lnTo>
                      <a:pt x="358" y="863"/>
                    </a:lnTo>
                    <a:lnTo>
                      <a:pt x="302" y="880"/>
                    </a:lnTo>
                    <a:lnTo>
                      <a:pt x="250" y="895"/>
                    </a:lnTo>
                    <a:lnTo>
                      <a:pt x="201" y="912"/>
                    </a:lnTo>
                    <a:lnTo>
                      <a:pt x="156" y="926"/>
                    </a:lnTo>
                    <a:lnTo>
                      <a:pt x="117" y="941"/>
                    </a:lnTo>
                    <a:lnTo>
                      <a:pt x="83" y="954"/>
                    </a:lnTo>
                    <a:lnTo>
                      <a:pt x="53" y="964"/>
                    </a:lnTo>
                    <a:lnTo>
                      <a:pt x="31" y="973"/>
                    </a:lnTo>
                    <a:lnTo>
                      <a:pt x="14" y="979"/>
                    </a:lnTo>
                    <a:lnTo>
                      <a:pt x="4" y="983"/>
                    </a:lnTo>
                    <a:lnTo>
                      <a:pt x="0" y="985"/>
                    </a:lnTo>
                    <a:lnTo>
                      <a:pt x="0" y="328"/>
                    </a:lnTo>
                    <a:lnTo>
                      <a:pt x="2" y="326"/>
                    </a:lnTo>
                    <a:lnTo>
                      <a:pt x="13" y="321"/>
                    </a:lnTo>
                    <a:lnTo>
                      <a:pt x="28" y="313"/>
                    </a:lnTo>
                    <a:lnTo>
                      <a:pt x="51" y="301"/>
                    </a:lnTo>
                    <a:lnTo>
                      <a:pt x="77" y="288"/>
                    </a:lnTo>
                    <a:lnTo>
                      <a:pt x="109" y="273"/>
                    </a:lnTo>
                    <a:lnTo>
                      <a:pt x="147" y="256"/>
                    </a:lnTo>
                    <a:lnTo>
                      <a:pt x="189" y="237"/>
                    </a:lnTo>
                    <a:lnTo>
                      <a:pt x="236" y="217"/>
                    </a:lnTo>
                    <a:lnTo>
                      <a:pt x="287" y="197"/>
                    </a:lnTo>
                    <a:lnTo>
                      <a:pt x="340" y="175"/>
                    </a:lnTo>
                    <a:lnTo>
                      <a:pt x="399" y="154"/>
                    </a:lnTo>
                    <a:lnTo>
                      <a:pt x="460" y="132"/>
                    </a:lnTo>
                    <a:lnTo>
                      <a:pt x="524" y="111"/>
                    </a:lnTo>
                    <a:lnTo>
                      <a:pt x="592" y="92"/>
                    </a:lnTo>
                    <a:lnTo>
                      <a:pt x="661" y="73"/>
                    </a:lnTo>
                    <a:lnTo>
                      <a:pt x="733" y="56"/>
                    </a:lnTo>
                    <a:lnTo>
                      <a:pt x="806" y="40"/>
                    </a:lnTo>
                    <a:lnTo>
                      <a:pt x="881" y="26"/>
                    </a:lnTo>
                    <a:lnTo>
                      <a:pt x="957" y="16"/>
                    </a:lnTo>
                    <a:lnTo>
                      <a:pt x="1035" y="7"/>
                    </a:lnTo>
                    <a:lnTo>
                      <a:pt x="1114" y="2"/>
                    </a:lnTo>
                    <a:lnTo>
                      <a:pt x="119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/>
              </a:p>
            </p:txBody>
          </p:sp>
          <p:sp>
            <p:nvSpPr>
              <p:cNvPr id="112" name="Freeform 35"/>
              <p:cNvSpPr>
                <a:spLocks noEditPoints="1"/>
              </p:cNvSpPr>
              <p:nvPr/>
            </p:nvSpPr>
            <p:spPr bwMode="auto">
              <a:xfrm>
                <a:off x="3735" y="834"/>
                <a:ext cx="2118" cy="1316"/>
              </a:xfrm>
              <a:custGeom>
                <a:avLst/>
                <a:gdLst>
                  <a:gd name="T0" fmla="*/ 3799 w 4236"/>
                  <a:gd name="T1" fmla="*/ 1116 h 2631"/>
                  <a:gd name="T2" fmla="*/ 3754 w 4236"/>
                  <a:gd name="T3" fmla="*/ 1177 h 2631"/>
                  <a:gd name="T4" fmla="*/ 3764 w 4236"/>
                  <a:gd name="T5" fmla="*/ 1253 h 2631"/>
                  <a:gd name="T6" fmla="*/ 3824 w 4236"/>
                  <a:gd name="T7" fmla="*/ 1299 h 2631"/>
                  <a:gd name="T8" fmla="*/ 3902 w 4236"/>
                  <a:gd name="T9" fmla="*/ 1289 h 2631"/>
                  <a:gd name="T10" fmla="*/ 3948 w 4236"/>
                  <a:gd name="T11" fmla="*/ 1230 h 2631"/>
                  <a:gd name="T12" fmla="*/ 3938 w 4236"/>
                  <a:gd name="T13" fmla="*/ 1152 h 2631"/>
                  <a:gd name="T14" fmla="*/ 3878 w 4236"/>
                  <a:gd name="T15" fmla="*/ 1106 h 2631"/>
                  <a:gd name="T16" fmla="*/ 3841 w 4236"/>
                  <a:gd name="T17" fmla="*/ 895 h 2631"/>
                  <a:gd name="T18" fmla="*/ 3795 w 4236"/>
                  <a:gd name="T19" fmla="*/ 913 h 2631"/>
                  <a:gd name="T20" fmla="*/ 3893 w 4236"/>
                  <a:gd name="T21" fmla="*/ 1000 h 2631"/>
                  <a:gd name="T22" fmla="*/ 3887 w 4236"/>
                  <a:gd name="T23" fmla="*/ 905 h 2631"/>
                  <a:gd name="T24" fmla="*/ 3854 w 4236"/>
                  <a:gd name="T25" fmla="*/ 892 h 2631"/>
                  <a:gd name="T26" fmla="*/ 3654 w 4236"/>
                  <a:gd name="T27" fmla="*/ 855 h 2631"/>
                  <a:gd name="T28" fmla="*/ 3728 w 4236"/>
                  <a:gd name="T29" fmla="*/ 814 h 2631"/>
                  <a:gd name="T30" fmla="*/ 3838 w 4236"/>
                  <a:gd name="T31" fmla="*/ 784 h 2631"/>
                  <a:gd name="T32" fmla="*/ 3915 w 4236"/>
                  <a:gd name="T33" fmla="*/ 789 h 2631"/>
                  <a:gd name="T34" fmla="*/ 3964 w 4236"/>
                  <a:gd name="T35" fmla="*/ 819 h 2631"/>
                  <a:gd name="T36" fmla="*/ 3990 w 4236"/>
                  <a:gd name="T37" fmla="*/ 864 h 2631"/>
                  <a:gd name="T38" fmla="*/ 4000 w 4236"/>
                  <a:gd name="T39" fmla="*/ 914 h 2631"/>
                  <a:gd name="T40" fmla="*/ 4001 w 4236"/>
                  <a:gd name="T41" fmla="*/ 958 h 2631"/>
                  <a:gd name="T42" fmla="*/ 3999 w 4236"/>
                  <a:gd name="T43" fmla="*/ 988 h 2631"/>
                  <a:gd name="T44" fmla="*/ 3998 w 4236"/>
                  <a:gd name="T45" fmla="*/ 1058 h 2631"/>
                  <a:gd name="T46" fmla="*/ 3998 w 4236"/>
                  <a:gd name="T47" fmla="*/ 1315 h 2631"/>
                  <a:gd name="T48" fmla="*/ 4154 w 4236"/>
                  <a:gd name="T49" fmla="*/ 2631 h 2631"/>
                  <a:gd name="T50" fmla="*/ 3750 w 4236"/>
                  <a:gd name="T51" fmla="*/ 2300 h 2631"/>
                  <a:gd name="T52" fmla="*/ 3461 w 4236"/>
                  <a:gd name="T53" fmla="*/ 1600 h 2631"/>
                  <a:gd name="T54" fmla="*/ 3448 w 4236"/>
                  <a:gd name="T55" fmla="*/ 1395 h 2631"/>
                  <a:gd name="T56" fmla="*/ 3386 w 4236"/>
                  <a:gd name="T57" fmla="*/ 1364 h 2631"/>
                  <a:gd name="T58" fmla="*/ 3276 w 4236"/>
                  <a:gd name="T59" fmla="*/ 1315 h 2631"/>
                  <a:gd name="T60" fmla="*/ 3126 w 4236"/>
                  <a:gd name="T61" fmla="*/ 1255 h 2631"/>
                  <a:gd name="T62" fmla="*/ 2944 w 4236"/>
                  <a:gd name="T63" fmla="*/ 1192 h 2631"/>
                  <a:gd name="T64" fmla="*/ 2736 w 4236"/>
                  <a:gd name="T65" fmla="*/ 1133 h 2631"/>
                  <a:gd name="T66" fmla="*/ 2511 w 4236"/>
                  <a:gd name="T67" fmla="*/ 1084 h 2631"/>
                  <a:gd name="T68" fmla="*/ 2273 w 4236"/>
                  <a:gd name="T69" fmla="*/ 1053 h 2631"/>
                  <a:gd name="T70" fmla="*/ 2031 w 4236"/>
                  <a:gd name="T71" fmla="*/ 1047 h 2631"/>
                  <a:gd name="T72" fmla="*/ 1793 w 4236"/>
                  <a:gd name="T73" fmla="*/ 1072 h 2631"/>
                  <a:gd name="T74" fmla="*/ 1565 w 4236"/>
                  <a:gd name="T75" fmla="*/ 1116 h 2631"/>
                  <a:gd name="T76" fmla="*/ 1352 w 4236"/>
                  <a:gd name="T77" fmla="*/ 1175 h 2631"/>
                  <a:gd name="T78" fmla="*/ 1166 w 4236"/>
                  <a:gd name="T79" fmla="*/ 1240 h 2631"/>
                  <a:gd name="T80" fmla="*/ 1008 w 4236"/>
                  <a:gd name="T81" fmla="*/ 1303 h 2631"/>
                  <a:gd name="T82" fmla="*/ 887 w 4236"/>
                  <a:gd name="T83" fmla="*/ 1359 h 2631"/>
                  <a:gd name="T84" fmla="*/ 810 w 4236"/>
                  <a:gd name="T85" fmla="*/ 1396 h 2631"/>
                  <a:gd name="T86" fmla="*/ 783 w 4236"/>
                  <a:gd name="T87" fmla="*/ 1412 h 2631"/>
                  <a:gd name="T88" fmla="*/ 2072 w 4236"/>
                  <a:gd name="T89" fmla="*/ 0 h 2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36" h="2631">
                    <a:moveTo>
                      <a:pt x="3850" y="1103"/>
                    </a:moveTo>
                    <a:lnTo>
                      <a:pt x="3824" y="1106"/>
                    </a:lnTo>
                    <a:lnTo>
                      <a:pt x="3799" y="1116"/>
                    </a:lnTo>
                    <a:lnTo>
                      <a:pt x="3780" y="1131"/>
                    </a:lnTo>
                    <a:lnTo>
                      <a:pt x="3764" y="1152"/>
                    </a:lnTo>
                    <a:lnTo>
                      <a:pt x="3754" y="1177"/>
                    </a:lnTo>
                    <a:lnTo>
                      <a:pt x="3750" y="1202"/>
                    </a:lnTo>
                    <a:lnTo>
                      <a:pt x="3754" y="1230"/>
                    </a:lnTo>
                    <a:lnTo>
                      <a:pt x="3764" y="1253"/>
                    </a:lnTo>
                    <a:lnTo>
                      <a:pt x="3780" y="1274"/>
                    </a:lnTo>
                    <a:lnTo>
                      <a:pt x="3799" y="1289"/>
                    </a:lnTo>
                    <a:lnTo>
                      <a:pt x="3824" y="1299"/>
                    </a:lnTo>
                    <a:lnTo>
                      <a:pt x="3850" y="1302"/>
                    </a:lnTo>
                    <a:lnTo>
                      <a:pt x="3878" y="1299"/>
                    </a:lnTo>
                    <a:lnTo>
                      <a:pt x="3902" y="1289"/>
                    </a:lnTo>
                    <a:lnTo>
                      <a:pt x="3922" y="1274"/>
                    </a:lnTo>
                    <a:lnTo>
                      <a:pt x="3938" y="1253"/>
                    </a:lnTo>
                    <a:lnTo>
                      <a:pt x="3948" y="1230"/>
                    </a:lnTo>
                    <a:lnTo>
                      <a:pt x="3952" y="1202"/>
                    </a:lnTo>
                    <a:lnTo>
                      <a:pt x="3948" y="1177"/>
                    </a:lnTo>
                    <a:lnTo>
                      <a:pt x="3938" y="1152"/>
                    </a:lnTo>
                    <a:lnTo>
                      <a:pt x="3922" y="1131"/>
                    </a:lnTo>
                    <a:lnTo>
                      <a:pt x="3902" y="1116"/>
                    </a:lnTo>
                    <a:lnTo>
                      <a:pt x="3878" y="1106"/>
                    </a:lnTo>
                    <a:lnTo>
                      <a:pt x="3850" y="1103"/>
                    </a:lnTo>
                    <a:close/>
                    <a:moveTo>
                      <a:pt x="3854" y="892"/>
                    </a:moveTo>
                    <a:lnTo>
                      <a:pt x="3841" y="895"/>
                    </a:lnTo>
                    <a:lnTo>
                      <a:pt x="3825" y="899"/>
                    </a:lnTo>
                    <a:lnTo>
                      <a:pt x="3810" y="905"/>
                    </a:lnTo>
                    <a:lnTo>
                      <a:pt x="3795" y="913"/>
                    </a:lnTo>
                    <a:lnTo>
                      <a:pt x="3781" y="922"/>
                    </a:lnTo>
                    <a:lnTo>
                      <a:pt x="3768" y="930"/>
                    </a:lnTo>
                    <a:lnTo>
                      <a:pt x="3893" y="1000"/>
                    </a:lnTo>
                    <a:lnTo>
                      <a:pt x="3893" y="938"/>
                    </a:lnTo>
                    <a:lnTo>
                      <a:pt x="3892" y="918"/>
                    </a:lnTo>
                    <a:lnTo>
                      <a:pt x="3887" y="905"/>
                    </a:lnTo>
                    <a:lnTo>
                      <a:pt x="3878" y="898"/>
                    </a:lnTo>
                    <a:lnTo>
                      <a:pt x="3867" y="892"/>
                    </a:lnTo>
                    <a:lnTo>
                      <a:pt x="3854" y="892"/>
                    </a:lnTo>
                    <a:close/>
                    <a:moveTo>
                      <a:pt x="2072" y="0"/>
                    </a:moveTo>
                    <a:lnTo>
                      <a:pt x="3648" y="865"/>
                    </a:lnTo>
                    <a:lnTo>
                      <a:pt x="3654" y="855"/>
                    </a:lnTo>
                    <a:lnTo>
                      <a:pt x="3666" y="845"/>
                    </a:lnTo>
                    <a:lnTo>
                      <a:pt x="3683" y="834"/>
                    </a:lnTo>
                    <a:lnTo>
                      <a:pt x="3728" y="814"/>
                    </a:lnTo>
                    <a:lnTo>
                      <a:pt x="3769" y="799"/>
                    </a:lnTo>
                    <a:lnTo>
                      <a:pt x="3806" y="790"/>
                    </a:lnTo>
                    <a:lnTo>
                      <a:pt x="3838" y="784"/>
                    </a:lnTo>
                    <a:lnTo>
                      <a:pt x="3867" y="783"/>
                    </a:lnTo>
                    <a:lnTo>
                      <a:pt x="3893" y="784"/>
                    </a:lnTo>
                    <a:lnTo>
                      <a:pt x="3915" y="789"/>
                    </a:lnTo>
                    <a:lnTo>
                      <a:pt x="3934" y="797"/>
                    </a:lnTo>
                    <a:lnTo>
                      <a:pt x="3951" y="807"/>
                    </a:lnTo>
                    <a:lnTo>
                      <a:pt x="3964" y="819"/>
                    </a:lnTo>
                    <a:lnTo>
                      <a:pt x="3974" y="833"/>
                    </a:lnTo>
                    <a:lnTo>
                      <a:pt x="3983" y="849"/>
                    </a:lnTo>
                    <a:lnTo>
                      <a:pt x="3990" y="864"/>
                    </a:lnTo>
                    <a:lnTo>
                      <a:pt x="3995" y="881"/>
                    </a:lnTo>
                    <a:lnTo>
                      <a:pt x="3999" y="898"/>
                    </a:lnTo>
                    <a:lnTo>
                      <a:pt x="4000" y="914"/>
                    </a:lnTo>
                    <a:lnTo>
                      <a:pt x="4001" y="930"/>
                    </a:lnTo>
                    <a:lnTo>
                      <a:pt x="4001" y="945"/>
                    </a:lnTo>
                    <a:lnTo>
                      <a:pt x="4001" y="958"/>
                    </a:lnTo>
                    <a:lnTo>
                      <a:pt x="4000" y="971"/>
                    </a:lnTo>
                    <a:lnTo>
                      <a:pt x="4000" y="980"/>
                    </a:lnTo>
                    <a:lnTo>
                      <a:pt x="3999" y="988"/>
                    </a:lnTo>
                    <a:lnTo>
                      <a:pt x="3998" y="993"/>
                    </a:lnTo>
                    <a:lnTo>
                      <a:pt x="3998" y="995"/>
                    </a:lnTo>
                    <a:lnTo>
                      <a:pt x="3998" y="1058"/>
                    </a:lnTo>
                    <a:lnTo>
                      <a:pt x="4236" y="1188"/>
                    </a:lnTo>
                    <a:lnTo>
                      <a:pt x="3998" y="1315"/>
                    </a:lnTo>
                    <a:lnTo>
                      <a:pt x="3998" y="1315"/>
                    </a:lnTo>
                    <a:lnTo>
                      <a:pt x="3998" y="2300"/>
                    </a:lnTo>
                    <a:lnTo>
                      <a:pt x="4154" y="2300"/>
                    </a:lnTo>
                    <a:lnTo>
                      <a:pt x="4154" y="2631"/>
                    </a:lnTo>
                    <a:lnTo>
                      <a:pt x="3941" y="2501"/>
                    </a:lnTo>
                    <a:lnTo>
                      <a:pt x="3750" y="2631"/>
                    </a:lnTo>
                    <a:lnTo>
                      <a:pt x="3750" y="2300"/>
                    </a:lnTo>
                    <a:lnTo>
                      <a:pt x="3893" y="2300"/>
                    </a:lnTo>
                    <a:lnTo>
                      <a:pt x="3893" y="1370"/>
                    </a:lnTo>
                    <a:lnTo>
                      <a:pt x="3461" y="1600"/>
                    </a:lnTo>
                    <a:lnTo>
                      <a:pt x="3461" y="1401"/>
                    </a:lnTo>
                    <a:lnTo>
                      <a:pt x="3459" y="1400"/>
                    </a:lnTo>
                    <a:lnTo>
                      <a:pt x="3448" y="1395"/>
                    </a:lnTo>
                    <a:lnTo>
                      <a:pt x="3433" y="1387"/>
                    </a:lnTo>
                    <a:lnTo>
                      <a:pt x="3412" y="1377"/>
                    </a:lnTo>
                    <a:lnTo>
                      <a:pt x="3386" y="1364"/>
                    </a:lnTo>
                    <a:lnTo>
                      <a:pt x="3353" y="1350"/>
                    </a:lnTo>
                    <a:lnTo>
                      <a:pt x="3317" y="1333"/>
                    </a:lnTo>
                    <a:lnTo>
                      <a:pt x="3276" y="1315"/>
                    </a:lnTo>
                    <a:lnTo>
                      <a:pt x="3231" y="1297"/>
                    </a:lnTo>
                    <a:lnTo>
                      <a:pt x="3180" y="1276"/>
                    </a:lnTo>
                    <a:lnTo>
                      <a:pt x="3126" y="1255"/>
                    </a:lnTo>
                    <a:lnTo>
                      <a:pt x="3069" y="1235"/>
                    </a:lnTo>
                    <a:lnTo>
                      <a:pt x="3008" y="1213"/>
                    </a:lnTo>
                    <a:lnTo>
                      <a:pt x="2944" y="1192"/>
                    </a:lnTo>
                    <a:lnTo>
                      <a:pt x="2877" y="1171"/>
                    </a:lnTo>
                    <a:lnTo>
                      <a:pt x="2808" y="1151"/>
                    </a:lnTo>
                    <a:lnTo>
                      <a:pt x="2736" y="1133"/>
                    </a:lnTo>
                    <a:lnTo>
                      <a:pt x="2663" y="1115"/>
                    </a:lnTo>
                    <a:lnTo>
                      <a:pt x="2588" y="1098"/>
                    </a:lnTo>
                    <a:lnTo>
                      <a:pt x="2511" y="1084"/>
                    </a:lnTo>
                    <a:lnTo>
                      <a:pt x="2432" y="1071"/>
                    </a:lnTo>
                    <a:lnTo>
                      <a:pt x="2353" y="1060"/>
                    </a:lnTo>
                    <a:lnTo>
                      <a:pt x="2273" y="1053"/>
                    </a:lnTo>
                    <a:lnTo>
                      <a:pt x="2192" y="1047"/>
                    </a:lnTo>
                    <a:lnTo>
                      <a:pt x="2112" y="1046"/>
                    </a:lnTo>
                    <a:lnTo>
                      <a:pt x="2031" y="1047"/>
                    </a:lnTo>
                    <a:lnTo>
                      <a:pt x="1951" y="1053"/>
                    </a:lnTo>
                    <a:lnTo>
                      <a:pt x="1872" y="1060"/>
                    </a:lnTo>
                    <a:lnTo>
                      <a:pt x="1793" y="1072"/>
                    </a:lnTo>
                    <a:lnTo>
                      <a:pt x="1715" y="1085"/>
                    </a:lnTo>
                    <a:lnTo>
                      <a:pt x="1639" y="1099"/>
                    </a:lnTo>
                    <a:lnTo>
                      <a:pt x="1565" y="1116"/>
                    </a:lnTo>
                    <a:lnTo>
                      <a:pt x="1492" y="1134"/>
                    </a:lnTo>
                    <a:lnTo>
                      <a:pt x="1422" y="1155"/>
                    </a:lnTo>
                    <a:lnTo>
                      <a:pt x="1352" y="1175"/>
                    </a:lnTo>
                    <a:lnTo>
                      <a:pt x="1287" y="1196"/>
                    </a:lnTo>
                    <a:lnTo>
                      <a:pt x="1225" y="1218"/>
                    </a:lnTo>
                    <a:lnTo>
                      <a:pt x="1166" y="1240"/>
                    </a:lnTo>
                    <a:lnTo>
                      <a:pt x="1109" y="1262"/>
                    </a:lnTo>
                    <a:lnTo>
                      <a:pt x="1056" y="1283"/>
                    </a:lnTo>
                    <a:lnTo>
                      <a:pt x="1008" y="1303"/>
                    </a:lnTo>
                    <a:lnTo>
                      <a:pt x="963" y="1323"/>
                    </a:lnTo>
                    <a:lnTo>
                      <a:pt x="923" y="1342"/>
                    </a:lnTo>
                    <a:lnTo>
                      <a:pt x="887" y="1359"/>
                    </a:lnTo>
                    <a:lnTo>
                      <a:pt x="856" y="1373"/>
                    </a:lnTo>
                    <a:lnTo>
                      <a:pt x="831" y="1386"/>
                    </a:lnTo>
                    <a:lnTo>
                      <a:pt x="810" y="1396"/>
                    </a:lnTo>
                    <a:lnTo>
                      <a:pt x="794" y="1405"/>
                    </a:lnTo>
                    <a:lnTo>
                      <a:pt x="785" y="1409"/>
                    </a:lnTo>
                    <a:lnTo>
                      <a:pt x="783" y="1412"/>
                    </a:lnTo>
                    <a:lnTo>
                      <a:pt x="783" y="1525"/>
                    </a:lnTo>
                    <a:lnTo>
                      <a:pt x="0" y="1174"/>
                    </a:lnTo>
                    <a:lnTo>
                      <a:pt x="207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/>
              </a:p>
            </p:txBody>
          </p:sp>
        </p:grpSp>
        <p:sp>
          <p:nvSpPr>
            <p:cNvPr id="110" name="Rectangle 109"/>
            <p:cNvSpPr/>
            <p:nvPr/>
          </p:nvSpPr>
          <p:spPr>
            <a:xfrm>
              <a:off x="4890189" y="4608525"/>
              <a:ext cx="808235" cy="4324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90427">
                <a:lnSpc>
                  <a:spcPct val="85000"/>
                </a:lnSpc>
                <a:spcBef>
                  <a:spcPts val="163"/>
                </a:spcBef>
              </a:pPr>
              <a:r>
                <a:rPr lang="en-US" sz="2600" b="1" dirty="0">
                  <a:solidFill>
                    <a:srgbClr val="FFFFFF"/>
                  </a:solidFill>
                  <a:latin typeface="Arial Narrow" pitchFamily="34" charset="0"/>
                </a:rPr>
                <a:t>1.5%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6266" y="2108593"/>
            <a:ext cx="5893128" cy="1512000"/>
            <a:chOff x="459499" y="2154004"/>
            <a:chExt cx="5893128" cy="1512000"/>
          </a:xfrm>
        </p:grpSpPr>
        <p:grpSp>
          <p:nvGrpSpPr>
            <p:cNvPr id="114" name="Group 113"/>
            <p:cNvGrpSpPr/>
            <p:nvPr/>
          </p:nvGrpSpPr>
          <p:grpSpPr>
            <a:xfrm>
              <a:off x="4526945" y="2154004"/>
              <a:ext cx="1825682" cy="1512000"/>
              <a:chOff x="4526945" y="2148911"/>
              <a:chExt cx="1825682" cy="1512000"/>
            </a:xfrm>
          </p:grpSpPr>
          <p:sp>
            <p:nvSpPr>
              <p:cNvPr id="123" name="Rectangle 122" descr="Element 3 Shape"/>
              <p:cNvSpPr/>
              <p:nvPr/>
            </p:nvSpPr>
            <p:spPr bwMode="auto">
              <a:xfrm flipH="1">
                <a:off x="4526945" y="2148911"/>
                <a:ext cx="1825682" cy="1512000"/>
              </a:xfrm>
              <a:prstGeom prst="rect">
                <a:avLst/>
              </a:prstGeom>
              <a:solidFill>
                <a:srgbClr val="FF5050">
                  <a:alpha val="91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mn-MN" sz="1400" dirty="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Нягтлан бодох бүртгэл, тайлагнал</a:t>
                </a:r>
                <a:endParaRPr lang="en-US" sz="1400" dirty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124" name="Rectangle 325"/>
              <p:cNvSpPr>
                <a:spLocks noChangeArrowheads="1"/>
              </p:cNvSpPr>
              <p:nvPr/>
            </p:nvSpPr>
            <p:spPr bwMode="auto">
              <a:xfrm>
                <a:off x="4646595" y="2952165"/>
                <a:ext cx="95565" cy="3609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990427"/>
                <a:endParaRPr lang="en-US" sz="1625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Rectangle 327"/>
              <p:cNvSpPr>
                <a:spLocks noChangeArrowheads="1"/>
              </p:cNvSpPr>
              <p:nvPr/>
            </p:nvSpPr>
            <p:spPr bwMode="auto">
              <a:xfrm>
                <a:off x="4777553" y="2775109"/>
                <a:ext cx="92025" cy="5379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990427"/>
                <a:endParaRPr lang="en-US" sz="1625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Rectangle 329"/>
              <p:cNvSpPr>
                <a:spLocks noChangeArrowheads="1"/>
              </p:cNvSpPr>
              <p:nvPr/>
            </p:nvSpPr>
            <p:spPr bwMode="auto">
              <a:xfrm>
                <a:off x="4904972" y="2860233"/>
                <a:ext cx="95565" cy="4528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990427"/>
                <a:endParaRPr lang="en-US" sz="1625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Rectangle 331"/>
              <p:cNvSpPr>
                <a:spLocks noChangeArrowheads="1"/>
              </p:cNvSpPr>
              <p:nvPr/>
            </p:nvSpPr>
            <p:spPr bwMode="auto">
              <a:xfrm>
                <a:off x="5035930" y="3003240"/>
                <a:ext cx="92025" cy="3098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990427"/>
                <a:endParaRPr lang="en-US" sz="1625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Rectangle 333"/>
              <p:cNvSpPr>
                <a:spLocks noChangeArrowheads="1"/>
              </p:cNvSpPr>
              <p:nvPr/>
            </p:nvSpPr>
            <p:spPr bwMode="auto">
              <a:xfrm>
                <a:off x="5166889" y="3112198"/>
                <a:ext cx="92025" cy="20429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990427"/>
                <a:endParaRPr lang="en-US" sz="1625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Rectangle 335"/>
              <p:cNvSpPr>
                <a:spLocks noChangeArrowheads="1"/>
              </p:cNvSpPr>
              <p:nvPr/>
            </p:nvSpPr>
            <p:spPr bwMode="auto">
              <a:xfrm>
                <a:off x="5294307" y="2890877"/>
                <a:ext cx="92025" cy="41880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990427"/>
                <a:endParaRPr lang="en-US" sz="1625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542231" y="2858473"/>
                <a:ext cx="808234" cy="432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90427">
                  <a:lnSpc>
                    <a:spcPct val="85000"/>
                  </a:lnSpc>
                  <a:spcBef>
                    <a:spcPts val="163"/>
                  </a:spcBef>
                </a:pPr>
                <a:r>
                  <a:rPr lang="en-US" sz="2600" b="1" dirty="0" smtClean="0">
                    <a:solidFill>
                      <a:srgbClr val="FFFFFF"/>
                    </a:solidFill>
                    <a:latin typeface="Arial Narrow" pitchFamily="34" charset="0"/>
                  </a:rPr>
                  <a:t>1</a:t>
                </a:r>
                <a:r>
                  <a:rPr lang="mn-MN" sz="2600" b="1" dirty="0" smtClean="0">
                    <a:solidFill>
                      <a:srgbClr val="FFFFFF"/>
                    </a:solidFill>
                    <a:latin typeface="Arial Narrow" pitchFamily="34" charset="0"/>
                  </a:rPr>
                  <a:t>.</a:t>
                </a:r>
                <a:r>
                  <a:rPr lang="en-US" sz="2600" b="1" dirty="0" smtClean="0">
                    <a:solidFill>
                      <a:srgbClr val="FFFFFF"/>
                    </a:solidFill>
                    <a:latin typeface="Arial Narrow" pitchFamily="34" charset="0"/>
                  </a:rPr>
                  <a:t>6%</a:t>
                </a:r>
                <a:endParaRPr lang="en-US" sz="2600" b="1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59499" y="2154004"/>
              <a:ext cx="1825682" cy="1512000"/>
              <a:chOff x="459499" y="2159097"/>
              <a:chExt cx="1825682" cy="1512000"/>
            </a:xfrm>
          </p:grpSpPr>
          <p:sp>
            <p:nvSpPr>
              <p:cNvPr id="120" name="Rectangle 119" descr="Element 1 Shape"/>
              <p:cNvSpPr/>
              <p:nvPr/>
            </p:nvSpPr>
            <p:spPr bwMode="auto">
              <a:xfrm flipH="1">
                <a:off x="459499" y="2159097"/>
                <a:ext cx="1825682" cy="1512000"/>
              </a:xfrm>
              <a:prstGeom prst="rect">
                <a:avLst/>
              </a:prstGeom>
              <a:solidFill>
                <a:srgbClr val="FF5050">
                  <a:alpha val="91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990427">
                  <a:lnSpc>
                    <a:spcPct val="85000"/>
                  </a:lnSpc>
                  <a:spcBef>
                    <a:spcPts val="163"/>
                  </a:spcBef>
                </a:pPr>
                <a:r>
                  <a:rPr lang="mn-MN" sz="1400" dirty="0">
                    <a:solidFill>
                      <a:srgbClr val="FFFFFF"/>
                    </a:solidFill>
                    <a:latin typeface="Arial"/>
                    <a:cs typeface="Arial"/>
                  </a:rPr>
                  <a:t>Дотоод хяналт, хариуцлага</a:t>
                </a:r>
                <a:endParaRPr lang="en-US" sz="140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1" name="Freeform 562"/>
              <p:cNvSpPr>
                <a:spLocks noEditPoints="1"/>
              </p:cNvSpPr>
              <p:nvPr/>
            </p:nvSpPr>
            <p:spPr bwMode="auto">
              <a:xfrm>
                <a:off x="608512" y="2866802"/>
                <a:ext cx="629874" cy="50104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545"/>
                  </a:cxn>
                  <a:cxn ang="0">
                    <a:pos x="685" y="545"/>
                  </a:cxn>
                  <a:cxn ang="0">
                    <a:pos x="725" y="0"/>
                  </a:cxn>
                  <a:cxn ang="0">
                    <a:pos x="81" y="413"/>
                  </a:cxn>
                  <a:cxn ang="0">
                    <a:pos x="82" y="393"/>
                  </a:cxn>
                  <a:cxn ang="0">
                    <a:pos x="93" y="352"/>
                  </a:cxn>
                  <a:cxn ang="0">
                    <a:pos x="115" y="316"/>
                  </a:cxn>
                  <a:cxn ang="0">
                    <a:pos x="143" y="288"/>
                  </a:cxn>
                  <a:cxn ang="0">
                    <a:pos x="159" y="277"/>
                  </a:cxn>
                  <a:cxn ang="0">
                    <a:pos x="151" y="269"/>
                  </a:cxn>
                  <a:cxn ang="0">
                    <a:pos x="140" y="246"/>
                  </a:cxn>
                  <a:cxn ang="0">
                    <a:pos x="139" y="233"/>
                  </a:cxn>
                  <a:cxn ang="0">
                    <a:pos x="143" y="210"/>
                  </a:cxn>
                  <a:cxn ang="0">
                    <a:pos x="156" y="191"/>
                  </a:cxn>
                  <a:cxn ang="0">
                    <a:pos x="175" y="177"/>
                  </a:cxn>
                  <a:cxn ang="0">
                    <a:pos x="198" y="173"/>
                  </a:cxn>
                  <a:cxn ang="0">
                    <a:pos x="210" y="175"/>
                  </a:cxn>
                  <a:cxn ang="0">
                    <a:pos x="230" y="184"/>
                  </a:cxn>
                  <a:cxn ang="0">
                    <a:pos x="246" y="199"/>
                  </a:cxn>
                  <a:cxn ang="0">
                    <a:pos x="256" y="220"/>
                  </a:cxn>
                  <a:cxn ang="0">
                    <a:pos x="257" y="233"/>
                  </a:cxn>
                  <a:cxn ang="0">
                    <a:pos x="252" y="258"/>
                  </a:cxn>
                  <a:cxn ang="0">
                    <a:pos x="236" y="277"/>
                  </a:cxn>
                  <a:cxn ang="0">
                    <a:pos x="245" y="282"/>
                  </a:cxn>
                  <a:cxn ang="0">
                    <a:pos x="268" y="301"/>
                  </a:cxn>
                  <a:cxn ang="0">
                    <a:pos x="292" y="333"/>
                  </a:cxn>
                  <a:cxn ang="0">
                    <a:pos x="308" y="372"/>
                  </a:cxn>
                  <a:cxn ang="0">
                    <a:pos x="315" y="413"/>
                  </a:cxn>
                  <a:cxn ang="0">
                    <a:pos x="557" y="413"/>
                  </a:cxn>
                  <a:cxn ang="0">
                    <a:pos x="406" y="368"/>
                  </a:cxn>
                  <a:cxn ang="0">
                    <a:pos x="557" y="413"/>
                  </a:cxn>
                  <a:cxn ang="0">
                    <a:pos x="406" y="331"/>
                  </a:cxn>
                  <a:cxn ang="0">
                    <a:pos x="663" y="286"/>
                  </a:cxn>
                  <a:cxn ang="0">
                    <a:pos x="663" y="249"/>
                  </a:cxn>
                  <a:cxn ang="0">
                    <a:pos x="406" y="204"/>
                  </a:cxn>
                  <a:cxn ang="0">
                    <a:pos x="663" y="249"/>
                  </a:cxn>
                </a:cxnLst>
                <a:rect l="0" t="0" r="r" b="b"/>
                <a:pathLst>
                  <a:path w="725" h="545">
                    <a:moveTo>
                      <a:pt x="685" y="0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545"/>
                    </a:lnTo>
                    <a:lnTo>
                      <a:pt x="42" y="545"/>
                    </a:lnTo>
                    <a:lnTo>
                      <a:pt x="685" y="545"/>
                    </a:lnTo>
                    <a:lnTo>
                      <a:pt x="725" y="545"/>
                    </a:lnTo>
                    <a:lnTo>
                      <a:pt x="725" y="0"/>
                    </a:lnTo>
                    <a:lnTo>
                      <a:pt x="685" y="0"/>
                    </a:lnTo>
                    <a:close/>
                    <a:moveTo>
                      <a:pt x="81" y="413"/>
                    </a:moveTo>
                    <a:lnTo>
                      <a:pt x="81" y="413"/>
                    </a:lnTo>
                    <a:lnTo>
                      <a:pt x="82" y="393"/>
                    </a:lnTo>
                    <a:lnTo>
                      <a:pt x="86" y="372"/>
                    </a:lnTo>
                    <a:lnTo>
                      <a:pt x="93" y="352"/>
                    </a:lnTo>
                    <a:lnTo>
                      <a:pt x="103" y="333"/>
                    </a:lnTo>
                    <a:lnTo>
                      <a:pt x="115" y="316"/>
                    </a:lnTo>
                    <a:lnTo>
                      <a:pt x="128" y="301"/>
                    </a:lnTo>
                    <a:lnTo>
                      <a:pt x="143" y="288"/>
                    </a:lnTo>
                    <a:lnTo>
                      <a:pt x="151" y="282"/>
                    </a:lnTo>
                    <a:lnTo>
                      <a:pt x="159" y="277"/>
                    </a:lnTo>
                    <a:lnTo>
                      <a:pt x="159" y="277"/>
                    </a:lnTo>
                    <a:lnTo>
                      <a:pt x="151" y="269"/>
                    </a:lnTo>
                    <a:lnTo>
                      <a:pt x="144" y="258"/>
                    </a:lnTo>
                    <a:lnTo>
                      <a:pt x="140" y="246"/>
                    </a:lnTo>
                    <a:lnTo>
                      <a:pt x="139" y="233"/>
                    </a:lnTo>
                    <a:lnTo>
                      <a:pt x="139" y="233"/>
                    </a:lnTo>
                    <a:lnTo>
                      <a:pt x="140" y="220"/>
                    </a:lnTo>
                    <a:lnTo>
                      <a:pt x="143" y="210"/>
                    </a:lnTo>
                    <a:lnTo>
                      <a:pt x="148" y="199"/>
                    </a:lnTo>
                    <a:lnTo>
                      <a:pt x="156" y="191"/>
                    </a:lnTo>
                    <a:lnTo>
                      <a:pt x="164" y="184"/>
                    </a:lnTo>
                    <a:lnTo>
                      <a:pt x="175" y="177"/>
                    </a:lnTo>
                    <a:lnTo>
                      <a:pt x="186" y="175"/>
                    </a:lnTo>
                    <a:lnTo>
                      <a:pt x="198" y="173"/>
                    </a:lnTo>
                    <a:lnTo>
                      <a:pt x="198" y="173"/>
                    </a:lnTo>
                    <a:lnTo>
                      <a:pt x="210" y="175"/>
                    </a:lnTo>
                    <a:lnTo>
                      <a:pt x="221" y="177"/>
                    </a:lnTo>
                    <a:lnTo>
                      <a:pt x="230" y="184"/>
                    </a:lnTo>
                    <a:lnTo>
                      <a:pt x="240" y="191"/>
                    </a:lnTo>
                    <a:lnTo>
                      <a:pt x="246" y="199"/>
                    </a:lnTo>
                    <a:lnTo>
                      <a:pt x="252" y="210"/>
                    </a:lnTo>
                    <a:lnTo>
                      <a:pt x="256" y="220"/>
                    </a:lnTo>
                    <a:lnTo>
                      <a:pt x="257" y="233"/>
                    </a:lnTo>
                    <a:lnTo>
                      <a:pt x="257" y="233"/>
                    </a:lnTo>
                    <a:lnTo>
                      <a:pt x="256" y="246"/>
                    </a:lnTo>
                    <a:lnTo>
                      <a:pt x="252" y="258"/>
                    </a:lnTo>
                    <a:lnTo>
                      <a:pt x="245" y="269"/>
                    </a:lnTo>
                    <a:lnTo>
                      <a:pt x="236" y="277"/>
                    </a:lnTo>
                    <a:lnTo>
                      <a:pt x="236" y="277"/>
                    </a:lnTo>
                    <a:lnTo>
                      <a:pt x="245" y="282"/>
                    </a:lnTo>
                    <a:lnTo>
                      <a:pt x="253" y="288"/>
                    </a:lnTo>
                    <a:lnTo>
                      <a:pt x="268" y="301"/>
                    </a:lnTo>
                    <a:lnTo>
                      <a:pt x="281" y="316"/>
                    </a:lnTo>
                    <a:lnTo>
                      <a:pt x="292" y="333"/>
                    </a:lnTo>
                    <a:lnTo>
                      <a:pt x="302" y="352"/>
                    </a:lnTo>
                    <a:lnTo>
                      <a:pt x="308" y="372"/>
                    </a:lnTo>
                    <a:lnTo>
                      <a:pt x="314" y="393"/>
                    </a:lnTo>
                    <a:lnTo>
                      <a:pt x="315" y="413"/>
                    </a:lnTo>
                    <a:lnTo>
                      <a:pt x="81" y="413"/>
                    </a:lnTo>
                    <a:close/>
                    <a:moveTo>
                      <a:pt x="557" y="413"/>
                    </a:moveTo>
                    <a:lnTo>
                      <a:pt x="406" y="413"/>
                    </a:lnTo>
                    <a:lnTo>
                      <a:pt x="406" y="368"/>
                    </a:lnTo>
                    <a:lnTo>
                      <a:pt x="557" y="368"/>
                    </a:lnTo>
                    <a:lnTo>
                      <a:pt x="557" y="413"/>
                    </a:lnTo>
                    <a:close/>
                    <a:moveTo>
                      <a:pt x="663" y="331"/>
                    </a:moveTo>
                    <a:lnTo>
                      <a:pt x="406" y="331"/>
                    </a:lnTo>
                    <a:lnTo>
                      <a:pt x="406" y="286"/>
                    </a:lnTo>
                    <a:lnTo>
                      <a:pt x="663" y="286"/>
                    </a:lnTo>
                    <a:lnTo>
                      <a:pt x="663" y="331"/>
                    </a:lnTo>
                    <a:close/>
                    <a:moveTo>
                      <a:pt x="663" y="249"/>
                    </a:moveTo>
                    <a:lnTo>
                      <a:pt x="406" y="249"/>
                    </a:lnTo>
                    <a:lnTo>
                      <a:pt x="406" y="204"/>
                    </a:lnTo>
                    <a:lnTo>
                      <a:pt x="663" y="204"/>
                    </a:lnTo>
                    <a:lnTo>
                      <a:pt x="663" y="2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990427"/>
                <a:endParaRPr lang="en-US" sz="19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239909" y="2884066"/>
                <a:ext cx="960519" cy="432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90427">
                  <a:lnSpc>
                    <a:spcPct val="85000"/>
                  </a:lnSpc>
                  <a:spcBef>
                    <a:spcPts val="163"/>
                  </a:spcBef>
                </a:pPr>
                <a:r>
                  <a:rPr lang="en-US" sz="2600" b="1" dirty="0" smtClean="0">
                    <a:solidFill>
                      <a:srgbClr val="FFFFFF"/>
                    </a:solidFill>
                    <a:latin typeface="Arial Narrow" pitchFamily="34" charset="0"/>
                  </a:rPr>
                  <a:t>92.5%</a:t>
                </a:r>
                <a:endParaRPr lang="en-US" sz="2600" b="1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2493222" y="2154004"/>
              <a:ext cx="1825682" cy="1512000"/>
              <a:chOff x="2493222" y="2154004"/>
              <a:chExt cx="1825682" cy="1512000"/>
            </a:xfrm>
          </p:grpSpPr>
          <p:sp>
            <p:nvSpPr>
              <p:cNvPr id="117" name="Rectangle 116" descr="Element 2 Shape"/>
              <p:cNvSpPr/>
              <p:nvPr/>
            </p:nvSpPr>
            <p:spPr bwMode="auto">
              <a:xfrm flipH="1">
                <a:off x="2493222" y="2154004"/>
                <a:ext cx="1825682" cy="1512000"/>
              </a:xfrm>
              <a:prstGeom prst="rect">
                <a:avLst/>
              </a:prstGeom>
              <a:solidFill>
                <a:srgbClr val="FF5050">
                  <a:alpha val="91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90427">
                  <a:lnSpc>
                    <a:spcPct val="85000"/>
                  </a:lnSpc>
                  <a:spcBef>
                    <a:spcPts val="163"/>
                  </a:spcBef>
                </a:pPr>
                <a:r>
                  <a:rPr lang="mn-MN" sz="1400">
                    <a:solidFill>
                      <a:srgbClr val="FFFFFF"/>
                    </a:solidFill>
                    <a:latin typeface="Arial"/>
                    <a:cs typeface="Arial"/>
                  </a:rPr>
                  <a:t>Арвилан хэмнэх, үр ашиг, үр нөлөө</a:t>
                </a:r>
              </a:p>
              <a:p>
                <a:pPr defTabSz="990427">
                  <a:lnSpc>
                    <a:spcPct val="85000"/>
                  </a:lnSpc>
                  <a:spcBef>
                    <a:spcPts val="163"/>
                  </a:spcBef>
                </a:pPr>
                <a:endParaRPr lang="en-US" sz="140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18" name="Freeform 25" descr="Branching Icon"/>
              <p:cNvSpPr>
                <a:spLocks/>
              </p:cNvSpPr>
              <p:nvPr/>
            </p:nvSpPr>
            <p:spPr bwMode="auto">
              <a:xfrm>
                <a:off x="2616133" y="2795839"/>
                <a:ext cx="700426" cy="559050"/>
              </a:xfrm>
              <a:custGeom>
                <a:avLst/>
                <a:gdLst/>
                <a:ahLst/>
                <a:cxnLst>
                  <a:cxn ang="0">
                    <a:pos x="1675" y="558"/>
                  </a:cxn>
                  <a:cxn ang="0">
                    <a:pos x="1675" y="417"/>
                  </a:cxn>
                  <a:cxn ang="0">
                    <a:pos x="1150" y="417"/>
                  </a:cxn>
                  <a:cxn ang="0">
                    <a:pos x="1150" y="303"/>
                  </a:cxn>
                  <a:cxn ang="0">
                    <a:pos x="1550" y="303"/>
                  </a:cxn>
                  <a:cxn ang="0">
                    <a:pos x="1550" y="0"/>
                  </a:cxn>
                  <a:cxn ang="0">
                    <a:pos x="740" y="0"/>
                  </a:cxn>
                  <a:cxn ang="0">
                    <a:pos x="740" y="303"/>
                  </a:cxn>
                  <a:cxn ang="0">
                    <a:pos x="1106" y="303"/>
                  </a:cxn>
                  <a:cxn ang="0">
                    <a:pos x="1106" y="417"/>
                  </a:cxn>
                  <a:cxn ang="0">
                    <a:pos x="616" y="417"/>
                  </a:cxn>
                  <a:cxn ang="0">
                    <a:pos x="616" y="558"/>
                  </a:cxn>
                  <a:cxn ang="0">
                    <a:pos x="418" y="558"/>
                  </a:cxn>
                  <a:cxn ang="0">
                    <a:pos x="418" y="861"/>
                  </a:cxn>
                  <a:cxn ang="0">
                    <a:pos x="616" y="861"/>
                  </a:cxn>
                  <a:cxn ang="0">
                    <a:pos x="616" y="958"/>
                  </a:cxn>
                  <a:cxn ang="0">
                    <a:pos x="164" y="958"/>
                  </a:cxn>
                  <a:cxn ang="0">
                    <a:pos x="164" y="1115"/>
                  </a:cxn>
                  <a:cxn ang="0">
                    <a:pos x="0" y="1115"/>
                  </a:cxn>
                  <a:cxn ang="0">
                    <a:pos x="0" y="1419"/>
                  </a:cxn>
                  <a:cxn ang="0">
                    <a:pos x="354" y="1419"/>
                  </a:cxn>
                  <a:cxn ang="0">
                    <a:pos x="354" y="1115"/>
                  </a:cxn>
                  <a:cxn ang="0">
                    <a:pos x="206" y="1115"/>
                  </a:cxn>
                  <a:cxn ang="0">
                    <a:pos x="206" y="1002"/>
                  </a:cxn>
                  <a:cxn ang="0">
                    <a:pos x="620" y="1002"/>
                  </a:cxn>
                  <a:cxn ang="0">
                    <a:pos x="620" y="1115"/>
                  </a:cxn>
                  <a:cxn ang="0">
                    <a:pos x="473" y="1115"/>
                  </a:cxn>
                  <a:cxn ang="0">
                    <a:pos x="473" y="1419"/>
                  </a:cxn>
                  <a:cxn ang="0">
                    <a:pos x="828" y="1419"/>
                  </a:cxn>
                  <a:cxn ang="0">
                    <a:pos x="828" y="1115"/>
                  </a:cxn>
                  <a:cxn ang="0">
                    <a:pos x="663" y="1115"/>
                  </a:cxn>
                  <a:cxn ang="0">
                    <a:pos x="663" y="1002"/>
                  </a:cxn>
                  <a:cxn ang="0">
                    <a:pos x="1093" y="1002"/>
                  </a:cxn>
                  <a:cxn ang="0">
                    <a:pos x="1093" y="1115"/>
                  </a:cxn>
                  <a:cxn ang="0">
                    <a:pos x="945" y="1115"/>
                  </a:cxn>
                  <a:cxn ang="0">
                    <a:pos x="945" y="1419"/>
                  </a:cxn>
                  <a:cxn ang="0">
                    <a:pos x="1300" y="1419"/>
                  </a:cxn>
                  <a:cxn ang="0">
                    <a:pos x="1300" y="1115"/>
                  </a:cxn>
                  <a:cxn ang="0">
                    <a:pos x="1137" y="1115"/>
                  </a:cxn>
                  <a:cxn ang="0">
                    <a:pos x="1137" y="958"/>
                  </a:cxn>
                  <a:cxn ang="0">
                    <a:pos x="660" y="958"/>
                  </a:cxn>
                  <a:cxn ang="0">
                    <a:pos x="660" y="861"/>
                  </a:cxn>
                  <a:cxn ang="0">
                    <a:pos x="943" y="861"/>
                  </a:cxn>
                  <a:cxn ang="0">
                    <a:pos x="943" y="558"/>
                  </a:cxn>
                  <a:cxn ang="0">
                    <a:pos x="660" y="558"/>
                  </a:cxn>
                  <a:cxn ang="0">
                    <a:pos x="660" y="461"/>
                  </a:cxn>
                  <a:cxn ang="0">
                    <a:pos x="1631" y="461"/>
                  </a:cxn>
                  <a:cxn ang="0">
                    <a:pos x="1631" y="558"/>
                  </a:cxn>
                  <a:cxn ang="0">
                    <a:pos x="1331" y="558"/>
                  </a:cxn>
                  <a:cxn ang="0">
                    <a:pos x="1331" y="861"/>
                  </a:cxn>
                  <a:cxn ang="0">
                    <a:pos x="1856" y="861"/>
                  </a:cxn>
                  <a:cxn ang="0">
                    <a:pos x="1856" y="558"/>
                  </a:cxn>
                  <a:cxn ang="0">
                    <a:pos x="1675" y="558"/>
                  </a:cxn>
                </a:cxnLst>
                <a:rect l="0" t="0" r="r" b="b"/>
                <a:pathLst>
                  <a:path w="1856" h="1419">
                    <a:moveTo>
                      <a:pt x="1675" y="558"/>
                    </a:moveTo>
                    <a:lnTo>
                      <a:pt x="1675" y="417"/>
                    </a:lnTo>
                    <a:lnTo>
                      <a:pt x="1150" y="417"/>
                    </a:lnTo>
                    <a:lnTo>
                      <a:pt x="1150" y="303"/>
                    </a:lnTo>
                    <a:lnTo>
                      <a:pt x="1550" y="303"/>
                    </a:lnTo>
                    <a:lnTo>
                      <a:pt x="1550" y="0"/>
                    </a:lnTo>
                    <a:lnTo>
                      <a:pt x="740" y="0"/>
                    </a:lnTo>
                    <a:lnTo>
                      <a:pt x="740" y="303"/>
                    </a:lnTo>
                    <a:lnTo>
                      <a:pt x="1106" y="303"/>
                    </a:lnTo>
                    <a:lnTo>
                      <a:pt x="1106" y="417"/>
                    </a:lnTo>
                    <a:lnTo>
                      <a:pt x="616" y="417"/>
                    </a:lnTo>
                    <a:lnTo>
                      <a:pt x="616" y="558"/>
                    </a:lnTo>
                    <a:lnTo>
                      <a:pt x="418" y="558"/>
                    </a:lnTo>
                    <a:lnTo>
                      <a:pt x="418" y="861"/>
                    </a:lnTo>
                    <a:lnTo>
                      <a:pt x="616" y="861"/>
                    </a:lnTo>
                    <a:lnTo>
                      <a:pt x="616" y="958"/>
                    </a:lnTo>
                    <a:lnTo>
                      <a:pt x="164" y="958"/>
                    </a:lnTo>
                    <a:lnTo>
                      <a:pt x="164" y="1115"/>
                    </a:lnTo>
                    <a:lnTo>
                      <a:pt x="0" y="1115"/>
                    </a:lnTo>
                    <a:lnTo>
                      <a:pt x="0" y="1419"/>
                    </a:lnTo>
                    <a:lnTo>
                      <a:pt x="354" y="1419"/>
                    </a:lnTo>
                    <a:lnTo>
                      <a:pt x="354" y="1115"/>
                    </a:lnTo>
                    <a:lnTo>
                      <a:pt x="206" y="1115"/>
                    </a:lnTo>
                    <a:lnTo>
                      <a:pt x="206" y="1002"/>
                    </a:lnTo>
                    <a:lnTo>
                      <a:pt x="620" y="1002"/>
                    </a:lnTo>
                    <a:lnTo>
                      <a:pt x="620" y="1115"/>
                    </a:lnTo>
                    <a:lnTo>
                      <a:pt x="473" y="1115"/>
                    </a:lnTo>
                    <a:lnTo>
                      <a:pt x="473" y="1419"/>
                    </a:lnTo>
                    <a:lnTo>
                      <a:pt x="828" y="1419"/>
                    </a:lnTo>
                    <a:lnTo>
                      <a:pt x="828" y="1115"/>
                    </a:lnTo>
                    <a:lnTo>
                      <a:pt x="663" y="1115"/>
                    </a:lnTo>
                    <a:lnTo>
                      <a:pt x="663" y="1002"/>
                    </a:lnTo>
                    <a:lnTo>
                      <a:pt x="1093" y="1002"/>
                    </a:lnTo>
                    <a:lnTo>
                      <a:pt x="1093" y="1115"/>
                    </a:lnTo>
                    <a:lnTo>
                      <a:pt x="945" y="1115"/>
                    </a:lnTo>
                    <a:lnTo>
                      <a:pt x="945" y="1419"/>
                    </a:lnTo>
                    <a:lnTo>
                      <a:pt x="1300" y="1419"/>
                    </a:lnTo>
                    <a:lnTo>
                      <a:pt x="1300" y="1115"/>
                    </a:lnTo>
                    <a:lnTo>
                      <a:pt x="1137" y="1115"/>
                    </a:lnTo>
                    <a:lnTo>
                      <a:pt x="1137" y="958"/>
                    </a:lnTo>
                    <a:lnTo>
                      <a:pt x="660" y="958"/>
                    </a:lnTo>
                    <a:lnTo>
                      <a:pt x="660" y="861"/>
                    </a:lnTo>
                    <a:lnTo>
                      <a:pt x="943" y="861"/>
                    </a:lnTo>
                    <a:lnTo>
                      <a:pt x="943" y="558"/>
                    </a:lnTo>
                    <a:lnTo>
                      <a:pt x="660" y="558"/>
                    </a:lnTo>
                    <a:lnTo>
                      <a:pt x="660" y="461"/>
                    </a:lnTo>
                    <a:lnTo>
                      <a:pt x="1631" y="461"/>
                    </a:lnTo>
                    <a:lnTo>
                      <a:pt x="1631" y="558"/>
                    </a:lnTo>
                    <a:lnTo>
                      <a:pt x="1331" y="558"/>
                    </a:lnTo>
                    <a:lnTo>
                      <a:pt x="1331" y="861"/>
                    </a:lnTo>
                    <a:lnTo>
                      <a:pt x="1856" y="861"/>
                    </a:lnTo>
                    <a:lnTo>
                      <a:pt x="1856" y="558"/>
                    </a:lnTo>
                    <a:lnTo>
                      <a:pt x="1675" y="5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990427"/>
                <a:endParaRPr lang="en-US" sz="1625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424231" y="2913810"/>
                <a:ext cx="808235" cy="432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90427">
                  <a:lnSpc>
                    <a:spcPct val="85000"/>
                  </a:lnSpc>
                  <a:spcBef>
                    <a:spcPts val="163"/>
                  </a:spcBef>
                </a:pPr>
                <a:r>
                  <a:rPr lang="en-US" sz="2600" b="1" dirty="0">
                    <a:solidFill>
                      <a:srgbClr val="FFFFFF"/>
                    </a:solidFill>
                    <a:latin typeface="Arial Narrow" pitchFamily="34" charset="0"/>
                  </a:rPr>
                  <a:t>2</a:t>
                </a:r>
                <a:r>
                  <a:rPr lang="mn-MN" sz="2600" b="1" dirty="0">
                    <a:solidFill>
                      <a:srgbClr val="FFFFFF"/>
                    </a:solidFill>
                    <a:latin typeface="Arial Narrow" pitchFamily="34" charset="0"/>
                  </a:rPr>
                  <a:t>.</a:t>
                </a:r>
                <a:r>
                  <a:rPr lang="en-US" sz="2600" b="1" dirty="0">
                    <a:solidFill>
                      <a:srgbClr val="FFFFFF"/>
                    </a:solidFill>
                    <a:latin typeface="Arial Narrow" pitchFamily="34" charset="0"/>
                  </a:rPr>
                  <a:t>0</a:t>
                </a:r>
                <a:r>
                  <a:rPr lang="mn-MN" sz="2600" b="1" dirty="0">
                    <a:solidFill>
                      <a:srgbClr val="FFFFFF"/>
                    </a:solidFill>
                    <a:latin typeface="Arial Narrow" pitchFamily="34" charset="0"/>
                  </a:rPr>
                  <a:t>%</a:t>
                </a:r>
                <a:endParaRPr lang="en-US" sz="2600" b="1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131" name="Rectangle 130"/>
          <p:cNvSpPr/>
          <p:nvPr/>
        </p:nvSpPr>
        <p:spPr>
          <a:xfrm>
            <a:off x="0" y="0"/>
            <a:ext cx="9906000" cy="2098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sp>
        <p:nvSpPr>
          <p:cNvPr id="86" name="Rectangle 85"/>
          <p:cNvSpPr/>
          <p:nvPr/>
        </p:nvSpPr>
        <p:spPr>
          <a:xfrm>
            <a:off x="3755414" y="346403"/>
            <a:ext cx="2395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ГҮЙЦЭТГЭЛИЙН</a:t>
            </a:r>
          </a:p>
          <a:p>
            <a:pPr algn="ctr"/>
            <a:r>
              <a:rPr lang="mn-M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АУДИТЫН ТАЛААР</a:t>
            </a:r>
            <a:endParaRPr lang="mn-MN" altLang="en-US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443917" y="1087465"/>
            <a:ext cx="9018166" cy="0"/>
            <a:chOff x="443917" y="1087465"/>
            <a:chExt cx="9018166" cy="0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443917" y="1087465"/>
              <a:ext cx="901816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4570219" y="1087465"/>
              <a:ext cx="765562" cy="0"/>
            </a:xfrm>
            <a:prstGeom prst="line">
              <a:avLst/>
            </a:prstGeom>
            <a:ln w="381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Rectangle 131"/>
          <p:cNvSpPr/>
          <p:nvPr/>
        </p:nvSpPr>
        <p:spPr>
          <a:xfrm>
            <a:off x="-1358" y="5224022"/>
            <a:ext cx="9906000" cy="1633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17876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4.44444E-6 L 0.28895 0.0025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39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7 2.59259E-6 L -0.29792 0.0173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4" y="8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31" grpId="0" animBg="1"/>
      <p:bldP spid="1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72294" y="346403"/>
            <a:ext cx="3161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ГҮЙЦЭТГЭЛИЙН АУДИТ</a:t>
            </a:r>
          </a:p>
          <a:p>
            <a:pPr algn="ctr"/>
            <a:r>
              <a:rPr lang="mn-M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ҮР ДҮН</a:t>
            </a:r>
            <a:endParaRPr lang="mn-MN" altLang="en-US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3917" y="1087465"/>
            <a:ext cx="9018166" cy="0"/>
            <a:chOff x="443917" y="1087465"/>
            <a:chExt cx="9018166" cy="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43917" y="1087465"/>
              <a:ext cx="901816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0219" y="1087465"/>
              <a:ext cx="765562" cy="0"/>
            </a:xfrm>
            <a:prstGeom prst="line">
              <a:avLst/>
            </a:prstGeom>
            <a:ln w="381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720775" y="1538051"/>
            <a:ext cx="3849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Тогтоосон акт ба түүний барагдуулалт,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тэрбум төгрөг, 2016-2017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70279" y="1538051"/>
            <a:ext cx="439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Өгсөн албан шаардлага ба түүний биелэлт, </a:t>
            </a:r>
            <a:r>
              <a:rPr lang="mn-M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тэрбум төгрөг, 2016-2017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61988" y="4217202"/>
            <a:ext cx="8582025" cy="154391"/>
            <a:chOff x="647700" y="5091509"/>
            <a:chExt cx="8582025" cy="154391"/>
          </a:xfrm>
        </p:grpSpPr>
        <p:sp>
          <p:nvSpPr>
            <p:cNvPr id="28" name="Isosceles Triangle 27"/>
            <p:cNvSpPr/>
            <p:nvPr/>
          </p:nvSpPr>
          <p:spPr>
            <a:xfrm rot="10800000">
              <a:off x="4767453" y="5098263"/>
              <a:ext cx="342519" cy="14763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47700" y="5091509"/>
              <a:ext cx="8582025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751990815"/>
              </p:ext>
            </p:extLst>
          </p:nvPr>
        </p:nvGraphicFramePr>
        <p:xfrm>
          <a:off x="384986" y="2169535"/>
          <a:ext cx="4448365" cy="1947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1270712857"/>
              </p:ext>
            </p:extLst>
          </p:nvPr>
        </p:nvGraphicFramePr>
        <p:xfrm>
          <a:off x="5124260" y="2137471"/>
          <a:ext cx="4337823" cy="2005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581275" y="4371593"/>
            <a:ext cx="4743450" cy="2001865"/>
            <a:chOff x="2581275" y="4371593"/>
            <a:chExt cx="4743450" cy="2001865"/>
          </a:xfrm>
        </p:grpSpPr>
        <p:sp>
          <p:nvSpPr>
            <p:cNvPr id="24" name="Rectangle 23"/>
            <p:cNvSpPr/>
            <p:nvPr/>
          </p:nvSpPr>
          <p:spPr>
            <a:xfrm>
              <a:off x="2581275" y="5850238"/>
              <a:ext cx="47434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mn-M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 </a:t>
              </a:r>
              <a:r>
                <a:rPr lang="mn-M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Акт, албан шаардлагаас төсөвт оруулсан мөнгө </a:t>
              </a:r>
              <a:r>
                <a:rPr lang="mn-M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тэрбум төгрөг, 2016-2017</a:t>
              </a:r>
            </a:p>
          </p:txBody>
        </p:sp>
        <p:graphicFrame>
          <p:nvGraphicFramePr>
            <p:cNvPr id="23" name="Chart 22"/>
            <p:cNvGraphicFramePr/>
            <p:nvPr>
              <p:extLst>
                <p:ext uri="{D42A27DB-BD31-4B8C-83A1-F6EECF244321}">
                  <p14:modId xmlns:p14="http://schemas.microsoft.com/office/powerpoint/2010/main" val="831154061"/>
                </p:ext>
              </p:extLst>
            </p:nvPr>
          </p:nvGraphicFramePr>
          <p:xfrm>
            <a:off x="2609850" y="4371593"/>
            <a:ext cx="4686300" cy="1409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3712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2" grpId="0"/>
      <p:bldGraphic spid="17" grpId="0">
        <p:bldSub>
          <a:bldChart bld="category"/>
        </p:bldSub>
      </p:bldGraphic>
      <p:bldGraphic spid="20" grpId="0">
        <p:bldSub>
          <a:bldChart bld="category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369891" y="2551420"/>
            <a:ext cx="1702144" cy="17021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93413" y="3017772"/>
            <a:ext cx="10550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n-MN" sz="2800" b="1" dirty="0" smtClean="0">
                <a:latin typeface="Mogul Europe" panose="020B7200000000000000" pitchFamily="34" charset="0"/>
              </a:rPr>
              <a:t>999</a:t>
            </a:r>
            <a:endParaRPr lang="mn-MN" sz="2800" b="1" dirty="0">
              <a:latin typeface="Mogul Europe" panose="020B7200000000000000" pitchFamily="34" charset="0"/>
            </a:endParaRPr>
          </a:p>
          <a:p>
            <a:pPr algn="ctr"/>
            <a:r>
              <a:rPr lang="mn-MN" sz="1600" dirty="0" smtClean="0">
                <a:latin typeface="Mogul Europe" panose="020B7200000000000000" pitchFamily="34" charset="0"/>
              </a:rPr>
              <a:t>зөвлөмж</a:t>
            </a:r>
            <a:endParaRPr lang="en-US" sz="1600" dirty="0">
              <a:latin typeface="Mogul Europe" panose="020B72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38730" y="1739201"/>
            <a:ext cx="1223014" cy="1361899"/>
            <a:chOff x="884124" y="1831480"/>
            <a:chExt cx="1223014" cy="1361899"/>
          </a:xfrm>
        </p:grpSpPr>
        <p:sp>
          <p:nvSpPr>
            <p:cNvPr id="5" name="Oval 4"/>
            <p:cNvSpPr/>
            <p:nvPr/>
          </p:nvSpPr>
          <p:spPr>
            <a:xfrm>
              <a:off x="1151205" y="1831480"/>
              <a:ext cx="688850" cy="68885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grpSp>
          <p:nvGrpSpPr>
            <p:cNvPr id="6" name="Group 32"/>
            <p:cNvGrpSpPr>
              <a:grpSpLocks noChangeAspect="1"/>
            </p:cNvGrpSpPr>
            <p:nvPr/>
          </p:nvGrpSpPr>
          <p:grpSpPr bwMode="auto">
            <a:xfrm>
              <a:off x="1237992" y="2015824"/>
              <a:ext cx="515278" cy="320162"/>
              <a:chOff x="3735" y="834"/>
              <a:chExt cx="2118" cy="1316"/>
            </a:xfrm>
            <a:solidFill>
              <a:schemeClr val="bg1"/>
            </a:solidFill>
          </p:grpSpPr>
          <p:sp>
            <p:nvSpPr>
              <p:cNvPr id="8" name="Freeform 34"/>
              <p:cNvSpPr>
                <a:spLocks/>
              </p:cNvSpPr>
              <p:nvPr/>
            </p:nvSpPr>
            <p:spPr bwMode="auto">
              <a:xfrm>
                <a:off x="4195" y="1407"/>
                <a:ext cx="1202" cy="492"/>
              </a:xfrm>
              <a:custGeom>
                <a:avLst/>
                <a:gdLst>
                  <a:gd name="T0" fmla="*/ 1268 w 2402"/>
                  <a:gd name="T1" fmla="*/ 2 h 985"/>
                  <a:gd name="T2" fmla="*/ 1416 w 2402"/>
                  <a:gd name="T3" fmla="*/ 15 h 985"/>
                  <a:gd name="T4" fmla="*/ 1564 w 2402"/>
                  <a:gd name="T5" fmla="*/ 37 h 985"/>
                  <a:gd name="T6" fmla="*/ 1706 w 2402"/>
                  <a:gd name="T7" fmla="*/ 66 h 985"/>
                  <a:gd name="T8" fmla="*/ 1840 w 2402"/>
                  <a:gd name="T9" fmla="*/ 101 h 985"/>
                  <a:gd name="T10" fmla="*/ 1965 w 2402"/>
                  <a:gd name="T11" fmla="*/ 140 h 985"/>
                  <a:gd name="T12" fmla="*/ 2079 w 2402"/>
                  <a:gd name="T13" fmla="*/ 180 h 985"/>
                  <a:gd name="T14" fmla="*/ 2178 w 2402"/>
                  <a:gd name="T15" fmla="*/ 217 h 985"/>
                  <a:gd name="T16" fmla="*/ 2263 w 2402"/>
                  <a:gd name="T17" fmla="*/ 253 h 985"/>
                  <a:gd name="T18" fmla="*/ 2328 w 2402"/>
                  <a:gd name="T19" fmla="*/ 283 h 985"/>
                  <a:gd name="T20" fmla="*/ 2375 w 2402"/>
                  <a:gd name="T21" fmla="*/ 305 h 985"/>
                  <a:gd name="T22" fmla="*/ 2398 w 2402"/>
                  <a:gd name="T23" fmla="*/ 317 h 985"/>
                  <a:gd name="T24" fmla="*/ 2402 w 2402"/>
                  <a:gd name="T25" fmla="*/ 985 h 985"/>
                  <a:gd name="T26" fmla="*/ 2388 w 2402"/>
                  <a:gd name="T27" fmla="*/ 979 h 985"/>
                  <a:gd name="T28" fmla="*/ 2347 w 2402"/>
                  <a:gd name="T29" fmla="*/ 964 h 985"/>
                  <a:gd name="T30" fmla="*/ 2285 w 2402"/>
                  <a:gd name="T31" fmla="*/ 941 h 985"/>
                  <a:gd name="T32" fmla="*/ 2201 w 2402"/>
                  <a:gd name="T33" fmla="*/ 912 h 985"/>
                  <a:gd name="T34" fmla="*/ 2100 w 2402"/>
                  <a:gd name="T35" fmla="*/ 880 h 985"/>
                  <a:gd name="T36" fmla="*/ 1984 w 2402"/>
                  <a:gd name="T37" fmla="*/ 845 h 985"/>
                  <a:gd name="T38" fmla="*/ 1854 w 2402"/>
                  <a:gd name="T39" fmla="*/ 811 h 985"/>
                  <a:gd name="T40" fmla="*/ 1716 w 2402"/>
                  <a:gd name="T41" fmla="*/ 780 h 985"/>
                  <a:gd name="T42" fmla="*/ 1573 w 2402"/>
                  <a:gd name="T43" fmla="*/ 755 h 985"/>
                  <a:gd name="T44" fmla="*/ 1424 w 2402"/>
                  <a:gd name="T45" fmla="*/ 735 h 985"/>
                  <a:gd name="T46" fmla="*/ 1275 w 2402"/>
                  <a:gd name="T47" fmla="*/ 724 h 985"/>
                  <a:gd name="T48" fmla="*/ 1127 w 2402"/>
                  <a:gd name="T49" fmla="*/ 724 h 985"/>
                  <a:gd name="T50" fmla="*/ 978 w 2402"/>
                  <a:gd name="T51" fmla="*/ 735 h 985"/>
                  <a:gd name="T52" fmla="*/ 829 w 2402"/>
                  <a:gd name="T53" fmla="*/ 755 h 985"/>
                  <a:gd name="T54" fmla="*/ 686 w 2402"/>
                  <a:gd name="T55" fmla="*/ 780 h 985"/>
                  <a:gd name="T56" fmla="*/ 548 w 2402"/>
                  <a:gd name="T57" fmla="*/ 811 h 985"/>
                  <a:gd name="T58" fmla="*/ 418 w 2402"/>
                  <a:gd name="T59" fmla="*/ 845 h 985"/>
                  <a:gd name="T60" fmla="*/ 302 w 2402"/>
                  <a:gd name="T61" fmla="*/ 880 h 985"/>
                  <a:gd name="T62" fmla="*/ 201 w 2402"/>
                  <a:gd name="T63" fmla="*/ 912 h 985"/>
                  <a:gd name="T64" fmla="*/ 117 w 2402"/>
                  <a:gd name="T65" fmla="*/ 941 h 985"/>
                  <a:gd name="T66" fmla="*/ 53 w 2402"/>
                  <a:gd name="T67" fmla="*/ 964 h 985"/>
                  <a:gd name="T68" fmla="*/ 14 w 2402"/>
                  <a:gd name="T69" fmla="*/ 979 h 985"/>
                  <a:gd name="T70" fmla="*/ 0 w 2402"/>
                  <a:gd name="T71" fmla="*/ 985 h 985"/>
                  <a:gd name="T72" fmla="*/ 2 w 2402"/>
                  <a:gd name="T73" fmla="*/ 326 h 985"/>
                  <a:gd name="T74" fmla="*/ 28 w 2402"/>
                  <a:gd name="T75" fmla="*/ 313 h 985"/>
                  <a:gd name="T76" fmla="*/ 77 w 2402"/>
                  <a:gd name="T77" fmla="*/ 288 h 985"/>
                  <a:gd name="T78" fmla="*/ 147 w 2402"/>
                  <a:gd name="T79" fmla="*/ 256 h 985"/>
                  <a:gd name="T80" fmla="*/ 236 w 2402"/>
                  <a:gd name="T81" fmla="*/ 217 h 985"/>
                  <a:gd name="T82" fmla="*/ 340 w 2402"/>
                  <a:gd name="T83" fmla="*/ 175 h 985"/>
                  <a:gd name="T84" fmla="*/ 460 w 2402"/>
                  <a:gd name="T85" fmla="*/ 132 h 985"/>
                  <a:gd name="T86" fmla="*/ 592 w 2402"/>
                  <a:gd name="T87" fmla="*/ 92 h 985"/>
                  <a:gd name="T88" fmla="*/ 733 w 2402"/>
                  <a:gd name="T89" fmla="*/ 56 h 985"/>
                  <a:gd name="T90" fmla="*/ 881 w 2402"/>
                  <a:gd name="T91" fmla="*/ 26 h 985"/>
                  <a:gd name="T92" fmla="*/ 1035 w 2402"/>
                  <a:gd name="T93" fmla="*/ 7 h 985"/>
                  <a:gd name="T94" fmla="*/ 1192 w 2402"/>
                  <a:gd name="T9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02" h="985">
                    <a:moveTo>
                      <a:pt x="1192" y="0"/>
                    </a:moveTo>
                    <a:lnTo>
                      <a:pt x="1268" y="2"/>
                    </a:lnTo>
                    <a:lnTo>
                      <a:pt x="1342" y="7"/>
                    </a:lnTo>
                    <a:lnTo>
                      <a:pt x="1416" y="15"/>
                    </a:lnTo>
                    <a:lnTo>
                      <a:pt x="1491" y="24"/>
                    </a:lnTo>
                    <a:lnTo>
                      <a:pt x="1564" y="37"/>
                    </a:lnTo>
                    <a:lnTo>
                      <a:pt x="1635" y="49"/>
                    </a:lnTo>
                    <a:lnTo>
                      <a:pt x="1706" y="66"/>
                    </a:lnTo>
                    <a:lnTo>
                      <a:pt x="1774" y="83"/>
                    </a:lnTo>
                    <a:lnTo>
                      <a:pt x="1840" y="101"/>
                    </a:lnTo>
                    <a:lnTo>
                      <a:pt x="1904" y="120"/>
                    </a:lnTo>
                    <a:lnTo>
                      <a:pt x="1965" y="140"/>
                    </a:lnTo>
                    <a:lnTo>
                      <a:pt x="2023" y="159"/>
                    </a:lnTo>
                    <a:lnTo>
                      <a:pt x="2079" y="180"/>
                    </a:lnTo>
                    <a:lnTo>
                      <a:pt x="2130" y="199"/>
                    </a:lnTo>
                    <a:lnTo>
                      <a:pt x="2178" y="217"/>
                    </a:lnTo>
                    <a:lnTo>
                      <a:pt x="2222" y="237"/>
                    </a:lnTo>
                    <a:lnTo>
                      <a:pt x="2263" y="253"/>
                    </a:lnTo>
                    <a:lnTo>
                      <a:pt x="2298" y="269"/>
                    </a:lnTo>
                    <a:lnTo>
                      <a:pt x="2328" y="283"/>
                    </a:lnTo>
                    <a:lnTo>
                      <a:pt x="2354" y="295"/>
                    </a:lnTo>
                    <a:lnTo>
                      <a:pt x="2375" y="305"/>
                    </a:lnTo>
                    <a:lnTo>
                      <a:pt x="2389" y="313"/>
                    </a:lnTo>
                    <a:lnTo>
                      <a:pt x="2398" y="317"/>
                    </a:lnTo>
                    <a:lnTo>
                      <a:pt x="2402" y="318"/>
                    </a:lnTo>
                    <a:lnTo>
                      <a:pt x="2402" y="985"/>
                    </a:lnTo>
                    <a:lnTo>
                      <a:pt x="2398" y="983"/>
                    </a:lnTo>
                    <a:lnTo>
                      <a:pt x="2388" y="979"/>
                    </a:lnTo>
                    <a:lnTo>
                      <a:pt x="2371" y="973"/>
                    </a:lnTo>
                    <a:lnTo>
                      <a:pt x="2347" y="964"/>
                    </a:lnTo>
                    <a:lnTo>
                      <a:pt x="2319" y="954"/>
                    </a:lnTo>
                    <a:lnTo>
                      <a:pt x="2285" y="941"/>
                    </a:lnTo>
                    <a:lnTo>
                      <a:pt x="2246" y="926"/>
                    </a:lnTo>
                    <a:lnTo>
                      <a:pt x="2201" y="912"/>
                    </a:lnTo>
                    <a:lnTo>
                      <a:pt x="2152" y="895"/>
                    </a:lnTo>
                    <a:lnTo>
                      <a:pt x="2100" y="880"/>
                    </a:lnTo>
                    <a:lnTo>
                      <a:pt x="2042" y="863"/>
                    </a:lnTo>
                    <a:lnTo>
                      <a:pt x="1984" y="845"/>
                    </a:lnTo>
                    <a:lnTo>
                      <a:pt x="1920" y="828"/>
                    </a:lnTo>
                    <a:lnTo>
                      <a:pt x="1854" y="811"/>
                    </a:lnTo>
                    <a:lnTo>
                      <a:pt x="1787" y="796"/>
                    </a:lnTo>
                    <a:lnTo>
                      <a:pt x="1716" y="780"/>
                    </a:lnTo>
                    <a:lnTo>
                      <a:pt x="1644" y="768"/>
                    </a:lnTo>
                    <a:lnTo>
                      <a:pt x="1573" y="755"/>
                    </a:lnTo>
                    <a:lnTo>
                      <a:pt x="1498" y="744"/>
                    </a:lnTo>
                    <a:lnTo>
                      <a:pt x="1424" y="735"/>
                    </a:lnTo>
                    <a:lnTo>
                      <a:pt x="1350" y="729"/>
                    </a:lnTo>
                    <a:lnTo>
                      <a:pt x="1275" y="724"/>
                    </a:lnTo>
                    <a:lnTo>
                      <a:pt x="1201" y="722"/>
                    </a:lnTo>
                    <a:lnTo>
                      <a:pt x="1127" y="724"/>
                    </a:lnTo>
                    <a:lnTo>
                      <a:pt x="1052" y="729"/>
                    </a:lnTo>
                    <a:lnTo>
                      <a:pt x="978" y="735"/>
                    </a:lnTo>
                    <a:lnTo>
                      <a:pt x="904" y="744"/>
                    </a:lnTo>
                    <a:lnTo>
                      <a:pt x="829" y="755"/>
                    </a:lnTo>
                    <a:lnTo>
                      <a:pt x="758" y="768"/>
                    </a:lnTo>
                    <a:lnTo>
                      <a:pt x="686" y="780"/>
                    </a:lnTo>
                    <a:lnTo>
                      <a:pt x="615" y="796"/>
                    </a:lnTo>
                    <a:lnTo>
                      <a:pt x="548" y="811"/>
                    </a:lnTo>
                    <a:lnTo>
                      <a:pt x="482" y="828"/>
                    </a:lnTo>
                    <a:lnTo>
                      <a:pt x="418" y="845"/>
                    </a:lnTo>
                    <a:lnTo>
                      <a:pt x="358" y="863"/>
                    </a:lnTo>
                    <a:lnTo>
                      <a:pt x="302" y="880"/>
                    </a:lnTo>
                    <a:lnTo>
                      <a:pt x="250" y="895"/>
                    </a:lnTo>
                    <a:lnTo>
                      <a:pt x="201" y="912"/>
                    </a:lnTo>
                    <a:lnTo>
                      <a:pt x="156" y="926"/>
                    </a:lnTo>
                    <a:lnTo>
                      <a:pt x="117" y="941"/>
                    </a:lnTo>
                    <a:lnTo>
                      <a:pt x="83" y="954"/>
                    </a:lnTo>
                    <a:lnTo>
                      <a:pt x="53" y="964"/>
                    </a:lnTo>
                    <a:lnTo>
                      <a:pt x="31" y="973"/>
                    </a:lnTo>
                    <a:lnTo>
                      <a:pt x="14" y="979"/>
                    </a:lnTo>
                    <a:lnTo>
                      <a:pt x="4" y="983"/>
                    </a:lnTo>
                    <a:lnTo>
                      <a:pt x="0" y="985"/>
                    </a:lnTo>
                    <a:lnTo>
                      <a:pt x="0" y="328"/>
                    </a:lnTo>
                    <a:lnTo>
                      <a:pt x="2" y="326"/>
                    </a:lnTo>
                    <a:lnTo>
                      <a:pt x="13" y="321"/>
                    </a:lnTo>
                    <a:lnTo>
                      <a:pt x="28" y="313"/>
                    </a:lnTo>
                    <a:lnTo>
                      <a:pt x="51" y="301"/>
                    </a:lnTo>
                    <a:lnTo>
                      <a:pt x="77" y="288"/>
                    </a:lnTo>
                    <a:lnTo>
                      <a:pt x="109" y="273"/>
                    </a:lnTo>
                    <a:lnTo>
                      <a:pt x="147" y="256"/>
                    </a:lnTo>
                    <a:lnTo>
                      <a:pt x="189" y="237"/>
                    </a:lnTo>
                    <a:lnTo>
                      <a:pt x="236" y="217"/>
                    </a:lnTo>
                    <a:lnTo>
                      <a:pt x="287" y="197"/>
                    </a:lnTo>
                    <a:lnTo>
                      <a:pt x="340" y="175"/>
                    </a:lnTo>
                    <a:lnTo>
                      <a:pt x="399" y="154"/>
                    </a:lnTo>
                    <a:lnTo>
                      <a:pt x="460" y="132"/>
                    </a:lnTo>
                    <a:lnTo>
                      <a:pt x="524" y="111"/>
                    </a:lnTo>
                    <a:lnTo>
                      <a:pt x="592" y="92"/>
                    </a:lnTo>
                    <a:lnTo>
                      <a:pt x="661" y="73"/>
                    </a:lnTo>
                    <a:lnTo>
                      <a:pt x="733" y="56"/>
                    </a:lnTo>
                    <a:lnTo>
                      <a:pt x="806" y="40"/>
                    </a:lnTo>
                    <a:lnTo>
                      <a:pt x="881" y="26"/>
                    </a:lnTo>
                    <a:lnTo>
                      <a:pt x="957" y="16"/>
                    </a:lnTo>
                    <a:lnTo>
                      <a:pt x="1035" y="7"/>
                    </a:lnTo>
                    <a:lnTo>
                      <a:pt x="1114" y="2"/>
                    </a:lnTo>
                    <a:lnTo>
                      <a:pt x="119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Freeform 35"/>
              <p:cNvSpPr>
                <a:spLocks noEditPoints="1"/>
              </p:cNvSpPr>
              <p:nvPr/>
            </p:nvSpPr>
            <p:spPr bwMode="auto">
              <a:xfrm>
                <a:off x="3735" y="834"/>
                <a:ext cx="2118" cy="1316"/>
              </a:xfrm>
              <a:custGeom>
                <a:avLst/>
                <a:gdLst>
                  <a:gd name="T0" fmla="*/ 3799 w 4236"/>
                  <a:gd name="T1" fmla="*/ 1116 h 2631"/>
                  <a:gd name="T2" fmla="*/ 3754 w 4236"/>
                  <a:gd name="T3" fmla="*/ 1177 h 2631"/>
                  <a:gd name="T4" fmla="*/ 3764 w 4236"/>
                  <a:gd name="T5" fmla="*/ 1253 h 2631"/>
                  <a:gd name="T6" fmla="*/ 3824 w 4236"/>
                  <a:gd name="T7" fmla="*/ 1299 h 2631"/>
                  <a:gd name="T8" fmla="*/ 3902 w 4236"/>
                  <a:gd name="T9" fmla="*/ 1289 h 2631"/>
                  <a:gd name="T10" fmla="*/ 3948 w 4236"/>
                  <a:gd name="T11" fmla="*/ 1230 h 2631"/>
                  <a:gd name="T12" fmla="*/ 3938 w 4236"/>
                  <a:gd name="T13" fmla="*/ 1152 h 2631"/>
                  <a:gd name="T14" fmla="*/ 3878 w 4236"/>
                  <a:gd name="T15" fmla="*/ 1106 h 2631"/>
                  <a:gd name="T16" fmla="*/ 3841 w 4236"/>
                  <a:gd name="T17" fmla="*/ 895 h 2631"/>
                  <a:gd name="T18" fmla="*/ 3795 w 4236"/>
                  <a:gd name="T19" fmla="*/ 913 h 2631"/>
                  <a:gd name="T20" fmla="*/ 3893 w 4236"/>
                  <a:gd name="T21" fmla="*/ 1000 h 2631"/>
                  <a:gd name="T22" fmla="*/ 3887 w 4236"/>
                  <a:gd name="T23" fmla="*/ 905 h 2631"/>
                  <a:gd name="T24" fmla="*/ 3854 w 4236"/>
                  <a:gd name="T25" fmla="*/ 892 h 2631"/>
                  <a:gd name="T26" fmla="*/ 3654 w 4236"/>
                  <a:gd name="T27" fmla="*/ 855 h 2631"/>
                  <a:gd name="T28" fmla="*/ 3728 w 4236"/>
                  <a:gd name="T29" fmla="*/ 814 h 2631"/>
                  <a:gd name="T30" fmla="*/ 3838 w 4236"/>
                  <a:gd name="T31" fmla="*/ 784 h 2631"/>
                  <a:gd name="T32" fmla="*/ 3915 w 4236"/>
                  <a:gd name="T33" fmla="*/ 789 h 2631"/>
                  <a:gd name="T34" fmla="*/ 3964 w 4236"/>
                  <a:gd name="T35" fmla="*/ 819 h 2631"/>
                  <a:gd name="T36" fmla="*/ 3990 w 4236"/>
                  <a:gd name="T37" fmla="*/ 864 h 2631"/>
                  <a:gd name="T38" fmla="*/ 4000 w 4236"/>
                  <a:gd name="T39" fmla="*/ 914 h 2631"/>
                  <a:gd name="T40" fmla="*/ 4001 w 4236"/>
                  <a:gd name="T41" fmla="*/ 958 h 2631"/>
                  <a:gd name="T42" fmla="*/ 3999 w 4236"/>
                  <a:gd name="T43" fmla="*/ 988 h 2631"/>
                  <a:gd name="T44" fmla="*/ 3998 w 4236"/>
                  <a:gd name="T45" fmla="*/ 1058 h 2631"/>
                  <a:gd name="T46" fmla="*/ 3998 w 4236"/>
                  <a:gd name="T47" fmla="*/ 1315 h 2631"/>
                  <a:gd name="T48" fmla="*/ 4154 w 4236"/>
                  <a:gd name="T49" fmla="*/ 2631 h 2631"/>
                  <a:gd name="T50" fmla="*/ 3750 w 4236"/>
                  <a:gd name="T51" fmla="*/ 2300 h 2631"/>
                  <a:gd name="T52" fmla="*/ 3461 w 4236"/>
                  <a:gd name="T53" fmla="*/ 1600 h 2631"/>
                  <a:gd name="T54" fmla="*/ 3448 w 4236"/>
                  <a:gd name="T55" fmla="*/ 1395 h 2631"/>
                  <a:gd name="T56" fmla="*/ 3386 w 4236"/>
                  <a:gd name="T57" fmla="*/ 1364 h 2631"/>
                  <a:gd name="T58" fmla="*/ 3276 w 4236"/>
                  <a:gd name="T59" fmla="*/ 1315 h 2631"/>
                  <a:gd name="T60" fmla="*/ 3126 w 4236"/>
                  <a:gd name="T61" fmla="*/ 1255 h 2631"/>
                  <a:gd name="T62" fmla="*/ 2944 w 4236"/>
                  <a:gd name="T63" fmla="*/ 1192 h 2631"/>
                  <a:gd name="T64" fmla="*/ 2736 w 4236"/>
                  <a:gd name="T65" fmla="*/ 1133 h 2631"/>
                  <a:gd name="T66" fmla="*/ 2511 w 4236"/>
                  <a:gd name="T67" fmla="*/ 1084 h 2631"/>
                  <a:gd name="T68" fmla="*/ 2273 w 4236"/>
                  <a:gd name="T69" fmla="*/ 1053 h 2631"/>
                  <a:gd name="T70" fmla="*/ 2031 w 4236"/>
                  <a:gd name="T71" fmla="*/ 1047 h 2631"/>
                  <a:gd name="T72" fmla="*/ 1793 w 4236"/>
                  <a:gd name="T73" fmla="*/ 1072 h 2631"/>
                  <a:gd name="T74" fmla="*/ 1565 w 4236"/>
                  <a:gd name="T75" fmla="*/ 1116 h 2631"/>
                  <a:gd name="T76" fmla="*/ 1352 w 4236"/>
                  <a:gd name="T77" fmla="*/ 1175 h 2631"/>
                  <a:gd name="T78" fmla="*/ 1166 w 4236"/>
                  <a:gd name="T79" fmla="*/ 1240 h 2631"/>
                  <a:gd name="T80" fmla="*/ 1008 w 4236"/>
                  <a:gd name="T81" fmla="*/ 1303 h 2631"/>
                  <a:gd name="T82" fmla="*/ 887 w 4236"/>
                  <a:gd name="T83" fmla="*/ 1359 h 2631"/>
                  <a:gd name="T84" fmla="*/ 810 w 4236"/>
                  <a:gd name="T85" fmla="*/ 1396 h 2631"/>
                  <a:gd name="T86" fmla="*/ 783 w 4236"/>
                  <a:gd name="T87" fmla="*/ 1412 h 2631"/>
                  <a:gd name="T88" fmla="*/ 2072 w 4236"/>
                  <a:gd name="T89" fmla="*/ 0 h 2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36" h="2631">
                    <a:moveTo>
                      <a:pt x="3850" y="1103"/>
                    </a:moveTo>
                    <a:lnTo>
                      <a:pt x="3824" y="1106"/>
                    </a:lnTo>
                    <a:lnTo>
                      <a:pt x="3799" y="1116"/>
                    </a:lnTo>
                    <a:lnTo>
                      <a:pt x="3780" y="1131"/>
                    </a:lnTo>
                    <a:lnTo>
                      <a:pt x="3764" y="1152"/>
                    </a:lnTo>
                    <a:lnTo>
                      <a:pt x="3754" y="1177"/>
                    </a:lnTo>
                    <a:lnTo>
                      <a:pt x="3750" y="1202"/>
                    </a:lnTo>
                    <a:lnTo>
                      <a:pt x="3754" y="1230"/>
                    </a:lnTo>
                    <a:lnTo>
                      <a:pt x="3764" y="1253"/>
                    </a:lnTo>
                    <a:lnTo>
                      <a:pt x="3780" y="1274"/>
                    </a:lnTo>
                    <a:lnTo>
                      <a:pt x="3799" y="1289"/>
                    </a:lnTo>
                    <a:lnTo>
                      <a:pt x="3824" y="1299"/>
                    </a:lnTo>
                    <a:lnTo>
                      <a:pt x="3850" y="1302"/>
                    </a:lnTo>
                    <a:lnTo>
                      <a:pt x="3878" y="1299"/>
                    </a:lnTo>
                    <a:lnTo>
                      <a:pt x="3902" y="1289"/>
                    </a:lnTo>
                    <a:lnTo>
                      <a:pt x="3922" y="1274"/>
                    </a:lnTo>
                    <a:lnTo>
                      <a:pt x="3938" y="1253"/>
                    </a:lnTo>
                    <a:lnTo>
                      <a:pt x="3948" y="1230"/>
                    </a:lnTo>
                    <a:lnTo>
                      <a:pt x="3952" y="1202"/>
                    </a:lnTo>
                    <a:lnTo>
                      <a:pt x="3948" y="1177"/>
                    </a:lnTo>
                    <a:lnTo>
                      <a:pt x="3938" y="1152"/>
                    </a:lnTo>
                    <a:lnTo>
                      <a:pt x="3922" y="1131"/>
                    </a:lnTo>
                    <a:lnTo>
                      <a:pt x="3902" y="1116"/>
                    </a:lnTo>
                    <a:lnTo>
                      <a:pt x="3878" y="1106"/>
                    </a:lnTo>
                    <a:lnTo>
                      <a:pt x="3850" y="1103"/>
                    </a:lnTo>
                    <a:close/>
                    <a:moveTo>
                      <a:pt x="3854" y="892"/>
                    </a:moveTo>
                    <a:lnTo>
                      <a:pt x="3841" y="895"/>
                    </a:lnTo>
                    <a:lnTo>
                      <a:pt x="3825" y="899"/>
                    </a:lnTo>
                    <a:lnTo>
                      <a:pt x="3810" y="905"/>
                    </a:lnTo>
                    <a:lnTo>
                      <a:pt x="3795" y="913"/>
                    </a:lnTo>
                    <a:lnTo>
                      <a:pt x="3781" y="922"/>
                    </a:lnTo>
                    <a:lnTo>
                      <a:pt x="3768" y="930"/>
                    </a:lnTo>
                    <a:lnTo>
                      <a:pt x="3893" y="1000"/>
                    </a:lnTo>
                    <a:lnTo>
                      <a:pt x="3893" y="938"/>
                    </a:lnTo>
                    <a:lnTo>
                      <a:pt x="3892" y="918"/>
                    </a:lnTo>
                    <a:lnTo>
                      <a:pt x="3887" y="905"/>
                    </a:lnTo>
                    <a:lnTo>
                      <a:pt x="3878" y="898"/>
                    </a:lnTo>
                    <a:lnTo>
                      <a:pt x="3867" y="892"/>
                    </a:lnTo>
                    <a:lnTo>
                      <a:pt x="3854" y="892"/>
                    </a:lnTo>
                    <a:close/>
                    <a:moveTo>
                      <a:pt x="2072" y="0"/>
                    </a:moveTo>
                    <a:lnTo>
                      <a:pt x="3648" y="865"/>
                    </a:lnTo>
                    <a:lnTo>
                      <a:pt x="3654" y="855"/>
                    </a:lnTo>
                    <a:lnTo>
                      <a:pt x="3666" y="845"/>
                    </a:lnTo>
                    <a:lnTo>
                      <a:pt x="3683" y="834"/>
                    </a:lnTo>
                    <a:lnTo>
                      <a:pt x="3728" y="814"/>
                    </a:lnTo>
                    <a:lnTo>
                      <a:pt x="3769" y="799"/>
                    </a:lnTo>
                    <a:lnTo>
                      <a:pt x="3806" y="790"/>
                    </a:lnTo>
                    <a:lnTo>
                      <a:pt x="3838" y="784"/>
                    </a:lnTo>
                    <a:lnTo>
                      <a:pt x="3867" y="783"/>
                    </a:lnTo>
                    <a:lnTo>
                      <a:pt x="3893" y="784"/>
                    </a:lnTo>
                    <a:lnTo>
                      <a:pt x="3915" y="789"/>
                    </a:lnTo>
                    <a:lnTo>
                      <a:pt x="3934" y="797"/>
                    </a:lnTo>
                    <a:lnTo>
                      <a:pt x="3951" y="807"/>
                    </a:lnTo>
                    <a:lnTo>
                      <a:pt x="3964" y="819"/>
                    </a:lnTo>
                    <a:lnTo>
                      <a:pt x="3974" y="833"/>
                    </a:lnTo>
                    <a:lnTo>
                      <a:pt x="3983" y="849"/>
                    </a:lnTo>
                    <a:lnTo>
                      <a:pt x="3990" y="864"/>
                    </a:lnTo>
                    <a:lnTo>
                      <a:pt x="3995" y="881"/>
                    </a:lnTo>
                    <a:lnTo>
                      <a:pt x="3999" y="898"/>
                    </a:lnTo>
                    <a:lnTo>
                      <a:pt x="4000" y="914"/>
                    </a:lnTo>
                    <a:lnTo>
                      <a:pt x="4001" y="930"/>
                    </a:lnTo>
                    <a:lnTo>
                      <a:pt x="4001" y="945"/>
                    </a:lnTo>
                    <a:lnTo>
                      <a:pt x="4001" y="958"/>
                    </a:lnTo>
                    <a:lnTo>
                      <a:pt x="4000" y="971"/>
                    </a:lnTo>
                    <a:lnTo>
                      <a:pt x="4000" y="980"/>
                    </a:lnTo>
                    <a:lnTo>
                      <a:pt x="3999" y="988"/>
                    </a:lnTo>
                    <a:lnTo>
                      <a:pt x="3998" y="993"/>
                    </a:lnTo>
                    <a:lnTo>
                      <a:pt x="3998" y="995"/>
                    </a:lnTo>
                    <a:lnTo>
                      <a:pt x="3998" y="1058"/>
                    </a:lnTo>
                    <a:lnTo>
                      <a:pt x="4236" y="1188"/>
                    </a:lnTo>
                    <a:lnTo>
                      <a:pt x="3998" y="1315"/>
                    </a:lnTo>
                    <a:lnTo>
                      <a:pt x="3998" y="1315"/>
                    </a:lnTo>
                    <a:lnTo>
                      <a:pt x="3998" y="2300"/>
                    </a:lnTo>
                    <a:lnTo>
                      <a:pt x="4154" y="2300"/>
                    </a:lnTo>
                    <a:lnTo>
                      <a:pt x="4154" y="2631"/>
                    </a:lnTo>
                    <a:lnTo>
                      <a:pt x="3941" y="2501"/>
                    </a:lnTo>
                    <a:lnTo>
                      <a:pt x="3750" y="2631"/>
                    </a:lnTo>
                    <a:lnTo>
                      <a:pt x="3750" y="2300"/>
                    </a:lnTo>
                    <a:lnTo>
                      <a:pt x="3893" y="2300"/>
                    </a:lnTo>
                    <a:lnTo>
                      <a:pt x="3893" y="1370"/>
                    </a:lnTo>
                    <a:lnTo>
                      <a:pt x="3461" y="1600"/>
                    </a:lnTo>
                    <a:lnTo>
                      <a:pt x="3461" y="1401"/>
                    </a:lnTo>
                    <a:lnTo>
                      <a:pt x="3459" y="1400"/>
                    </a:lnTo>
                    <a:lnTo>
                      <a:pt x="3448" y="1395"/>
                    </a:lnTo>
                    <a:lnTo>
                      <a:pt x="3433" y="1387"/>
                    </a:lnTo>
                    <a:lnTo>
                      <a:pt x="3412" y="1377"/>
                    </a:lnTo>
                    <a:lnTo>
                      <a:pt x="3386" y="1364"/>
                    </a:lnTo>
                    <a:lnTo>
                      <a:pt x="3353" y="1350"/>
                    </a:lnTo>
                    <a:lnTo>
                      <a:pt x="3317" y="1333"/>
                    </a:lnTo>
                    <a:lnTo>
                      <a:pt x="3276" y="1315"/>
                    </a:lnTo>
                    <a:lnTo>
                      <a:pt x="3231" y="1297"/>
                    </a:lnTo>
                    <a:lnTo>
                      <a:pt x="3180" y="1276"/>
                    </a:lnTo>
                    <a:lnTo>
                      <a:pt x="3126" y="1255"/>
                    </a:lnTo>
                    <a:lnTo>
                      <a:pt x="3069" y="1235"/>
                    </a:lnTo>
                    <a:lnTo>
                      <a:pt x="3008" y="1213"/>
                    </a:lnTo>
                    <a:lnTo>
                      <a:pt x="2944" y="1192"/>
                    </a:lnTo>
                    <a:lnTo>
                      <a:pt x="2877" y="1171"/>
                    </a:lnTo>
                    <a:lnTo>
                      <a:pt x="2808" y="1151"/>
                    </a:lnTo>
                    <a:lnTo>
                      <a:pt x="2736" y="1133"/>
                    </a:lnTo>
                    <a:lnTo>
                      <a:pt x="2663" y="1115"/>
                    </a:lnTo>
                    <a:lnTo>
                      <a:pt x="2588" y="1098"/>
                    </a:lnTo>
                    <a:lnTo>
                      <a:pt x="2511" y="1084"/>
                    </a:lnTo>
                    <a:lnTo>
                      <a:pt x="2432" y="1071"/>
                    </a:lnTo>
                    <a:lnTo>
                      <a:pt x="2353" y="1060"/>
                    </a:lnTo>
                    <a:lnTo>
                      <a:pt x="2273" y="1053"/>
                    </a:lnTo>
                    <a:lnTo>
                      <a:pt x="2192" y="1047"/>
                    </a:lnTo>
                    <a:lnTo>
                      <a:pt x="2112" y="1046"/>
                    </a:lnTo>
                    <a:lnTo>
                      <a:pt x="2031" y="1047"/>
                    </a:lnTo>
                    <a:lnTo>
                      <a:pt x="1951" y="1053"/>
                    </a:lnTo>
                    <a:lnTo>
                      <a:pt x="1872" y="1060"/>
                    </a:lnTo>
                    <a:lnTo>
                      <a:pt x="1793" y="1072"/>
                    </a:lnTo>
                    <a:lnTo>
                      <a:pt x="1715" y="1085"/>
                    </a:lnTo>
                    <a:lnTo>
                      <a:pt x="1639" y="1099"/>
                    </a:lnTo>
                    <a:lnTo>
                      <a:pt x="1565" y="1116"/>
                    </a:lnTo>
                    <a:lnTo>
                      <a:pt x="1492" y="1134"/>
                    </a:lnTo>
                    <a:lnTo>
                      <a:pt x="1422" y="1155"/>
                    </a:lnTo>
                    <a:lnTo>
                      <a:pt x="1352" y="1175"/>
                    </a:lnTo>
                    <a:lnTo>
                      <a:pt x="1287" y="1196"/>
                    </a:lnTo>
                    <a:lnTo>
                      <a:pt x="1225" y="1218"/>
                    </a:lnTo>
                    <a:lnTo>
                      <a:pt x="1166" y="1240"/>
                    </a:lnTo>
                    <a:lnTo>
                      <a:pt x="1109" y="1262"/>
                    </a:lnTo>
                    <a:lnTo>
                      <a:pt x="1056" y="1283"/>
                    </a:lnTo>
                    <a:lnTo>
                      <a:pt x="1008" y="1303"/>
                    </a:lnTo>
                    <a:lnTo>
                      <a:pt x="963" y="1323"/>
                    </a:lnTo>
                    <a:lnTo>
                      <a:pt x="923" y="1342"/>
                    </a:lnTo>
                    <a:lnTo>
                      <a:pt x="887" y="1359"/>
                    </a:lnTo>
                    <a:lnTo>
                      <a:pt x="856" y="1373"/>
                    </a:lnTo>
                    <a:lnTo>
                      <a:pt x="831" y="1386"/>
                    </a:lnTo>
                    <a:lnTo>
                      <a:pt x="810" y="1396"/>
                    </a:lnTo>
                    <a:lnTo>
                      <a:pt x="794" y="1405"/>
                    </a:lnTo>
                    <a:lnTo>
                      <a:pt x="785" y="1409"/>
                    </a:lnTo>
                    <a:lnTo>
                      <a:pt x="783" y="1412"/>
                    </a:lnTo>
                    <a:lnTo>
                      <a:pt x="783" y="1525"/>
                    </a:lnTo>
                    <a:lnTo>
                      <a:pt x="0" y="1174"/>
                    </a:lnTo>
                    <a:lnTo>
                      <a:pt x="207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884124" y="2547048"/>
              <a:ext cx="12230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gency FB" panose="020B0503020202020204" pitchFamily="34" charset="0"/>
                  <a:cs typeface="Arial" panose="020B0604020202020204" pitchFamily="34" charset="0"/>
                </a:rPr>
                <a:t>29% </a:t>
              </a:r>
              <a:r>
                <a:rPr lang="mn-MN" sz="1400" b="1" dirty="0" smtClean="0">
                  <a:latin typeface="Agency FB" panose="020B0503020202020204" pitchFamily="34" charset="0"/>
                  <a:cs typeface="Arial" panose="020B0604020202020204" pitchFamily="34" charset="0"/>
                </a:rPr>
                <a:t>| </a:t>
              </a:r>
              <a:r>
                <a:rPr lang="mn-MN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Хууль </a:t>
              </a:r>
              <a:r>
                <a:rPr lang="mn-MN" sz="1100" dirty="0">
                  <a:latin typeface="Arial" panose="020B0604020202020204" pitchFamily="34" charset="0"/>
                  <a:cs typeface="Arial" panose="020B0604020202020204" pitchFamily="34" charset="0"/>
                </a:rPr>
                <a:t>тогтоомжийн</a:t>
              </a:r>
            </a:p>
            <a:p>
              <a:pPr algn="ctr"/>
              <a:r>
                <a:rPr lang="mn-MN" sz="1100" dirty="0">
                  <a:latin typeface="Arial" panose="020B0604020202020204" pitchFamily="34" charset="0"/>
                  <a:cs typeface="Arial" panose="020B0604020202020204" pitchFamily="34" charset="0"/>
                </a:rPr>
                <a:t> хэрэгжилт</a:t>
              </a:r>
              <a:endParaRPr lang="en-US" sz="1100" dirty="0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98307" y="1733644"/>
            <a:ext cx="1386762" cy="1193499"/>
            <a:chOff x="531243" y="3578696"/>
            <a:chExt cx="1386762" cy="1193499"/>
          </a:xfrm>
        </p:grpSpPr>
        <p:sp>
          <p:nvSpPr>
            <p:cNvPr id="11" name="Oval 10"/>
            <p:cNvSpPr/>
            <p:nvPr/>
          </p:nvSpPr>
          <p:spPr>
            <a:xfrm>
              <a:off x="880198" y="3578696"/>
              <a:ext cx="688850" cy="68885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grpSp>
          <p:nvGrpSpPr>
            <p:cNvPr id="12" name="Group 38"/>
            <p:cNvGrpSpPr>
              <a:grpSpLocks noChangeAspect="1"/>
            </p:cNvGrpSpPr>
            <p:nvPr/>
          </p:nvGrpSpPr>
          <p:grpSpPr bwMode="auto">
            <a:xfrm>
              <a:off x="1012186" y="3733804"/>
              <a:ext cx="424874" cy="378636"/>
              <a:chOff x="3735" y="89"/>
              <a:chExt cx="2334" cy="2080"/>
            </a:xfrm>
            <a:solidFill>
              <a:schemeClr val="bg1"/>
            </a:solidFill>
          </p:grpSpPr>
          <p:sp>
            <p:nvSpPr>
              <p:cNvPr id="14" name="Freeform 40"/>
              <p:cNvSpPr>
                <a:spLocks/>
              </p:cNvSpPr>
              <p:nvPr/>
            </p:nvSpPr>
            <p:spPr bwMode="auto">
              <a:xfrm>
                <a:off x="3735" y="89"/>
                <a:ext cx="1680" cy="2080"/>
              </a:xfrm>
              <a:custGeom>
                <a:avLst/>
                <a:gdLst>
                  <a:gd name="T0" fmla="*/ 360 w 3360"/>
                  <a:gd name="T1" fmla="*/ 0 h 4161"/>
                  <a:gd name="T2" fmla="*/ 2998 w 3360"/>
                  <a:gd name="T3" fmla="*/ 0 h 4161"/>
                  <a:gd name="T4" fmla="*/ 3052 w 3360"/>
                  <a:gd name="T5" fmla="*/ 3 h 4161"/>
                  <a:gd name="T6" fmla="*/ 3103 w 3360"/>
                  <a:gd name="T7" fmla="*/ 14 h 4161"/>
                  <a:gd name="T8" fmla="*/ 3151 w 3360"/>
                  <a:gd name="T9" fmla="*/ 33 h 4161"/>
                  <a:gd name="T10" fmla="*/ 3195 w 3360"/>
                  <a:gd name="T11" fmla="*/ 57 h 4161"/>
                  <a:gd name="T12" fmla="*/ 3236 w 3360"/>
                  <a:gd name="T13" fmla="*/ 86 h 4161"/>
                  <a:gd name="T14" fmla="*/ 3270 w 3360"/>
                  <a:gd name="T15" fmla="*/ 122 h 4161"/>
                  <a:gd name="T16" fmla="*/ 3301 w 3360"/>
                  <a:gd name="T17" fmla="*/ 161 h 4161"/>
                  <a:gd name="T18" fmla="*/ 3325 w 3360"/>
                  <a:gd name="T19" fmla="*/ 204 h 4161"/>
                  <a:gd name="T20" fmla="*/ 3344 w 3360"/>
                  <a:gd name="T21" fmla="*/ 252 h 4161"/>
                  <a:gd name="T22" fmla="*/ 3355 w 3360"/>
                  <a:gd name="T23" fmla="*/ 301 h 4161"/>
                  <a:gd name="T24" fmla="*/ 3360 w 3360"/>
                  <a:gd name="T25" fmla="*/ 353 h 4161"/>
                  <a:gd name="T26" fmla="*/ 3360 w 3360"/>
                  <a:gd name="T27" fmla="*/ 551 h 4161"/>
                  <a:gd name="T28" fmla="*/ 3005 w 3360"/>
                  <a:gd name="T29" fmla="*/ 937 h 4161"/>
                  <a:gd name="T30" fmla="*/ 3005 w 3360"/>
                  <a:gd name="T31" fmla="*/ 346 h 4161"/>
                  <a:gd name="T32" fmla="*/ 353 w 3360"/>
                  <a:gd name="T33" fmla="*/ 346 h 4161"/>
                  <a:gd name="T34" fmla="*/ 353 w 3360"/>
                  <a:gd name="T35" fmla="*/ 3814 h 4161"/>
                  <a:gd name="T36" fmla="*/ 3005 w 3360"/>
                  <a:gd name="T37" fmla="*/ 3814 h 4161"/>
                  <a:gd name="T38" fmla="*/ 3005 w 3360"/>
                  <a:gd name="T39" fmla="*/ 3056 h 4161"/>
                  <a:gd name="T40" fmla="*/ 3360 w 3360"/>
                  <a:gd name="T41" fmla="*/ 2670 h 4161"/>
                  <a:gd name="T42" fmla="*/ 3360 w 3360"/>
                  <a:gd name="T43" fmla="*/ 3807 h 4161"/>
                  <a:gd name="T44" fmla="*/ 3355 w 3360"/>
                  <a:gd name="T45" fmla="*/ 3859 h 4161"/>
                  <a:gd name="T46" fmla="*/ 3344 w 3360"/>
                  <a:gd name="T47" fmla="*/ 3910 h 4161"/>
                  <a:gd name="T48" fmla="*/ 3325 w 3360"/>
                  <a:gd name="T49" fmla="*/ 3956 h 4161"/>
                  <a:gd name="T50" fmla="*/ 3301 w 3360"/>
                  <a:gd name="T51" fmla="*/ 4000 h 4161"/>
                  <a:gd name="T52" fmla="*/ 3270 w 3360"/>
                  <a:gd name="T53" fmla="*/ 4039 h 4161"/>
                  <a:gd name="T54" fmla="*/ 3236 w 3360"/>
                  <a:gd name="T55" fmla="*/ 4073 h 4161"/>
                  <a:gd name="T56" fmla="*/ 3195 w 3360"/>
                  <a:gd name="T57" fmla="*/ 4103 h 4161"/>
                  <a:gd name="T58" fmla="*/ 3151 w 3360"/>
                  <a:gd name="T59" fmla="*/ 4127 h 4161"/>
                  <a:gd name="T60" fmla="*/ 3103 w 3360"/>
                  <a:gd name="T61" fmla="*/ 4145 h 4161"/>
                  <a:gd name="T62" fmla="*/ 3053 w 3360"/>
                  <a:gd name="T63" fmla="*/ 4157 h 4161"/>
                  <a:gd name="T64" fmla="*/ 3000 w 3360"/>
                  <a:gd name="T65" fmla="*/ 4161 h 4161"/>
                  <a:gd name="T66" fmla="*/ 360 w 3360"/>
                  <a:gd name="T67" fmla="*/ 4161 h 4161"/>
                  <a:gd name="T68" fmla="*/ 307 w 3360"/>
                  <a:gd name="T69" fmla="*/ 4157 h 4161"/>
                  <a:gd name="T70" fmla="*/ 256 w 3360"/>
                  <a:gd name="T71" fmla="*/ 4145 h 4161"/>
                  <a:gd name="T72" fmla="*/ 209 w 3360"/>
                  <a:gd name="T73" fmla="*/ 4127 h 4161"/>
                  <a:gd name="T74" fmla="*/ 164 w 3360"/>
                  <a:gd name="T75" fmla="*/ 4103 h 4161"/>
                  <a:gd name="T76" fmla="*/ 124 w 3360"/>
                  <a:gd name="T77" fmla="*/ 4073 h 4161"/>
                  <a:gd name="T78" fmla="*/ 88 w 3360"/>
                  <a:gd name="T79" fmla="*/ 4039 h 4161"/>
                  <a:gd name="T80" fmla="*/ 58 w 3360"/>
                  <a:gd name="T81" fmla="*/ 4000 h 4161"/>
                  <a:gd name="T82" fmla="*/ 33 w 3360"/>
                  <a:gd name="T83" fmla="*/ 3956 h 4161"/>
                  <a:gd name="T84" fmla="*/ 16 w 3360"/>
                  <a:gd name="T85" fmla="*/ 3910 h 4161"/>
                  <a:gd name="T86" fmla="*/ 4 w 3360"/>
                  <a:gd name="T87" fmla="*/ 3859 h 4161"/>
                  <a:gd name="T88" fmla="*/ 0 w 3360"/>
                  <a:gd name="T89" fmla="*/ 3807 h 4161"/>
                  <a:gd name="T90" fmla="*/ 0 w 3360"/>
                  <a:gd name="T91" fmla="*/ 353 h 4161"/>
                  <a:gd name="T92" fmla="*/ 4 w 3360"/>
                  <a:gd name="T93" fmla="*/ 301 h 4161"/>
                  <a:gd name="T94" fmla="*/ 16 w 3360"/>
                  <a:gd name="T95" fmla="*/ 252 h 4161"/>
                  <a:gd name="T96" fmla="*/ 33 w 3360"/>
                  <a:gd name="T97" fmla="*/ 204 h 4161"/>
                  <a:gd name="T98" fmla="*/ 58 w 3360"/>
                  <a:gd name="T99" fmla="*/ 161 h 4161"/>
                  <a:gd name="T100" fmla="*/ 88 w 3360"/>
                  <a:gd name="T101" fmla="*/ 122 h 4161"/>
                  <a:gd name="T102" fmla="*/ 124 w 3360"/>
                  <a:gd name="T103" fmla="*/ 86 h 4161"/>
                  <a:gd name="T104" fmla="*/ 164 w 3360"/>
                  <a:gd name="T105" fmla="*/ 57 h 4161"/>
                  <a:gd name="T106" fmla="*/ 209 w 3360"/>
                  <a:gd name="T107" fmla="*/ 33 h 4161"/>
                  <a:gd name="T108" fmla="*/ 256 w 3360"/>
                  <a:gd name="T109" fmla="*/ 14 h 4161"/>
                  <a:gd name="T110" fmla="*/ 307 w 3360"/>
                  <a:gd name="T111" fmla="*/ 3 h 4161"/>
                  <a:gd name="T112" fmla="*/ 360 w 3360"/>
                  <a:gd name="T113" fmla="*/ 0 h 4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360" h="4161">
                    <a:moveTo>
                      <a:pt x="360" y="0"/>
                    </a:moveTo>
                    <a:lnTo>
                      <a:pt x="2998" y="0"/>
                    </a:lnTo>
                    <a:lnTo>
                      <a:pt x="3052" y="3"/>
                    </a:lnTo>
                    <a:lnTo>
                      <a:pt x="3103" y="14"/>
                    </a:lnTo>
                    <a:lnTo>
                      <a:pt x="3151" y="33"/>
                    </a:lnTo>
                    <a:lnTo>
                      <a:pt x="3195" y="57"/>
                    </a:lnTo>
                    <a:lnTo>
                      <a:pt x="3236" y="86"/>
                    </a:lnTo>
                    <a:lnTo>
                      <a:pt x="3270" y="122"/>
                    </a:lnTo>
                    <a:lnTo>
                      <a:pt x="3301" y="161"/>
                    </a:lnTo>
                    <a:lnTo>
                      <a:pt x="3325" y="204"/>
                    </a:lnTo>
                    <a:lnTo>
                      <a:pt x="3344" y="252"/>
                    </a:lnTo>
                    <a:lnTo>
                      <a:pt x="3355" y="301"/>
                    </a:lnTo>
                    <a:lnTo>
                      <a:pt x="3360" y="353"/>
                    </a:lnTo>
                    <a:lnTo>
                      <a:pt x="3360" y="551"/>
                    </a:lnTo>
                    <a:lnTo>
                      <a:pt x="3005" y="937"/>
                    </a:lnTo>
                    <a:lnTo>
                      <a:pt x="3005" y="346"/>
                    </a:lnTo>
                    <a:lnTo>
                      <a:pt x="353" y="346"/>
                    </a:lnTo>
                    <a:lnTo>
                      <a:pt x="353" y="3814"/>
                    </a:lnTo>
                    <a:lnTo>
                      <a:pt x="3005" y="3814"/>
                    </a:lnTo>
                    <a:lnTo>
                      <a:pt x="3005" y="3056"/>
                    </a:lnTo>
                    <a:lnTo>
                      <a:pt x="3360" y="2670"/>
                    </a:lnTo>
                    <a:lnTo>
                      <a:pt x="3360" y="3807"/>
                    </a:lnTo>
                    <a:lnTo>
                      <a:pt x="3355" y="3859"/>
                    </a:lnTo>
                    <a:lnTo>
                      <a:pt x="3344" y="3910"/>
                    </a:lnTo>
                    <a:lnTo>
                      <a:pt x="3325" y="3956"/>
                    </a:lnTo>
                    <a:lnTo>
                      <a:pt x="3301" y="4000"/>
                    </a:lnTo>
                    <a:lnTo>
                      <a:pt x="3270" y="4039"/>
                    </a:lnTo>
                    <a:lnTo>
                      <a:pt x="3236" y="4073"/>
                    </a:lnTo>
                    <a:lnTo>
                      <a:pt x="3195" y="4103"/>
                    </a:lnTo>
                    <a:lnTo>
                      <a:pt x="3151" y="4127"/>
                    </a:lnTo>
                    <a:lnTo>
                      <a:pt x="3103" y="4145"/>
                    </a:lnTo>
                    <a:lnTo>
                      <a:pt x="3053" y="4157"/>
                    </a:lnTo>
                    <a:lnTo>
                      <a:pt x="3000" y="4161"/>
                    </a:lnTo>
                    <a:lnTo>
                      <a:pt x="360" y="4161"/>
                    </a:lnTo>
                    <a:lnTo>
                      <a:pt x="307" y="4157"/>
                    </a:lnTo>
                    <a:lnTo>
                      <a:pt x="256" y="4145"/>
                    </a:lnTo>
                    <a:lnTo>
                      <a:pt x="209" y="4127"/>
                    </a:lnTo>
                    <a:lnTo>
                      <a:pt x="164" y="4103"/>
                    </a:lnTo>
                    <a:lnTo>
                      <a:pt x="124" y="4073"/>
                    </a:lnTo>
                    <a:lnTo>
                      <a:pt x="88" y="4039"/>
                    </a:lnTo>
                    <a:lnTo>
                      <a:pt x="58" y="4000"/>
                    </a:lnTo>
                    <a:lnTo>
                      <a:pt x="33" y="3956"/>
                    </a:lnTo>
                    <a:lnTo>
                      <a:pt x="16" y="3910"/>
                    </a:lnTo>
                    <a:lnTo>
                      <a:pt x="4" y="3859"/>
                    </a:lnTo>
                    <a:lnTo>
                      <a:pt x="0" y="3807"/>
                    </a:lnTo>
                    <a:lnTo>
                      <a:pt x="0" y="353"/>
                    </a:lnTo>
                    <a:lnTo>
                      <a:pt x="4" y="301"/>
                    </a:lnTo>
                    <a:lnTo>
                      <a:pt x="16" y="252"/>
                    </a:lnTo>
                    <a:lnTo>
                      <a:pt x="33" y="204"/>
                    </a:lnTo>
                    <a:lnTo>
                      <a:pt x="58" y="161"/>
                    </a:lnTo>
                    <a:lnTo>
                      <a:pt x="88" y="122"/>
                    </a:lnTo>
                    <a:lnTo>
                      <a:pt x="124" y="86"/>
                    </a:lnTo>
                    <a:lnTo>
                      <a:pt x="164" y="57"/>
                    </a:lnTo>
                    <a:lnTo>
                      <a:pt x="209" y="33"/>
                    </a:lnTo>
                    <a:lnTo>
                      <a:pt x="256" y="14"/>
                    </a:lnTo>
                    <a:lnTo>
                      <a:pt x="307" y="3"/>
                    </a:lnTo>
                    <a:lnTo>
                      <a:pt x="3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41"/>
              <p:cNvSpPr>
                <a:spLocks/>
              </p:cNvSpPr>
              <p:nvPr/>
            </p:nvSpPr>
            <p:spPr bwMode="auto">
              <a:xfrm>
                <a:off x="4061" y="493"/>
                <a:ext cx="1027" cy="174"/>
              </a:xfrm>
              <a:custGeom>
                <a:avLst/>
                <a:gdLst>
                  <a:gd name="T0" fmla="*/ 177 w 2054"/>
                  <a:gd name="T1" fmla="*/ 0 h 347"/>
                  <a:gd name="T2" fmla="*/ 1877 w 2054"/>
                  <a:gd name="T3" fmla="*/ 0 h 347"/>
                  <a:gd name="T4" fmla="*/ 1913 w 2054"/>
                  <a:gd name="T5" fmla="*/ 3 h 347"/>
                  <a:gd name="T6" fmla="*/ 1946 w 2054"/>
                  <a:gd name="T7" fmla="*/ 14 h 347"/>
                  <a:gd name="T8" fmla="*/ 1975 w 2054"/>
                  <a:gd name="T9" fmla="*/ 30 h 347"/>
                  <a:gd name="T10" fmla="*/ 2002 w 2054"/>
                  <a:gd name="T11" fmla="*/ 51 h 347"/>
                  <a:gd name="T12" fmla="*/ 2024 w 2054"/>
                  <a:gd name="T13" fmla="*/ 76 h 347"/>
                  <a:gd name="T14" fmla="*/ 2040 w 2054"/>
                  <a:gd name="T15" fmla="*/ 106 h 347"/>
                  <a:gd name="T16" fmla="*/ 2050 w 2054"/>
                  <a:gd name="T17" fmla="*/ 138 h 347"/>
                  <a:gd name="T18" fmla="*/ 2054 w 2054"/>
                  <a:gd name="T19" fmla="*/ 174 h 347"/>
                  <a:gd name="T20" fmla="*/ 2050 w 2054"/>
                  <a:gd name="T21" fmla="*/ 209 h 347"/>
                  <a:gd name="T22" fmla="*/ 2040 w 2054"/>
                  <a:gd name="T23" fmla="*/ 241 h 347"/>
                  <a:gd name="T24" fmla="*/ 2024 w 2054"/>
                  <a:gd name="T25" fmla="*/ 271 h 347"/>
                  <a:gd name="T26" fmla="*/ 2002 w 2054"/>
                  <a:gd name="T27" fmla="*/ 296 h 347"/>
                  <a:gd name="T28" fmla="*/ 1975 w 2054"/>
                  <a:gd name="T29" fmla="*/ 318 h 347"/>
                  <a:gd name="T30" fmla="*/ 1945 w 2054"/>
                  <a:gd name="T31" fmla="*/ 333 h 347"/>
                  <a:gd name="T32" fmla="*/ 1912 w 2054"/>
                  <a:gd name="T33" fmla="*/ 343 h 347"/>
                  <a:gd name="T34" fmla="*/ 1877 w 2054"/>
                  <a:gd name="T35" fmla="*/ 347 h 347"/>
                  <a:gd name="T36" fmla="*/ 177 w 2054"/>
                  <a:gd name="T37" fmla="*/ 347 h 347"/>
                  <a:gd name="T38" fmla="*/ 141 w 2054"/>
                  <a:gd name="T39" fmla="*/ 343 h 347"/>
                  <a:gd name="T40" fmla="*/ 108 w 2054"/>
                  <a:gd name="T41" fmla="*/ 333 h 347"/>
                  <a:gd name="T42" fmla="*/ 78 w 2054"/>
                  <a:gd name="T43" fmla="*/ 318 h 347"/>
                  <a:gd name="T44" fmla="*/ 52 w 2054"/>
                  <a:gd name="T45" fmla="*/ 296 h 347"/>
                  <a:gd name="T46" fmla="*/ 30 w 2054"/>
                  <a:gd name="T47" fmla="*/ 271 h 347"/>
                  <a:gd name="T48" fmla="*/ 13 w 2054"/>
                  <a:gd name="T49" fmla="*/ 241 h 347"/>
                  <a:gd name="T50" fmla="*/ 3 w 2054"/>
                  <a:gd name="T51" fmla="*/ 209 h 347"/>
                  <a:gd name="T52" fmla="*/ 0 w 2054"/>
                  <a:gd name="T53" fmla="*/ 174 h 347"/>
                  <a:gd name="T54" fmla="*/ 3 w 2054"/>
                  <a:gd name="T55" fmla="*/ 138 h 347"/>
                  <a:gd name="T56" fmla="*/ 13 w 2054"/>
                  <a:gd name="T57" fmla="*/ 106 h 347"/>
                  <a:gd name="T58" fmla="*/ 30 w 2054"/>
                  <a:gd name="T59" fmla="*/ 76 h 347"/>
                  <a:gd name="T60" fmla="*/ 52 w 2054"/>
                  <a:gd name="T61" fmla="*/ 51 h 347"/>
                  <a:gd name="T62" fmla="*/ 78 w 2054"/>
                  <a:gd name="T63" fmla="*/ 30 h 347"/>
                  <a:gd name="T64" fmla="*/ 108 w 2054"/>
                  <a:gd name="T65" fmla="*/ 14 h 347"/>
                  <a:gd name="T66" fmla="*/ 141 w 2054"/>
                  <a:gd name="T67" fmla="*/ 3 h 347"/>
                  <a:gd name="T68" fmla="*/ 177 w 2054"/>
                  <a:gd name="T69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54" h="347">
                    <a:moveTo>
                      <a:pt x="177" y="0"/>
                    </a:moveTo>
                    <a:lnTo>
                      <a:pt x="1877" y="0"/>
                    </a:lnTo>
                    <a:lnTo>
                      <a:pt x="1913" y="3"/>
                    </a:lnTo>
                    <a:lnTo>
                      <a:pt x="1946" y="14"/>
                    </a:lnTo>
                    <a:lnTo>
                      <a:pt x="1975" y="30"/>
                    </a:lnTo>
                    <a:lnTo>
                      <a:pt x="2002" y="51"/>
                    </a:lnTo>
                    <a:lnTo>
                      <a:pt x="2024" y="76"/>
                    </a:lnTo>
                    <a:lnTo>
                      <a:pt x="2040" y="106"/>
                    </a:lnTo>
                    <a:lnTo>
                      <a:pt x="2050" y="138"/>
                    </a:lnTo>
                    <a:lnTo>
                      <a:pt x="2054" y="174"/>
                    </a:lnTo>
                    <a:lnTo>
                      <a:pt x="2050" y="209"/>
                    </a:lnTo>
                    <a:lnTo>
                      <a:pt x="2040" y="241"/>
                    </a:lnTo>
                    <a:lnTo>
                      <a:pt x="2024" y="271"/>
                    </a:lnTo>
                    <a:lnTo>
                      <a:pt x="2002" y="296"/>
                    </a:lnTo>
                    <a:lnTo>
                      <a:pt x="1975" y="318"/>
                    </a:lnTo>
                    <a:lnTo>
                      <a:pt x="1945" y="333"/>
                    </a:lnTo>
                    <a:lnTo>
                      <a:pt x="1912" y="343"/>
                    </a:lnTo>
                    <a:lnTo>
                      <a:pt x="1877" y="347"/>
                    </a:lnTo>
                    <a:lnTo>
                      <a:pt x="177" y="347"/>
                    </a:lnTo>
                    <a:lnTo>
                      <a:pt x="141" y="343"/>
                    </a:lnTo>
                    <a:lnTo>
                      <a:pt x="108" y="333"/>
                    </a:lnTo>
                    <a:lnTo>
                      <a:pt x="78" y="318"/>
                    </a:lnTo>
                    <a:lnTo>
                      <a:pt x="52" y="296"/>
                    </a:lnTo>
                    <a:lnTo>
                      <a:pt x="30" y="271"/>
                    </a:lnTo>
                    <a:lnTo>
                      <a:pt x="13" y="241"/>
                    </a:lnTo>
                    <a:lnTo>
                      <a:pt x="3" y="209"/>
                    </a:lnTo>
                    <a:lnTo>
                      <a:pt x="0" y="174"/>
                    </a:lnTo>
                    <a:lnTo>
                      <a:pt x="3" y="138"/>
                    </a:lnTo>
                    <a:lnTo>
                      <a:pt x="13" y="106"/>
                    </a:lnTo>
                    <a:lnTo>
                      <a:pt x="30" y="76"/>
                    </a:lnTo>
                    <a:lnTo>
                      <a:pt x="52" y="51"/>
                    </a:lnTo>
                    <a:lnTo>
                      <a:pt x="78" y="30"/>
                    </a:lnTo>
                    <a:lnTo>
                      <a:pt x="108" y="14"/>
                    </a:lnTo>
                    <a:lnTo>
                      <a:pt x="141" y="3"/>
                    </a:lnTo>
                    <a:lnTo>
                      <a:pt x="1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42"/>
              <p:cNvSpPr>
                <a:spLocks/>
              </p:cNvSpPr>
              <p:nvPr/>
            </p:nvSpPr>
            <p:spPr bwMode="auto">
              <a:xfrm>
                <a:off x="4061" y="857"/>
                <a:ext cx="905" cy="173"/>
              </a:xfrm>
              <a:custGeom>
                <a:avLst/>
                <a:gdLst>
                  <a:gd name="T0" fmla="*/ 177 w 1811"/>
                  <a:gd name="T1" fmla="*/ 0 h 346"/>
                  <a:gd name="T2" fmla="*/ 1811 w 1811"/>
                  <a:gd name="T3" fmla="*/ 0 h 346"/>
                  <a:gd name="T4" fmla="*/ 1493 w 1811"/>
                  <a:gd name="T5" fmla="*/ 346 h 346"/>
                  <a:gd name="T6" fmla="*/ 177 w 1811"/>
                  <a:gd name="T7" fmla="*/ 346 h 346"/>
                  <a:gd name="T8" fmla="*/ 141 w 1811"/>
                  <a:gd name="T9" fmla="*/ 343 h 346"/>
                  <a:gd name="T10" fmla="*/ 108 w 1811"/>
                  <a:gd name="T11" fmla="*/ 333 h 346"/>
                  <a:gd name="T12" fmla="*/ 78 w 1811"/>
                  <a:gd name="T13" fmla="*/ 316 h 346"/>
                  <a:gd name="T14" fmla="*/ 52 w 1811"/>
                  <a:gd name="T15" fmla="*/ 295 h 346"/>
                  <a:gd name="T16" fmla="*/ 30 w 1811"/>
                  <a:gd name="T17" fmla="*/ 269 h 346"/>
                  <a:gd name="T18" fmla="*/ 13 w 1811"/>
                  <a:gd name="T19" fmla="*/ 240 h 346"/>
                  <a:gd name="T20" fmla="*/ 3 w 1811"/>
                  <a:gd name="T21" fmla="*/ 207 h 346"/>
                  <a:gd name="T22" fmla="*/ 0 w 1811"/>
                  <a:gd name="T23" fmla="*/ 172 h 346"/>
                  <a:gd name="T24" fmla="*/ 3 w 1811"/>
                  <a:gd name="T25" fmla="*/ 138 h 346"/>
                  <a:gd name="T26" fmla="*/ 13 w 1811"/>
                  <a:gd name="T27" fmla="*/ 106 h 346"/>
                  <a:gd name="T28" fmla="*/ 30 w 1811"/>
                  <a:gd name="T29" fmla="*/ 76 h 346"/>
                  <a:gd name="T30" fmla="*/ 52 w 1811"/>
                  <a:gd name="T31" fmla="*/ 51 h 346"/>
                  <a:gd name="T32" fmla="*/ 78 w 1811"/>
                  <a:gd name="T33" fmla="*/ 29 h 346"/>
                  <a:gd name="T34" fmla="*/ 108 w 1811"/>
                  <a:gd name="T35" fmla="*/ 12 h 346"/>
                  <a:gd name="T36" fmla="*/ 141 w 1811"/>
                  <a:gd name="T37" fmla="*/ 3 h 346"/>
                  <a:gd name="T38" fmla="*/ 177 w 1811"/>
                  <a:gd name="T39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11" h="346">
                    <a:moveTo>
                      <a:pt x="177" y="0"/>
                    </a:moveTo>
                    <a:lnTo>
                      <a:pt x="1811" y="0"/>
                    </a:lnTo>
                    <a:lnTo>
                      <a:pt x="1493" y="346"/>
                    </a:lnTo>
                    <a:lnTo>
                      <a:pt x="177" y="346"/>
                    </a:lnTo>
                    <a:lnTo>
                      <a:pt x="141" y="343"/>
                    </a:lnTo>
                    <a:lnTo>
                      <a:pt x="108" y="333"/>
                    </a:lnTo>
                    <a:lnTo>
                      <a:pt x="78" y="316"/>
                    </a:lnTo>
                    <a:lnTo>
                      <a:pt x="52" y="295"/>
                    </a:lnTo>
                    <a:lnTo>
                      <a:pt x="30" y="269"/>
                    </a:lnTo>
                    <a:lnTo>
                      <a:pt x="13" y="240"/>
                    </a:lnTo>
                    <a:lnTo>
                      <a:pt x="3" y="207"/>
                    </a:lnTo>
                    <a:lnTo>
                      <a:pt x="0" y="172"/>
                    </a:lnTo>
                    <a:lnTo>
                      <a:pt x="3" y="138"/>
                    </a:lnTo>
                    <a:lnTo>
                      <a:pt x="13" y="106"/>
                    </a:lnTo>
                    <a:lnTo>
                      <a:pt x="30" y="76"/>
                    </a:lnTo>
                    <a:lnTo>
                      <a:pt x="52" y="51"/>
                    </a:lnTo>
                    <a:lnTo>
                      <a:pt x="78" y="29"/>
                    </a:lnTo>
                    <a:lnTo>
                      <a:pt x="108" y="12"/>
                    </a:lnTo>
                    <a:lnTo>
                      <a:pt x="141" y="3"/>
                    </a:lnTo>
                    <a:lnTo>
                      <a:pt x="1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43"/>
              <p:cNvSpPr>
                <a:spLocks/>
              </p:cNvSpPr>
              <p:nvPr/>
            </p:nvSpPr>
            <p:spPr bwMode="auto">
              <a:xfrm>
                <a:off x="4061" y="1215"/>
                <a:ext cx="574" cy="174"/>
              </a:xfrm>
              <a:custGeom>
                <a:avLst/>
                <a:gdLst>
                  <a:gd name="T0" fmla="*/ 177 w 1149"/>
                  <a:gd name="T1" fmla="*/ 0 h 347"/>
                  <a:gd name="T2" fmla="*/ 1149 w 1149"/>
                  <a:gd name="T3" fmla="*/ 0 h 347"/>
                  <a:gd name="T4" fmla="*/ 949 w 1149"/>
                  <a:gd name="T5" fmla="*/ 347 h 347"/>
                  <a:gd name="T6" fmla="*/ 177 w 1149"/>
                  <a:gd name="T7" fmla="*/ 347 h 347"/>
                  <a:gd name="T8" fmla="*/ 141 w 1149"/>
                  <a:gd name="T9" fmla="*/ 344 h 347"/>
                  <a:gd name="T10" fmla="*/ 108 w 1149"/>
                  <a:gd name="T11" fmla="*/ 333 h 347"/>
                  <a:gd name="T12" fmla="*/ 78 w 1149"/>
                  <a:gd name="T13" fmla="*/ 317 h 347"/>
                  <a:gd name="T14" fmla="*/ 52 w 1149"/>
                  <a:gd name="T15" fmla="*/ 296 h 347"/>
                  <a:gd name="T16" fmla="*/ 30 w 1149"/>
                  <a:gd name="T17" fmla="*/ 271 h 347"/>
                  <a:gd name="T18" fmla="*/ 13 w 1149"/>
                  <a:gd name="T19" fmla="*/ 241 h 347"/>
                  <a:gd name="T20" fmla="*/ 3 w 1149"/>
                  <a:gd name="T21" fmla="*/ 209 h 347"/>
                  <a:gd name="T22" fmla="*/ 0 w 1149"/>
                  <a:gd name="T23" fmla="*/ 173 h 347"/>
                  <a:gd name="T24" fmla="*/ 3 w 1149"/>
                  <a:gd name="T25" fmla="*/ 138 h 347"/>
                  <a:gd name="T26" fmla="*/ 13 w 1149"/>
                  <a:gd name="T27" fmla="*/ 106 h 347"/>
                  <a:gd name="T28" fmla="*/ 30 w 1149"/>
                  <a:gd name="T29" fmla="*/ 76 h 347"/>
                  <a:gd name="T30" fmla="*/ 52 w 1149"/>
                  <a:gd name="T31" fmla="*/ 51 h 347"/>
                  <a:gd name="T32" fmla="*/ 78 w 1149"/>
                  <a:gd name="T33" fmla="*/ 29 h 347"/>
                  <a:gd name="T34" fmla="*/ 108 w 1149"/>
                  <a:gd name="T35" fmla="*/ 14 h 347"/>
                  <a:gd name="T36" fmla="*/ 141 w 1149"/>
                  <a:gd name="T37" fmla="*/ 4 h 347"/>
                  <a:gd name="T38" fmla="*/ 177 w 1149"/>
                  <a:gd name="T39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49" h="347">
                    <a:moveTo>
                      <a:pt x="177" y="0"/>
                    </a:moveTo>
                    <a:lnTo>
                      <a:pt x="1149" y="0"/>
                    </a:lnTo>
                    <a:lnTo>
                      <a:pt x="949" y="347"/>
                    </a:lnTo>
                    <a:lnTo>
                      <a:pt x="177" y="347"/>
                    </a:lnTo>
                    <a:lnTo>
                      <a:pt x="141" y="344"/>
                    </a:lnTo>
                    <a:lnTo>
                      <a:pt x="108" y="333"/>
                    </a:lnTo>
                    <a:lnTo>
                      <a:pt x="78" y="317"/>
                    </a:lnTo>
                    <a:lnTo>
                      <a:pt x="52" y="296"/>
                    </a:lnTo>
                    <a:lnTo>
                      <a:pt x="30" y="271"/>
                    </a:lnTo>
                    <a:lnTo>
                      <a:pt x="13" y="241"/>
                    </a:lnTo>
                    <a:lnTo>
                      <a:pt x="3" y="209"/>
                    </a:lnTo>
                    <a:lnTo>
                      <a:pt x="0" y="173"/>
                    </a:lnTo>
                    <a:lnTo>
                      <a:pt x="3" y="138"/>
                    </a:lnTo>
                    <a:lnTo>
                      <a:pt x="13" y="106"/>
                    </a:lnTo>
                    <a:lnTo>
                      <a:pt x="30" y="76"/>
                    </a:lnTo>
                    <a:lnTo>
                      <a:pt x="52" y="51"/>
                    </a:lnTo>
                    <a:lnTo>
                      <a:pt x="78" y="29"/>
                    </a:lnTo>
                    <a:lnTo>
                      <a:pt x="108" y="14"/>
                    </a:lnTo>
                    <a:lnTo>
                      <a:pt x="141" y="4"/>
                    </a:lnTo>
                    <a:lnTo>
                      <a:pt x="1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44"/>
              <p:cNvSpPr>
                <a:spLocks/>
              </p:cNvSpPr>
              <p:nvPr/>
            </p:nvSpPr>
            <p:spPr bwMode="auto">
              <a:xfrm>
                <a:off x="4061" y="1579"/>
                <a:ext cx="420" cy="173"/>
              </a:xfrm>
              <a:custGeom>
                <a:avLst/>
                <a:gdLst>
                  <a:gd name="T0" fmla="*/ 177 w 839"/>
                  <a:gd name="T1" fmla="*/ 0 h 347"/>
                  <a:gd name="T2" fmla="*/ 839 w 839"/>
                  <a:gd name="T3" fmla="*/ 0 h 347"/>
                  <a:gd name="T4" fmla="*/ 754 w 839"/>
                  <a:gd name="T5" fmla="*/ 289 h 347"/>
                  <a:gd name="T6" fmla="*/ 749 w 839"/>
                  <a:gd name="T7" fmla="*/ 307 h 347"/>
                  <a:gd name="T8" fmla="*/ 746 w 839"/>
                  <a:gd name="T9" fmla="*/ 324 h 347"/>
                  <a:gd name="T10" fmla="*/ 743 w 839"/>
                  <a:gd name="T11" fmla="*/ 347 h 347"/>
                  <a:gd name="T12" fmla="*/ 177 w 839"/>
                  <a:gd name="T13" fmla="*/ 347 h 347"/>
                  <a:gd name="T14" fmla="*/ 141 w 839"/>
                  <a:gd name="T15" fmla="*/ 342 h 347"/>
                  <a:gd name="T16" fmla="*/ 108 w 839"/>
                  <a:gd name="T17" fmla="*/ 333 h 347"/>
                  <a:gd name="T18" fmla="*/ 78 w 839"/>
                  <a:gd name="T19" fmla="*/ 317 h 347"/>
                  <a:gd name="T20" fmla="*/ 52 w 839"/>
                  <a:gd name="T21" fmla="*/ 296 h 347"/>
                  <a:gd name="T22" fmla="*/ 30 w 839"/>
                  <a:gd name="T23" fmla="*/ 270 h 347"/>
                  <a:gd name="T24" fmla="*/ 13 w 839"/>
                  <a:gd name="T25" fmla="*/ 241 h 347"/>
                  <a:gd name="T26" fmla="*/ 3 w 839"/>
                  <a:gd name="T27" fmla="*/ 208 h 347"/>
                  <a:gd name="T28" fmla="*/ 0 w 839"/>
                  <a:gd name="T29" fmla="*/ 173 h 347"/>
                  <a:gd name="T30" fmla="*/ 3 w 839"/>
                  <a:gd name="T31" fmla="*/ 138 h 347"/>
                  <a:gd name="T32" fmla="*/ 13 w 839"/>
                  <a:gd name="T33" fmla="*/ 105 h 347"/>
                  <a:gd name="T34" fmla="*/ 30 w 839"/>
                  <a:gd name="T35" fmla="*/ 76 h 347"/>
                  <a:gd name="T36" fmla="*/ 52 w 839"/>
                  <a:gd name="T37" fmla="*/ 50 h 347"/>
                  <a:gd name="T38" fmla="*/ 78 w 839"/>
                  <a:gd name="T39" fmla="*/ 29 h 347"/>
                  <a:gd name="T40" fmla="*/ 108 w 839"/>
                  <a:gd name="T41" fmla="*/ 14 h 347"/>
                  <a:gd name="T42" fmla="*/ 141 w 839"/>
                  <a:gd name="T43" fmla="*/ 4 h 347"/>
                  <a:gd name="T44" fmla="*/ 177 w 839"/>
                  <a:gd name="T45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39" h="347">
                    <a:moveTo>
                      <a:pt x="177" y="0"/>
                    </a:moveTo>
                    <a:lnTo>
                      <a:pt x="839" y="0"/>
                    </a:lnTo>
                    <a:lnTo>
                      <a:pt x="754" y="289"/>
                    </a:lnTo>
                    <a:lnTo>
                      <a:pt x="749" y="307"/>
                    </a:lnTo>
                    <a:lnTo>
                      <a:pt x="746" y="324"/>
                    </a:lnTo>
                    <a:lnTo>
                      <a:pt x="743" y="347"/>
                    </a:lnTo>
                    <a:lnTo>
                      <a:pt x="177" y="347"/>
                    </a:lnTo>
                    <a:lnTo>
                      <a:pt x="141" y="342"/>
                    </a:lnTo>
                    <a:lnTo>
                      <a:pt x="108" y="333"/>
                    </a:lnTo>
                    <a:lnTo>
                      <a:pt x="78" y="317"/>
                    </a:lnTo>
                    <a:lnTo>
                      <a:pt x="52" y="296"/>
                    </a:lnTo>
                    <a:lnTo>
                      <a:pt x="30" y="270"/>
                    </a:lnTo>
                    <a:lnTo>
                      <a:pt x="13" y="241"/>
                    </a:lnTo>
                    <a:lnTo>
                      <a:pt x="3" y="208"/>
                    </a:lnTo>
                    <a:lnTo>
                      <a:pt x="0" y="173"/>
                    </a:lnTo>
                    <a:lnTo>
                      <a:pt x="3" y="138"/>
                    </a:lnTo>
                    <a:lnTo>
                      <a:pt x="13" y="105"/>
                    </a:lnTo>
                    <a:lnTo>
                      <a:pt x="30" y="76"/>
                    </a:lnTo>
                    <a:lnTo>
                      <a:pt x="52" y="50"/>
                    </a:lnTo>
                    <a:lnTo>
                      <a:pt x="78" y="29"/>
                    </a:lnTo>
                    <a:lnTo>
                      <a:pt x="108" y="14"/>
                    </a:lnTo>
                    <a:lnTo>
                      <a:pt x="141" y="4"/>
                    </a:lnTo>
                    <a:lnTo>
                      <a:pt x="1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45"/>
              <p:cNvSpPr>
                <a:spLocks noEditPoints="1"/>
              </p:cNvSpPr>
              <p:nvPr/>
            </p:nvSpPr>
            <p:spPr bwMode="auto">
              <a:xfrm>
                <a:off x="4722" y="527"/>
                <a:ext cx="1061" cy="1087"/>
              </a:xfrm>
              <a:custGeom>
                <a:avLst/>
                <a:gdLst>
                  <a:gd name="T0" fmla="*/ 1172 w 2122"/>
                  <a:gd name="T1" fmla="*/ 605 h 2173"/>
                  <a:gd name="T2" fmla="*/ 1147 w 2122"/>
                  <a:gd name="T3" fmla="*/ 621 h 2173"/>
                  <a:gd name="T4" fmla="*/ 327 w 2122"/>
                  <a:gd name="T5" fmla="*/ 1521 h 2173"/>
                  <a:gd name="T6" fmla="*/ 324 w 2122"/>
                  <a:gd name="T7" fmla="*/ 1555 h 2173"/>
                  <a:gd name="T8" fmla="*/ 341 w 2122"/>
                  <a:gd name="T9" fmla="*/ 1585 h 2173"/>
                  <a:gd name="T10" fmla="*/ 393 w 2122"/>
                  <a:gd name="T11" fmla="*/ 1628 h 2173"/>
                  <a:gd name="T12" fmla="*/ 422 w 2122"/>
                  <a:gd name="T13" fmla="*/ 1635 h 2173"/>
                  <a:gd name="T14" fmla="*/ 450 w 2122"/>
                  <a:gd name="T15" fmla="*/ 1626 h 2173"/>
                  <a:gd name="T16" fmla="*/ 1271 w 2122"/>
                  <a:gd name="T17" fmla="*/ 732 h 2173"/>
                  <a:gd name="T18" fmla="*/ 1285 w 2122"/>
                  <a:gd name="T19" fmla="*/ 700 h 2173"/>
                  <a:gd name="T20" fmla="*/ 1278 w 2122"/>
                  <a:gd name="T21" fmla="*/ 666 h 2173"/>
                  <a:gd name="T22" fmla="*/ 1228 w 2122"/>
                  <a:gd name="T23" fmla="*/ 616 h 2173"/>
                  <a:gd name="T24" fmla="*/ 1200 w 2122"/>
                  <a:gd name="T25" fmla="*/ 604 h 2173"/>
                  <a:gd name="T26" fmla="*/ 1474 w 2122"/>
                  <a:gd name="T27" fmla="*/ 297 h 2173"/>
                  <a:gd name="T28" fmla="*/ 1439 w 2122"/>
                  <a:gd name="T29" fmla="*/ 305 h 2173"/>
                  <a:gd name="T30" fmla="*/ 1356 w 2122"/>
                  <a:gd name="T31" fmla="*/ 392 h 2173"/>
                  <a:gd name="T32" fmla="*/ 1341 w 2122"/>
                  <a:gd name="T33" fmla="*/ 433 h 2173"/>
                  <a:gd name="T34" fmla="*/ 1350 w 2122"/>
                  <a:gd name="T35" fmla="*/ 460 h 2173"/>
                  <a:gd name="T36" fmla="*/ 1400 w 2122"/>
                  <a:gd name="T37" fmla="*/ 506 h 2173"/>
                  <a:gd name="T38" fmla="*/ 1426 w 2122"/>
                  <a:gd name="T39" fmla="*/ 520 h 2173"/>
                  <a:gd name="T40" fmla="*/ 1455 w 2122"/>
                  <a:gd name="T41" fmla="*/ 519 h 2173"/>
                  <a:gd name="T42" fmla="*/ 1481 w 2122"/>
                  <a:gd name="T43" fmla="*/ 504 h 2173"/>
                  <a:gd name="T44" fmla="*/ 1541 w 2122"/>
                  <a:gd name="T45" fmla="*/ 437 h 2173"/>
                  <a:gd name="T46" fmla="*/ 1562 w 2122"/>
                  <a:gd name="T47" fmla="*/ 410 h 2173"/>
                  <a:gd name="T48" fmla="*/ 1564 w 2122"/>
                  <a:gd name="T49" fmla="*/ 377 h 2173"/>
                  <a:gd name="T50" fmla="*/ 1547 w 2122"/>
                  <a:gd name="T51" fmla="*/ 345 h 2173"/>
                  <a:gd name="T52" fmla="*/ 1491 w 2122"/>
                  <a:gd name="T53" fmla="*/ 302 h 2173"/>
                  <a:gd name="T54" fmla="*/ 1442 w 2122"/>
                  <a:gd name="T55" fmla="*/ 0 h 2173"/>
                  <a:gd name="T56" fmla="*/ 2009 w 2122"/>
                  <a:gd name="T57" fmla="*/ 719 h 2173"/>
                  <a:gd name="T58" fmla="*/ 679 w 2122"/>
                  <a:gd name="T59" fmla="*/ 2173 h 2173"/>
                  <a:gd name="T60" fmla="*/ 96 w 2122"/>
                  <a:gd name="T61" fmla="*/ 1472 h 2173"/>
                  <a:gd name="T62" fmla="*/ 1442 w 2122"/>
                  <a:gd name="T63" fmla="*/ 0 h 2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22" h="2173">
                    <a:moveTo>
                      <a:pt x="1186" y="602"/>
                    </a:moveTo>
                    <a:lnTo>
                      <a:pt x="1172" y="605"/>
                    </a:lnTo>
                    <a:lnTo>
                      <a:pt x="1157" y="611"/>
                    </a:lnTo>
                    <a:lnTo>
                      <a:pt x="1147" y="621"/>
                    </a:lnTo>
                    <a:lnTo>
                      <a:pt x="337" y="1506"/>
                    </a:lnTo>
                    <a:lnTo>
                      <a:pt x="327" y="1521"/>
                    </a:lnTo>
                    <a:lnTo>
                      <a:pt x="322" y="1538"/>
                    </a:lnTo>
                    <a:lnTo>
                      <a:pt x="324" y="1555"/>
                    </a:lnTo>
                    <a:lnTo>
                      <a:pt x="329" y="1570"/>
                    </a:lnTo>
                    <a:lnTo>
                      <a:pt x="341" y="1585"/>
                    </a:lnTo>
                    <a:lnTo>
                      <a:pt x="381" y="1620"/>
                    </a:lnTo>
                    <a:lnTo>
                      <a:pt x="393" y="1628"/>
                    </a:lnTo>
                    <a:lnTo>
                      <a:pt x="407" y="1634"/>
                    </a:lnTo>
                    <a:lnTo>
                      <a:pt x="422" y="1635"/>
                    </a:lnTo>
                    <a:lnTo>
                      <a:pt x="437" y="1633"/>
                    </a:lnTo>
                    <a:lnTo>
                      <a:pt x="450" y="1626"/>
                    </a:lnTo>
                    <a:lnTo>
                      <a:pt x="462" y="1616"/>
                    </a:lnTo>
                    <a:lnTo>
                      <a:pt x="1271" y="732"/>
                    </a:lnTo>
                    <a:lnTo>
                      <a:pt x="1281" y="717"/>
                    </a:lnTo>
                    <a:lnTo>
                      <a:pt x="1285" y="700"/>
                    </a:lnTo>
                    <a:lnTo>
                      <a:pt x="1285" y="683"/>
                    </a:lnTo>
                    <a:lnTo>
                      <a:pt x="1278" y="666"/>
                    </a:lnTo>
                    <a:lnTo>
                      <a:pt x="1267" y="652"/>
                    </a:lnTo>
                    <a:lnTo>
                      <a:pt x="1228" y="616"/>
                    </a:lnTo>
                    <a:lnTo>
                      <a:pt x="1215" y="609"/>
                    </a:lnTo>
                    <a:lnTo>
                      <a:pt x="1200" y="604"/>
                    </a:lnTo>
                    <a:lnTo>
                      <a:pt x="1186" y="602"/>
                    </a:lnTo>
                    <a:close/>
                    <a:moveTo>
                      <a:pt x="1474" y="297"/>
                    </a:moveTo>
                    <a:lnTo>
                      <a:pt x="1457" y="297"/>
                    </a:lnTo>
                    <a:lnTo>
                      <a:pt x="1439" y="305"/>
                    </a:lnTo>
                    <a:lnTo>
                      <a:pt x="1425" y="316"/>
                    </a:lnTo>
                    <a:lnTo>
                      <a:pt x="1356" y="392"/>
                    </a:lnTo>
                    <a:lnTo>
                      <a:pt x="1344" y="412"/>
                    </a:lnTo>
                    <a:lnTo>
                      <a:pt x="1341" y="433"/>
                    </a:lnTo>
                    <a:lnTo>
                      <a:pt x="1344" y="447"/>
                    </a:lnTo>
                    <a:lnTo>
                      <a:pt x="1350" y="460"/>
                    </a:lnTo>
                    <a:lnTo>
                      <a:pt x="1360" y="471"/>
                    </a:lnTo>
                    <a:lnTo>
                      <a:pt x="1400" y="506"/>
                    </a:lnTo>
                    <a:lnTo>
                      <a:pt x="1412" y="515"/>
                    </a:lnTo>
                    <a:lnTo>
                      <a:pt x="1426" y="520"/>
                    </a:lnTo>
                    <a:lnTo>
                      <a:pt x="1441" y="520"/>
                    </a:lnTo>
                    <a:lnTo>
                      <a:pt x="1455" y="519"/>
                    </a:lnTo>
                    <a:lnTo>
                      <a:pt x="1469" y="512"/>
                    </a:lnTo>
                    <a:lnTo>
                      <a:pt x="1481" y="504"/>
                    </a:lnTo>
                    <a:lnTo>
                      <a:pt x="1484" y="499"/>
                    </a:lnTo>
                    <a:lnTo>
                      <a:pt x="1541" y="437"/>
                    </a:lnTo>
                    <a:lnTo>
                      <a:pt x="1552" y="425"/>
                    </a:lnTo>
                    <a:lnTo>
                      <a:pt x="1562" y="410"/>
                    </a:lnTo>
                    <a:lnTo>
                      <a:pt x="1566" y="393"/>
                    </a:lnTo>
                    <a:lnTo>
                      <a:pt x="1564" y="377"/>
                    </a:lnTo>
                    <a:lnTo>
                      <a:pt x="1559" y="360"/>
                    </a:lnTo>
                    <a:lnTo>
                      <a:pt x="1547" y="345"/>
                    </a:lnTo>
                    <a:lnTo>
                      <a:pt x="1507" y="312"/>
                    </a:lnTo>
                    <a:lnTo>
                      <a:pt x="1491" y="302"/>
                    </a:lnTo>
                    <a:lnTo>
                      <a:pt x="1474" y="297"/>
                    </a:lnTo>
                    <a:close/>
                    <a:moveTo>
                      <a:pt x="1442" y="0"/>
                    </a:moveTo>
                    <a:lnTo>
                      <a:pt x="2122" y="598"/>
                    </a:lnTo>
                    <a:lnTo>
                      <a:pt x="2009" y="719"/>
                    </a:lnTo>
                    <a:lnTo>
                      <a:pt x="776" y="2069"/>
                    </a:lnTo>
                    <a:lnTo>
                      <a:pt x="679" y="2173"/>
                    </a:lnTo>
                    <a:lnTo>
                      <a:pt x="0" y="1576"/>
                    </a:lnTo>
                    <a:lnTo>
                      <a:pt x="96" y="1472"/>
                    </a:lnTo>
                    <a:lnTo>
                      <a:pt x="1331" y="122"/>
                    </a:lnTo>
                    <a:lnTo>
                      <a:pt x="14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46"/>
              <p:cNvSpPr>
                <a:spLocks/>
              </p:cNvSpPr>
              <p:nvPr/>
            </p:nvSpPr>
            <p:spPr bwMode="auto">
              <a:xfrm>
                <a:off x="5476" y="401"/>
                <a:ext cx="423" cy="390"/>
              </a:xfrm>
              <a:custGeom>
                <a:avLst/>
                <a:gdLst>
                  <a:gd name="T0" fmla="*/ 168 w 846"/>
                  <a:gd name="T1" fmla="*/ 0 h 779"/>
                  <a:gd name="T2" fmla="*/ 846 w 846"/>
                  <a:gd name="T3" fmla="*/ 597 h 779"/>
                  <a:gd name="T4" fmla="*/ 679 w 846"/>
                  <a:gd name="T5" fmla="*/ 779 h 779"/>
                  <a:gd name="T6" fmla="*/ 0 w 846"/>
                  <a:gd name="T7" fmla="*/ 181 h 779"/>
                  <a:gd name="T8" fmla="*/ 52 w 846"/>
                  <a:gd name="T9" fmla="*/ 126 h 779"/>
                  <a:gd name="T10" fmla="*/ 168 w 846"/>
                  <a:gd name="T11" fmla="*/ 0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6" h="779">
                    <a:moveTo>
                      <a:pt x="168" y="0"/>
                    </a:moveTo>
                    <a:lnTo>
                      <a:pt x="846" y="597"/>
                    </a:lnTo>
                    <a:lnTo>
                      <a:pt x="679" y="779"/>
                    </a:lnTo>
                    <a:lnTo>
                      <a:pt x="0" y="181"/>
                    </a:lnTo>
                    <a:lnTo>
                      <a:pt x="52" y="126"/>
                    </a:lnTo>
                    <a:lnTo>
                      <a:pt x="1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47"/>
              <p:cNvSpPr>
                <a:spLocks noEditPoints="1"/>
              </p:cNvSpPr>
              <p:nvPr/>
            </p:nvSpPr>
            <p:spPr bwMode="auto">
              <a:xfrm>
                <a:off x="5590" y="211"/>
                <a:ext cx="479" cy="455"/>
              </a:xfrm>
              <a:custGeom>
                <a:avLst/>
                <a:gdLst>
                  <a:gd name="T0" fmla="*/ 373 w 957"/>
                  <a:gd name="T1" fmla="*/ 169 h 910"/>
                  <a:gd name="T2" fmla="*/ 253 w 957"/>
                  <a:gd name="T3" fmla="*/ 299 h 910"/>
                  <a:gd name="T4" fmla="*/ 666 w 957"/>
                  <a:gd name="T5" fmla="*/ 662 h 910"/>
                  <a:gd name="T6" fmla="*/ 784 w 957"/>
                  <a:gd name="T7" fmla="*/ 532 h 910"/>
                  <a:gd name="T8" fmla="*/ 373 w 957"/>
                  <a:gd name="T9" fmla="*/ 169 h 910"/>
                  <a:gd name="T10" fmla="*/ 364 w 957"/>
                  <a:gd name="T11" fmla="*/ 0 h 910"/>
                  <a:gd name="T12" fmla="*/ 401 w 957"/>
                  <a:gd name="T13" fmla="*/ 1 h 910"/>
                  <a:gd name="T14" fmla="*/ 439 w 957"/>
                  <a:gd name="T15" fmla="*/ 11 h 910"/>
                  <a:gd name="T16" fmla="*/ 475 w 957"/>
                  <a:gd name="T17" fmla="*/ 27 h 910"/>
                  <a:gd name="T18" fmla="*/ 506 w 957"/>
                  <a:gd name="T19" fmla="*/ 49 h 910"/>
                  <a:gd name="T20" fmla="*/ 891 w 957"/>
                  <a:gd name="T21" fmla="*/ 388 h 910"/>
                  <a:gd name="T22" fmla="*/ 917 w 957"/>
                  <a:gd name="T23" fmla="*/ 416 h 910"/>
                  <a:gd name="T24" fmla="*/ 937 w 957"/>
                  <a:gd name="T25" fmla="*/ 449 h 910"/>
                  <a:gd name="T26" fmla="*/ 950 w 957"/>
                  <a:gd name="T27" fmla="*/ 486 h 910"/>
                  <a:gd name="T28" fmla="*/ 957 w 957"/>
                  <a:gd name="T29" fmla="*/ 522 h 910"/>
                  <a:gd name="T30" fmla="*/ 954 w 957"/>
                  <a:gd name="T31" fmla="*/ 560 h 910"/>
                  <a:gd name="T32" fmla="*/ 945 w 957"/>
                  <a:gd name="T33" fmla="*/ 597 h 910"/>
                  <a:gd name="T34" fmla="*/ 930 w 957"/>
                  <a:gd name="T35" fmla="*/ 631 h 910"/>
                  <a:gd name="T36" fmla="*/ 907 w 957"/>
                  <a:gd name="T37" fmla="*/ 662 h 910"/>
                  <a:gd name="T38" fmla="*/ 679 w 957"/>
                  <a:gd name="T39" fmla="*/ 910 h 910"/>
                  <a:gd name="T40" fmla="*/ 0 w 957"/>
                  <a:gd name="T41" fmla="*/ 313 h 910"/>
                  <a:gd name="T42" fmla="*/ 227 w 957"/>
                  <a:gd name="T43" fmla="*/ 65 h 910"/>
                  <a:gd name="T44" fmla="*/ 256 w 957"/>
                  <a:gd name="T45" fmla="*/ 40 h 910"/>
                  <a:gd name="T46" fmla="*/ 289 w 957"/>
                  <a:gd name="T47" fmla="*/ 20 h 910"/>
                  <a:gd name="T48" fmla="*/ 325 w 957"/>
                  <a:gd name="T49" fmla="*/ 6 h 910"/>
                  <a:gd name="T50" fmla="*/ 364 w 957"/>
                  <a:gd name="T51" fmla="*/ 0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57" h="910">
                    <a:moveTo>
                      <a:pt x="373" y="169"/>
                    </a:moveTo>
                    <a:lnTo>
                      <a:pt x="253" y="299"/>
                    </a:lnTo>
                    <a:lnTo>
                      <a:pt x="666" y="662"/>
                    </a:lnTo>
                    <a:lnTo>
                      <a:pt x="784" y="532"/>
                    </a:lnTo>
                    <a:lnTo>
                      <a:pt x="373" y="169"/>
                    </a:lnTo>
                    <a:close/>
                    <a:moveTo>
                      <a:pt x="364" y="0"/>
                    </a:moveTo>
                    <a:lnTo>
                      <a:pt x="401" y="1"/>
                    </a:lnTo>
                    <a:lnTo>
                      <a:pt x="439" y="11"/>
                    </a:lnTo>
                    <a:lnTo>
                      <a:pt x="475" y="27"/>
                    </a:lnTo>
                    <a:lnTo>
                      <a:pt x="506" y="49"/>
                    </a:lnTo>
                    <a:lnTo>
                      <a:pt x="891" y="388"/>
                    </a:lnTo>
                    <a:lnTo>
                      <a:pt x="917" y="416"/>
                    </a:lnTo>
                    <a:lnTo>
                      <a:pt x="937" y="449"/>
                    </a:lnTo>
                    <a:lnTo>
                      <a:pt x="950" y="486"/>
                    </a:lnTo>
                    <a:lnTo>
                      <a:pt x="957" y="522"/>
                    </a:lnTo>
                    <a:lnTo>
                      <a:pt x="954" y="560"/>
                    </a:lnTo>
                    <a:lnTo>
                      <a:pt x="945" y="597"/>
                    </a:lnTo>
                    <a:lnTo>
                      <a:pt x="930" y="631"/>
                    </a:lnTo>
                    <a:lnTo>
                      <a:pt x="907" y="662"/>
                    </a:lnTo>
                    <a:lnTo>
                      <a:pt x="679" y="910"/>
                    </a:lnTo>
                    <a:lnTo>
                      <a:pt x="0" y="313"/>
                    </a:lnTo>
                    <a:lnTo>
                      <a:pt x="227" y="65"/>
                    </a:lnTo>
                    <a:lnTo>
                      <a:pt x="256" y="40"/>
                    </a:lnTo>
                    <a:lnTo>
                      <a:pt x="289" y="20"/>
                    </a:lnTo>
                    <a:lnTo>
                      <a:pt x="325" y="6"/>
                    </a:lnTo>
                    <a:lnTo>
                      <a:pt x="3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48"/>
              <p:cNvSpPr>
                <a:spLocks noEditPoints="1"/>
              </p:cNvSpPr>
              <p:nvPr/>
            </p:nvSpPr>
            <p:spPr bwMode="auto">
              <a:xfrm>
                <a:off x="4563" y="1360"/>
                <a:ext cx="459" cy="459"/>
              </a:xfrm>
              <a:custGeom>
                <a:avLst/>
                <a:gdLst>
                  <a:gd name="T0" fmla="*/ 299 w 917"/>
                  <a:gd name="T1" fmla="*/ 212 h 919"/>
                  <a:gd name="T2" fmla="*/ 207 w 917"/>
                  <a:gd name="T3" fmla="*/ 525 h 919"/>
                  <a:gd name="T4" fmla="*/ 387 w 917"/>
                  <a:gd name="T5" fmla="*/ 683 h 919"/>
                  <a:gd name="T6" fmla="*/ 694 w 917"/>
                  <a:gd name="T7" fmla="*/ 560 h 919"/>
                  <a:gd name="T8" fmla="*/ 299 w 917"/>
                  <a:gd name="T9" fmla="*/ 212 h 919"/>
                  <a:gd name="T10" fmla="*/ 237 w 917"/>
                  <a:gd name="T11" fmla="*/ 0 h 919"/>
                  <a:gd name="T12" fmla="*/ 917 w 917"/>
                  <a:gd name="T13" fmla="*/ 597 h 919"/>
                  <a:gd name="T14" fmla="*/ 135 w 917"/>
                  <a:gd name="T15" fmla="*/ 912 h 919"/>
                  <a:gd name="T16" fmla="*/ 113 w 917"/>
                  <a:gd name="T17" fmla="*/ 917 h 919"/>
                  <a:gd name="T18" fmla="*/ 92 w 917"/>
                  <a:gd name="T19" fmla="*/ 919 h 919"/>
                  <a:gd name="T20" fmla="*/ 70 w 917"/>
                  <a:gd name="T21" fmla="*/ 915 h 919"/>
                  <a:gd name="T22" fmla="*/ 50 w 917"/>
                  <a:gd name="T23" fmla="*/ 906 h 919"/>
                  <a:gd name="T24" fmla="*/ 33 w 917"/>
                  <a:gd name="T25" fmla="*/ 893 h 919"/>
                  <a:gd name="T26" fmla="*/ 14 w 917"/>
                  <a:gd name="T27" fmla="*/ 872 h 919"/>
                  <a:gd name="T28" fmla="*/ 4 w 917"/>
                  <a:gd name="T29" fmla="*/ 848 h 919"/>
                  <a:gd name="T30" fmla="*/ 0 w 917"/>
                  <a:gd name="T31" fmla="*/ 823 h 919"/>
                  <a:gd name="T32" fmla="*/ 4 w 917"/>
                  <a:gd name="T33" fmla="*/ 796 h 919"/>
                  <a:gd name="T34" fmla="*/ 237 w 917"/>
                  <a:gd name="T35" fmla="*/ 0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17" h="919">
                    <a:moveTo>
                      <a:pt x="299" y="212"/>
                    </a:moveTo>
                    <a:lnTo>
                      <a:pt x="207" y="525"/>
                    </a:lnTo>
                    <a:lnTo>
                      <a:pt x="387" y="683"/>
                    </a:lnTo>
                    <a:lnTo>
                      <a:pt x="694" y="560"/>
                    </a:lnTo>
                    <a:lnTo>
                      <a:pt x="299" y="212"/>
                    </a:lnTo>
                    <a:close/>
                    <a:moveTo>
                      <a:pt x="237" y="0"/>
                    </a:moveTo>
                    <a:lnTo>
                      <a:pt x="917" y="597"/>
                    </a:lnTo>
                    <a:lnTo>
                      <a:pt x="135" y="912"/>
                    </a:lnTo>
                    <a:lnTo>
                      <a:pt x="113" y="917"/>
                    </a:lnTo>
                    <a:lnTo>
                      <a:pt x="92" y="919"/>
                    </a:lnTo>
                    <a:lnTo>
                      <a:pt x="70" y="915"/>
                    </a:lnTo>
                    <a:lnTo>
                      <a:pt x="50" y="906"/>
                    </a:lnTo>
                    <a:lnTo>
                      <a:pt x="33" y="893"/>
                    </a:lnTo>
                    <a:lnTo>
                      <a:pt x="14" y="872"/>
                    </a:lnTo>
                    <a:lnTo>
                      <a:pt x="4" y="848"/>
                    </a:lnTo>
                    <a:lnTo>
                      <a:pt x="0" y="823"/>
                    </a:lnTo>
                    <a:lnTo>
                      <a:pt x="4" y="796"/>
                    </a:lnTo>
                    <a:lnTo>
                      <a:pt x="23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31243" y="4295141"/>
              <a:ext cx="138676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11.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1% </a:t>
              </a:r>
              <a:r>
                <a:rPr lang="mn-MN" sz="1400" b="1" dirty="0" smtClean="0">
                  <a:latin typeface="Agency FB" panose="020B0503020202020204" pitchFamily="34" charset="0"/>
                  <a:cs typeface="Arial" panose="020B0604020202020204" pitchFamily="34" charset="0"/>
                </a:rPr>
                <a:t>| </a:t>
              </a:r>
              <a:r>
                <a:rPr lang="mn-MN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Бүртгэл</a:t>
              </a:r>
              <a:r>
                <a:rPr lang="mn-MN" sz="1100" dirty="0">
                  <a:latin typeface="Arial" panose="020B0604020202020204" pitchFamily="34" charset="0"/>
                  <a:cs typeface="Arial" panose="020B0604020202020204" pitchFamily="34" charset="0"/>
                </a:rPr>
                <a:t>, тайлагнал</a:t>
              </a:r>
              <a:endParaRPr lang="en-US" sz="1100" dirty="0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88691" y="4387923"/>
            <a:ext cx="1864542" cy="1353381"/>
            <a:chOff x="1773841" y="4614863"/>
            <a:chExt cx="1864542" cy="1353381"/>
          </a:xfrm>
        </p:grpSpPr>
        <p:sp>
          <p:nvSpPr>
            <p:cNvPr id="24" name="Oval 23"/>
            <p:cNvSpPr/>
            <p:nvPr/>
          </p:nvSpPr>
          <p:spPr>
            <a:xfrm>
              <a:off x="2361687" y="4614863"/>
              <a:ext cx="688850" cy="68885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grpSp>
          <p:nvGrpSpPr>
            <p:cNvPr id="25" name="Group 4"/>
            <p:cNvGrpSpPr>
              <a:grpSpLocks noChangeAspect="1"/>
            </p:cNvGrpSpPr>
            <p:nvPr/>
          </p:nvGrpSpPr>
          <p:grpSpPr bwMode="auto">
            <a:xfrm>
              <a:off x="2513108" y="4765911"/>
              <a:ext cx="386008" cy="375062"/>
              <a:chOff x="2268" y="635"/>
              <a:chExt cx="3139" cy="3050"/>
            </a:xfrm>
            <a:solidFill>
              <a:schemeClr val="bg1"/>
            </a:solidFill>
          </p:grpSpPr>
          <p:sp>
            <p:nvSpPr>
              <p:cNvPr id="27" name="Freeform 6"/>
              <p:cNvSpPr>
                <a:spLocks noEditPoints="1"/>
              </p:cNvSpPr>
              <p:nvPr/>
            </p:nvSpPr>
            <p:spPr bwMode="auto">
              <a:xfrm>
                <a:off x="3289" y="635"/>
                <a:ext cx="1076" cy="1076"/>
              </a:xfrm>
              <a:custGeom>
                <a:avLst/>
                <a:gdLst>
                  <a:gd name="T0" fmla="*/ 977 w 2151"/>
                  <a:gd name="T1" fmla="*/ 178 h 2153"/>
                  <a:gd name="T2" fmla="*/ 790 w 2151"/>
                  <a:gd name="T3" fmla="*/ 220 h 2153"/>
                  <a:gd name="T4" fmla="*/ 619 w 2151"/>
                  <a:gd name="T5" fmla="*/ 296 h 2153"/>
                  <a:gd name="T6" fmla="*/ 470 w 2151"/>
                  <a:gd name="T7" fmla="*/ 406 h 2153"/>
                  <a:gd name="T8" fmla="*/ 346 w 2151"/>
                  <a:gd name="T9" fmla="*/ 544 h 2153"/>
                  <a:gd name="T10" fmla="*/ 251 w 2151"/>
                  <a:gd name="T11" fmla="*/ 704 h 2153"/>
                  <a:gd name="T12" fmla="*/ 192 w 2151"/>
                  <a:gd name="T13" fmla="*/ 883 h 2153"/>
                  <a:gd name="T14" fmla="*/ 171 w 2151"/>
                  <a:gd name="T15" fmla="*/ 1078 h 2153"/>
                  <a:gd name="T16" fmla="*/ 192 w 2151"/>
                  <a:gd name="T17" fmla="*/ 1270 h 2153"/>
                  <a:gd name="T18" fmla="*/ 251 w 2151"/>
                  <a:gd name="T19" fmla="*/ 1451 h 2153"/>
                  <a:gd name="T20" fmla="*/ 346 w 2151"/>
                  <a:gd name="T21" fmla="*/ 1611 h 2153"/>
                  <a:gd name="T22" fmla="*/ 470 w 2151"/>
                  <a:gd name="T23" fmla="*/ 1749 h 2153"/>
                  <a:gd name="T24" fmla="*/ 619 w 2151"/>
                  <a:gd name="T25" fmla="*/ 1857 h 2153"/>
                  <a:gd name="T26" fmla="*/ 790 w 2151"/>
                  <a:gd name="T27" fmla="*/ 1936 h 2153"/>
                  <a:gd name="T28" fmla="*/ 977 w 2151"/>
                  <a:gd name="T29" fmla="*/ 1976 h 2153"/>
                  <a:gd name="T30" fmla="*/ 1173 w 2151"/>
                  <a:gd name="T31" fmla="*/ 1976 h 2153"/>
                  <a:gd name="T32" fmla="*/ 1360 w 2151"/>
                  <a:gd name="T33" fmla="*/ 1936 h 2153"/>
                  <a:gd name="T34" fmla="*/ 1532 w 2151"/>
                  <a:gd name="T35" fmla="*/ 1857 h 2153"/>
                  <a:gd name="T36" fmla="*/ 1680 w 2151"/>
                  <a:gd name="T37" fmla="*/ 1749 h 2153"/>
                  <a:gd name="T38" fmla="*/ 1804 w 2151"/>
                  <a:gd name="T39" fmla="*/ 1611 h 2153"/>
                  <a:gd name="T40" fmla="*/ 1899 w 2151"/>
                  <a:gd name="T41" fmla="*/ 1451 h 2153"/>
                  <a:gd name="T42" fmla="*/ 1958 w 2151"/>
                  <a:gd name="T43" fmla="*/ 1270 h 2153"/>
                  <a:gd name="T44" fmla="*/ 1979 w 2151"/>
                  <a:gd name="T45" fmla="*/ 1078 h 2153"/>
                  <a:gd name="T46" fmla="*/ 1958 w 2151"/>
                  <a:gd name="T47" fmla="*/ 883 h 2153"/>
                  <a:gd name="T48" fmla="*/ 1899 w 2151"/>
                  <a:gd name="T49" fmla="*/ 704 h 2153"/>
                  <a:gd name="T50" fmla="*/ 1804 w 2151"/>
                  <a:gd name="T51" fmla="*/ 544 h 2153"/>
                  <a:gd name="T52" fmla="*/ 1680 w 2151"/>
                  <a:gd name="T53" fmla="*/ 406 h 2153"/>
                  <a:gd name="T54" fmla="*/ 1532 w 2151"/>
                  <a:gd name="T55" fmla="*/ 296 h 2153"/>
                  <a:gd name="T56" fmla="*/ 1360 w 2151"/>
                  <a:gd name="T57" fmla="*/ 220 h 2153"/>
                  <a:gd name="T58" fmla="*/ 1173 w 2151"/>
                  <a:gd name="T59" fmla="*/ 178 h 2153"/>
                  <a:gd name="T60" fmla="*/ 1076 w 2151"/>
                  <a:gd name="T61" fmla="*/ 0 h 2153"/>
                  <a:gd name="T62" fmla="*/ 1292 w 2151"/>
                  <a:gd name="T63" fmla="*/ 23 h 2153"/>
                  <a:gd name="T64" fmla="*/ 1494 w 2151"/>
                  <a:gd name="T65" fmla="*/ 86 h 2153"/>
                  <a:gd name="T66" fmla="*/ 1676 w 2151"/>
                  <a:gd name="T67" fmla="*/ 185 h 2153"/>
                  <a:gd name="T68" fmla="*/ 1835 w 2151"/>
                  <a:gd name="T69" fmla="*/ 317 h 2153"/>
                  <a:gd name="T70" fmla="*/ 1966 w 2151"/>
                  <a:gd name="T71" fmla="*/ 475 h 2153"/>
                  <a:gd name="T72" fmla="*/ 2065 w 2151"/>
                  <a:gd name="T73" fmla="*/ 658 h 2153"/>
                  <a:gd name="T74" fmla="*/ 2128 w 2151"/>
                  <a:gd name="T75" fmla="*/ 860 h 2153"/>
                  <a:gd name="T76" fmla="*/ 2151 w 2151"/>
                  <a:gd name="T77" fmla="*/ 1078 h 2153"/>
                  <a:gd name="T78" fmla="*/ 2128 w 2151"/>
                  <a:gd name="T79" fmla="*/ 1293 h 2153"/>
                  <a:gd name="T80" fmla="*/ 2065 w 2151"/>
                  <a:gd name="T81" fmla="*/ 1495 h 2153"/>
                  <a:gd name="T82" fmla="*/ 1966 w 2151"/>
                  <a:gd name="T83" fmla="*/ 1678 h 2153"/>
                  <a:gd name="T84" fmla="*/ 1835 w 2151"/>
                  <a:gd name="T85" fmla="*/ 1838 h 2153"/>
                  <a:gd name="T86" fmla="*/ 1676 w 2151"/>
                  <a:gd name="T87" fmla="*/ 1970 h 2153"/>
                  <a:gd name="T88" fmla="*/ 1494 w 2151"/>
                  <a:gd name="T89" fmla="*/ 2069 h 2153"/>
                  <a:gd name="T90" fmla="*/ 1292 w 2151"/>
                  <a:gd name="T91" fmla="*/ 2132 h 2153"/>
                  <a:gd name="T92" fmla="*/ 1076 w 2151"/>
                  <a:gd name="T93" fmla="*/ 2153 h 2153"/>
                  <a:gd name="T94" fmla="*/ 859 w 2151"/>
                  <a:gd name="T95" fmla="*/ 2132 h 2153"/>
                  <a:gd name="T96" fmla="*/ 657 w 2151"/>
                  <a:gd name="T97" fmla="*/ 2069 h 2153"/>
                  <a:gd name="T98" fmla="*/ 474 w 2151"/>
                  <a:gd name="T99" fmla="*/ 1970 h 2153"/>
                  <a:gd name="T100" fmla="*/ 314 w 2151"/>
                  <a:gd name="T101" fmla="*/ 1838 h 2153"/>
                  <a:gd name="T102" fmla="*/ 183 w 2151"/>
                  <a:gd name="T103" fmla="*/ 1678 h 2153"/>
                  <a:gd name="T104" fmla="*/ 83 w 2151"/>
                  <a:gd name="T105" fmla="*/ 1495 h 2153"/>
                  <a:gd name="T106" fmla="*/ 21 w 2151"/>
                  <a:gd name="T107" fmla="*/ 1293 h 2153"/>
                  <a:gd name="T108" fmla="*/ 0 w 2151"/>
                  <a:gd name="T109" fmla="*/ 1078 h 2153"/>
                  <a:gd name="T110" fmla="*/ 21 w 2151"/>
                  <a:gd name="T111" fmla="*/ 860 h 2153"/>
                  <a:gd name="T112" fmla="*/ 83 w 2151"/>
                  <a:gd name="T113" fmla="*/ 658 h 2153"/>
                  <a:gd name="T114" fmla="*/ 183 w 2151"/>
                  <a:gd name="T115" fmla="*/ 475 h 2153"/>
                  <a:gd name="T116" fmla="*/ 314 w 2151"/>
                  <a:gd name="T117" fmla="*/ 317 h 2153"/>
                  <a:gd name="T118" fmla="*/ 474 w 2151"/>
                  <a:gd name="T119" fmla="*/ 185 h 2153"/>
                  <a:gd name="T120" fmla="*/ 657 w 2151"/>
                  <a:gd name="T121" fmla="*/ 86 h 2153"/>
                  <a:gd name="T122" fmla="*/ 859 w 2151"/>
                  <a:gd name="T123" fmla="*/ 23 h 2153"/>
                  <a:gd name="T124" fmla="*/ 1076 w 2151"/>
                  <a:gd name="T125" fmla="*/ 0 h 2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51" h="2153">
                    <a:moveTo>
                      <a:pt x="1076" y="172"/>
                    </a:moveTo>
                    <a:lnTo>
                      <a:pt x="977" y="178"/>
                    </a:lnTo>
                    <a:lnTo>
                      <a:pt x="882" y="193"/>
                    </a:lnTo>
                    <a:lnTo>
                      <a:pt x="790" y="220"/>
                    </a:lnTo>
                    <a:lnTo>
                      <a:pt x="703" y="254"/>
                    </a:lnTo>
                    <a:lnTo>
                      <a:pt x="619" y="296"/>
                    </a:lnTo>
                    <a:lnTo>
                      <a:pt x="541" y="347"/>
                    </a:lnTo>
                    <a:lnTo>
                      <a:pt x="470" y="406"/>
                    </a:lnTo>
                    <a:lnTo>
                      <a:pt x="404" y="471"/>
                    </a:lnTo>
                    <a:lnTo>
                      <a:pt x="346" y="544"/>
                    </a:lnTo>
                    <a:lnTo>
                      <a:pt x="295" y="622"/>
                    </a:lnTo>
                    <a:lnTo>
                      <a:pt x="251" y="704"/>
                    </a:lnTo>
                    <a:lnTo>
                      <a:pt x="217" y="792"/>
                    </a:lnTo>
                    <a:lnTo>
                      <a:pt x="192" y="883"/>
                    </a:lnTo>
                    <a:lnTo>
                      <a:pt x="177" y="978"/>
                    </a:lnTo>
                    <a:lnTo>
                      <a:pt x="171" y="1078"/>
                    </a:lnTo>
                    <a:lnTo>
                      <a:pt x="177" y="1175"/>
                    </a:lnTo>
                    <a:lnTo>
                      <a:pt x="192" y="1270"/>
                    </a:lnTo>
                    <a:lnTo>
                      <a:pt x="217" y="1364"/>
                    </a:lnTo>
                    <a:lnTo>
                      <a:pt x="251" y="1451"/>
                    </a:lnTo>
                    <a:lnTo>
                      <a:pt x="295" y="1533"/>
                    </a:lnTo>
                    <a:lnTo>
                      <a:pt x="346" y="1611"/>
                    </a:lnTo>
                    <a:lnTo>
                      <a:pt x="404" y="1684"/>
                    </a:lnTo>
                    <a:lnTo>
                      <a:pt x="470" y="1749"/>
                    </a:lnTo>
                    <a:lnTo>
                      <a:pt x="541" y="1808"/>
                    </a:lnTo>
                    <a:lnTo>
                      <a:pt x="619" y="1857"/>
                    </a:lnTo>
                    <a:lnTo>
                      <a:pt x="703" y="1901"/>
                    </a:lnTo>
                    <a:lnTo>
                      <a:pt x="790" y="1936"/>
                    </a:lnTo>
                    <a:lnTo>
                      <a:pt x="882" y="1960"/>
                    </a:lnTo>
                    <a:lnTo>
                      <a:pt x="977" y="1976"/>
                    </a:lnTo>
                    <a:lnTo>
                      <a:pt x="1076" y="1981"/>
                    </a:lnTo>
                    <a:lnTo>
                      <a:pt x="1173" y="1976"/>
                    </a:lnTo>
                    <a:lnTo>
                      <a:pt x="1269" y="1960"/>
                    </a:lnTo>
                    <a:lnTo>
                      <a:pt x="1360" y="1936"/>
                    </a:lnTo>
                    <a:lnTo>
                      <a:pt x="1448" y="1901"/>
                    </a:lnTo>
                    <a:lnTo>
                      <a:pt x="1532" y="1857"/>
                    </a:lnTo>
                    <a:lnTo>
                      <a:pt x="1610" y="1808"/>
                    </a:lnTo>
                    <a:lnTo>
                      <a:pt x="1680" y="1749"/>
                    </a:lnTo>
                    <a:lnTo>
                      <a:pt x="1747" y="1684"/>
                    </a:lnTo>
                    <a:lnTo>
                      <a:pt x="1804" y="1611"/>
                    </a:lnTo>
                    <a:lnTo>
                      <a:pt x="1856" y="1533"/>
                    </a:lnTo>
                    <a:lnTo>
                      <a:pt x="1899" y="1451"/>
                    </a:lnTo>
                    <a:lnTo>
                      <a:pt x="1934" y="1364"/>
                    </a:lnTo>
                    <a:lnTo>
                      <a:pt x="1958" y="1270"/>
                    </a:lnTo>
                    <a:lnTo>
                      <a:pt x="1974" y="1175"/>
                    </a:lnTo>
                    <a:lnTo>
                      <a:pt x="1979" y="1078"/>
                    </a:lnTo>
                    <a:lnTo>
                      <a:pt x="1974" y="978"/>
                    </a:lnTo>
                    <a:lnTo>
                      <a:pt x="1958" y="883"/>
                    </a:lnTo>
                    <a:lnTo>
                      <a:pt x="1934" y="792"/>
                    </a:lnTo>
                    <a:lnTo>
                      <a:pt x="1899" y="704"/>
                    </a:lnTo>
                    <a:lnTo>
                      <a:pt x="1856" y="622"/>
                    </a:lnTo>
                    <a:lnTo>
                      <a:pt x="1804" y="544"/>
                    </a:lnTo>
                    <a:lnTo>
                      <a:pt x="1747" y="471"/>
                    </a:lnTo>
                    <a:lnTo>
                      <a:pt x="1680" y="406"/>
                    </a:lnTo>
                    <a:lnTo>
                      <a:pt x="1610" y="347"/>
                    </a:lnTo>
                    <a:lnTo>
                      <a:pt x="1532" y="296"/>
                    </a:lnTo>
                    <a:lnTo>
                      <a:pt x="1448" y="254"/>
                    </a:lnTo>
                    <a:lnTo>
                      <a:pt x="1360" y="220"/>
                    </a:lnTo>
                    <a:lnTo>
                      <a:pt x="1269" y="193"/>
                    </a:lnTo>
                    <a:lnTo>
                      <a:pt x="1173" y="178"/>
                    </a:lnTo>
                    <a:lnTo>
                      <a:pt x="1076" y="172"/>
                    </a:lnTo>
                    <a:close/>
                    <a:moveTo>
                      <a:pt x="1076" y="0"/>
                    </a:moveTo>
                    <a:lnTo>
                      <a:pt x="1185" y="6"/>
                    </a:lnTo>
                    <a:lnTo>
                      <a:pt x="1292" y="23"/>
                    </a:lnTo>
                    <a:lnTo>
                      <a:pt x="1394" y="50"/>
                    </a:lnTo>
                    <a:lnTo>
                      <a:pt x="1494" y="86"/>
                    </a:lnTo>
                    <a:lnTo>
                      <a:pt x="1587" y="130"/>
                    </a:lnTo>
                    <a:lnTo>
                      <a:pt x="1676" y="185"/>
                    </a:lnTo>
                    <a:lnTo>
                      <a:pt x="1758" y="246"/>
                    </a:lnTo>
                    <a:lnTo>
                      <a:pt x="1835" y="317"/>
                    </a:lnTo>
                    <a:lnTo>
                      <a:pt x="1905" y="393"/>
                    </a:lnTo>
                    <a:lnTo>
                      <a:pt x="1966" y="475"/>
                    </a:lnTo>
                    <a:lnTo>
                      <a:pt x="2021" y="565"/>
                    </a:lnTo>
                    <a:lnTo>
                      <a:pt x="2065" y="658"/>
                    </a:lnTo>
                    <a:lnTo>
                      <a:pt x="2101" y="757"/>
                    </a:lnTo>
                    <a:lnTo>
                      <a:pt x="2128" y="860"/>
                    </a:lnTo>
                    <a:lnTo>
                      <a:pt x="2145" y="967"/>
                    </a:lnTo>
                    <a:lnTo>
                      <a:pt x="2151" y="1078"/>
                    </a:lnTo>
                    <a:lnTo>
                      <a:pt x="2145" y="1186"/>
                    </a:lnTo>
                    <a:lnTo>
                      <a:pt x="2128" y="1293"/>
                    </a:lnTo>
                    <a:lnTo>
                      <a:pt x="2101" y="1396"/>
                    </a:lnTo>
                    <a:lnTo>
                      <a:pt x="2065" y="1495"/>
                    </a:lnTo>
                    <a:lnTo>
                      <a:pt x="2021" y="1590"/>
                    </a:lnTo>
                    <a:lnTo>
                      <a:pt x="1966" y="1678"/>
                    </a:lnTo>
                    <a:lnTo>
                      <a:pt x="1905" y="1762"/>
                    </a:lnTo>
                    <a:lnTo>
                      <a:pt x="1835" y="1838"/>
                    </a:lnTo>
                    <a:lnTo>
                      <a:pt x="1758" y="1907"/>
                    </a:lnTo>
                    <a:lnTo>
                      <a:pt x="1676" y="1970"/>
                    </a:lnTo>
                    <a:lnTo>
                      <a:pt x="1587" y="2023"/>
                    </a:lnTo>
                    <a:lnTo>
                      <a:pt x="1494" y="2069"/>
                    </a:lnTo>
                    <a:lnTo>
                      <a:pt x="1394" y="2105"/>
                    </a:lnTo>
                    <a:lnTo>
                      <a:pt x="1292" y="2132"/>
                    </a:lnTo>
                    <a:lnTo>
                      <a:pt x="1185" y="2147"/>
                    </a:lnTo>
                    <a:lnTo>
                      <a:pt x="1076" y="2153"/>
                    </a:lnTo>
                    <a:lnTo>
                      <a:pt x="966" y="2147"/>
                    </a:lnTo>
                    <a:lnTo>
                      <a:pt x="859" y="2132"/>
                    </a:lnTo>
                    <a:lnTo>
                      <a:pt x="756" y="2105"/>
                    </a:lnTo>
                    <a:lnTo>
                      <a:pt x="657" y="2069"/>
                    </a:lnTo>
                    <a:lnTo>
                      <a:pt x="564" y="2023"/>
                    </a:lnTo>
                    <a:lnTo>
                      <a:pt x="474" y="1970"/>
                    </a:lnTo>
                    <a:lnTo>
                      <a:pt x="392" y="1907"/>
                    </a:lnTo>
                    <a:lnTo>
                      <a:pt x="314" y="1838"/>
                    </a:lnTo>
                    <a:lnTo>
                      <a:pt x="245" y="1762"/>
                    </a:lnTo>
                    <a:lnTo>
                      <a:pt x="183" y="1678"/>
                    </a:lnTo>
                    <a:lnTo>
                      <a:pt x="129" y="1590"/>
                    </a:lnTo>
                    <a:lnTo>
                      <a:pt x="83" y="1495"/>
                    </a:lnTo>
                    <a:lnTo>
                      <a:pt x="47" y="1398"/>
                    </a:lnTo>
                    <a:lnTo>
                      <a:pt x="21" y="1293"/>
                    </a:lnTo>
                    <a:lnTo>
                      <a:pt x="5" y="1186"/>
                    </a:lnTo>
                    <a:lnTo>
                      <a:pt x="0" y="1078"/>
                    </a:lnTo>
                    <a:lnTo>
                      <a:pt x="5" y="967"/>
                    </a:lnTo>
                    <a:lnTo>
                      <a:pt x="21" y="860"/>
                    </a:lnTo>
                    <a:lnTo>
                      <a:pt x="47" y="757"/>
                    </a:lnTo>
                    <a:lnTo>
                      <a:pt x="83" y="658"/>
                    </a:lnTo>
                    <a:lnTo>
                      <a:pt x="129" y="565"/>
                    </a:lnTo>
                    <a:lnTo>
                      <a:pt x="183" y="475"/>
                    </a:lnTo>
                    <a:lnTo>
                      <a:pt x="245" y="393"/>
                    </a:lnTo>
                    <a:lnTo>
                      <a:pt x="314" y="317"/>
                    </a:lnTo>
                    <a:lnTo>
                      <a:pt x="392" y="246"/>
                    </a:lnTo>
                    <a:lnTo>
                      <a:pt x="474" y="185"/>
                    </a:lnTo>
                    <a:lnTo>
                      <a:pt x="564" y="130"/>
                    </a:lnTo>
                    <a:lnTo>
                      <a:pt x="657" y="86"/>
                    </a:lnTo>
                    <a:lnTo>
                      <a:pt x="756" y="50"/>
                    </a:lnTo>
                    <a:lnTo>
                      <a:pt x="859" y="23"/>
                    </a:lnTo>
                    <a:lnTo>
                      <a:pt x="966" y="6"/>
                    </a:lnTo>
                    <a:lnTo>
                      <a:pt x="10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3658" y="830"/>
                <a:ext cx="334" cy="686"/>
              </a:xfrm>
              <a:custGeom>
                <a:avLst/>
                <a:gdLst>
                  <a:gd name="T0" fmla="*/ 429 w 669"/>
                  <a:gd name="T1" fmla="*/ 0 h 1371"/>
                  <a:gd name="T2" fmla="*/ 495 w 669"/>
                  <a:gd name="T3" fmla="*/ 168 h 1371"/>
                  <a:gd name="T4" fmla="*/ 616 w 669"/>
                  <a:gd name="T5" fmla="*/ 214 h 1371"/>
                  <a:gd name="T6" fmla="*/ 577 w 669"/>
                  <a:gd name="T7" fmla="*/ 402 h 1371"/>
                  <a:gd name="T8" fmla="*/ 524 w 669"/>
                  <a:gd name="T9" fmla="*/ 372 h 1371"/>
                  <a:gd name="T10" fmla="*/ 475 w 669"/>
                  <a:gd name="T11" fmla="*/ 349 h 1371"/>
                  <a:gd name="T12" fmla="*/ 404 w 669"/>
                  <a:gd name="T13" fmla="*/ 334 h 1371"/>
                  <a:gd name="T14" fmla="*/ 326 w 669"/>
                  <a:gd name="T15" fmla="*/ 334 h 1371"/>
                  <a:gd name="T16" fmla="*/ 276 w 669"/>
                  <a:gd name="T17" fmla="*/ 351 h 1371"/>
                  <a:gd name="T18" fmla="*/ 250 w 669"/>
                  <a:gd name="T19" fmla="*/ 380 h 1371"/>
                  <a:gd name="T20" fmla="*/ 238 w 669"/>
                  <a:gd name="T21" fmla="*/ 416 h 1371"/>
                  <a:gd name="T22" fmla="*/ 238 w 669"/>
                  <a:gd name="T23" fmla="*/ 452 h 1371"/>
                  <a:gd name="T24" fmla="*/ 252 w 669"/>
                  <a:gd name="T25" fmla="*/ 488 h 1371"/>
                  <a:gd name="T26" fmla="*/ 288 w 669"/>
                  <a:gd name="T27" fmla="*/ 523 h 1371"/>
                  <a:gd name="T28" fmla="*/ 354 w 669"/>
                  <a:gd name="T29" fmla="*/ 559 h 1371"/>
                  <a:gd name="T30" fmla="*/ 467 w 669"/>
                  <a:gd name="T31" fmla="*/ 610 h 1371"/>
                  <a:gd name="T32" fmla="*/ 570 w 669"/>
                  <a:gd name="T33" fmla="*/ 677 h 1371"/>
                  <a:gd name="T34" fmla="*/ 635 w 669"/>
                  <a:gd name="T35" fmla="*/ 755 h 1371"/>
                  <a:gd name="T36" fmla="*/ 665 w 669"/>
                  <a:gd name="T37" fmla="*/ 849 h 1371"/>
                  <a:gd name="T38" fmla="*/ 665 w 669"/>
                  <a:gd name="T39" fmla="*/ 955 h 1371"/>
                  <a:gd name="T40" fmla="*/ 631 w 669"/>
                  <a:gd name="T41" fmla="*/ 1051 h 1371"/>
                  <a:gd name="T42" fmla="*/ 564 w 669"/>
                  <a:gd name="T43" fmla="*/ 1129 h 1371"/>
                  <a:gd name="T44" fmla="*/ 473 w 669"/>
                  <a:gd name="T45" fmla="*/ 1184 h 1371"/>
                  <a:gd name="T46" fmla="*/ 419 w 669"/>
                  <a:gd name="T47" fmla="*/ 1371 h 1371"/>
                  <a:gd name="T48" fmla="*/ 248 w 669"/>
                  <a:gd name="T49" fmla="*/ 1211 h 1371"/>
                  <a:gd name="T50" fmla="*/ 124 w 669"/>
                  <a:gd name="T51" fmla="*/ 1186 h 1371"/>
                  <a:gd name="T52" fmla="*/ 23 w 669"/>
                  <a:gd name="T53" fmla="*/ 1137 h 1371"/>
                  <a:gd name="T54" fmla="*/ 63 w 669"/>
                  <a:gd name="T55" fmla="*/ 948 h 1371"/>
                  <a:gd name="T56" fmla="*/ 135 w 669"/>
                  <a:gd name="T57" fmla="*/ 992 h 1371"/>
                  <a:gd name="T58" fmla="*/ 213 w 669"/>
                  <a:gd name="T59" fmla="*/ 1020 h 1371"/>
                  <a:gd name="T60" fmla="*/ 293 w 669"/>
                  <a:gd name="T61" fmla="*/ 1034 h 1371"/>
                  <a:gd name="T62" fmla="*/ 366 w 669"/>
                  <a:gd name="T63" fmla="*/ 1026 h 1371"/>
                  <a:gd name="T64" fmla="*/ 419 w 669"/>
                  <a:gd name="T65" fmla="*/ 995 h 1371"/>
                  <a:gd name="T66" fmla="*/ 446 w 669"/>
                  <a:gd name="T67" fmla="*/ 946 h 1371"/>
                  <a:gd name="T68" fmla="*/ 448 w 669"/>
                  <a:gd name="T69" fmla="*/ 891 h 1371"/>
                  <a:gd name="T70" fmla="*/ 431 w 669"/>
                  <a:gd name="T71" fmla="*/ 845 h 1371"/>
                  <a:gd name="T72" fmla="*/ 385 w 669"/>
                  <a:gd name="T73" fmla="*/ 801 h 1371"/>
                  <a:gd name="T74" fmla="*/ 303 w 669"/>
                  <a:gd name="T75" fmla="*/ 759 h 1371"/>
                  <a:gd name="T76" fmla="*/ 219 w 669"/>
                  <a:gd name="T77" fmla="*/ 723 h 1371"/>
                  <a:gd name="T78" fmla="*/ 143 w 669"/>
                  <a:gd name="T79" fmla="*/ 677 h 1371"/>
                  <a:gd name="T80" fmla="*/ 80 w 669"/>
                  <a:gd name="T81" fmla="*/ 618 h 1371"/>
                  <a:gd name="T82" fmla="*/ 36 w 669"/>
                  <a:gd name="T83" fmla="*/ 544 h 1371"/>
                  <a:gd name="T84" fmla="*/ 19 w 669"/>
                  <a:gd name="T85" fmla="*/ 450 h 1371"/>
                  <a:gd name="T86" fmla="*/ 36 w 669"/>
                  <a:gd name="T87" fmla="*/ 351 h 1371"/>
                  <a:gd name="T88" fmla="*/ 84 w 669"/>
                  <a:gd name="T89" fmla="*/ 269 h 1371"/>
                  <a:gd name="T90" fmla="*/ 158 w 669"/>
                  <a:gd name="T91" fmla="*/ 206 h 1371"/>
                  <a:gd name="T92" fmla="*/ 257 w 669"/>
                  <a:gd name="T93" fmla="*/ 166 h 1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69" h="1371">
                    <a:moveTo>
                      <a:pt x="257" y="0"/>
                    </a:moveTo>
                    <a:lnTo>
                      <a:pt x="429" y="0"/>
                    </a:lnTo>
                    <a:lnTo>
                      <a:pt x="429" y="156"/>
                    </a:lnTo>
                    <a:lnTo>
                      <a:pt x="495" y="168"/>
                    </a:lnTo>
                    <a:lnTo>
                      <a:pt x="558" y="187"/>
                    </a:lnTo>
                    <a:lnTo>
                      <a:pt x="616" y="214"/>
                    </a:lnTo>
                    <a:lnTo>
                      <a:pt x="642" y="229"/>
                    </a:lnTo>
                    <a:lnTo>
                      <a:pt x="577" y="402"/>
                    </a:lnTo>
                    <a:lnTo>
                      <a:pt x="541" y="381"/>
                    </a:lnTo>
                    <a:lnTo>
                      <a:pt x="524" y="372"/>
                    </a:lnTo>
                    <a:lnTo>
                      <a:pt x="503" y="361"/>
                    </a:lnTo>
                    <a:lnTo>
                      <a:pt x="475" y="349"/>
                    </a:lnTo>
                    <a:lnTo>
                      <a:pt x="442" y="340"/>
                    </a:lnTo>
                    <a:lnTo>
                      <a:pt x="404" y="334"/>
                    </a:lnTo>
                    <a:lnTo>
                      <a:pt x="360" y="330"/>
                    </a:lnTo>
                    <a:lnTo>
                      <a:pt x="326" y="334"/>
                    </a:lnTo>
                    <a:lnTo>
                      <a:pt x="297" y="340"/>
                    </a:lnTo>
                    <a:lnTo>
                      <a:pt x="276" y="351"/>
                    </a:lnTo>
                    <a:lnTo>
                      <a:pt x="261" y="364"/>
                    </a:lnTo>
                    <a:lnTo>
                      <a:pt x="250" y="380"/>
                    </a:lnTo>
                    <a:lnTo>
                      <a:pt x="242" y="397"/>
                    </a:lnTo>
                    <a:lnTo>
                      <a:pt x="238" y="416"/>
                    </a:lnTo>
                    <a:lnTo>
                      <a:pt x="238" y="433"/>
                    </a:lnTo>
                    <a:lnTo>
                      <a:pt x="238" y="452"/>
                    </a:lnTo>
                    <a:lnTo>
                      <a:pt x="244" y="471"/>
                    </a:lnTo>
                    <a:lnTo>
                      <a:pt x="252" y="488"/>
                    </a:lnTo>
                    <a:lnTo>
                      <a:pt x="267" y="505"/>
                    </a:lnTo>
                    <a:lnTo>
                      <a:pt x="288" y="523"/>
                    </a:lnTo>
                    <a:lnTo>
                      <a:pt x="316" y="540"/>
                    </a:lnTo>
                    <a:lnTo>
                      <a:pt x="354" y="559"/>
                    </a:lnTo>
                    <a:lnTo>
                      <a:pt x="402" y="580"/>
                    </a:lnTo>
                    <a:lnTo>
                      <a:pt x="467" y="610"/>
                    </a:lnTo>
                    <a:lnTo>
                      <a:pt x="522" y="643"/>
                    </a:lnTo>
                    <a:lnTo>
                      <a:pt x="570" y="677"/>
                    </a:lnTo>
                    <a:lnTo>
                      <a:pt x="606" y="713"/>
                    </a:lnTo>
                    <a:lnTo>
                      <a:pt x="635" y="755"/>
                    </a:lnTo>
                    <a:lnTo>
                      <a:pt x="654" y="799"/>
                    </a:lnTo>
                    <a:lnTo>
                      <a:pt x="665" y="849"/>
                    </a:lnTo>
                    <a:lnTo>
                      <a:pt x="669" y="902"/>
                    </a:lnTo>
                    <a:lnTo>
                      <a:pt x="665" y="955"/>
                    </a:lnTo>
                    <a:lnTo>
                      <a:pt x="652" y="1005"/>
                    </a:lnTo>
                    <a:lnTo>
                      <a:pt x="631" y="1051"/>
                    </a:lnTo>
                    <a:lnTo>
                      <a:pt x="600" y="1093"/>
                    </a:lnTo>
                    <a:lnTo>
                      <a:pt x="564" y="1129"/>
                    </a:lnTo>
                    <a:lnTo>
                      <a:pt x="522" y="1159"/>
                    </a:lnTo>
                    <a:lnTo>
                      <a:pt x="473" y="1184"/>
                    </a:lnTo>
                    <a:lnTo>
                      <a:pt x="419" y="1201"/>
                    </a:lnTo>
                    <a:lnTo>
                      <a:pt x="419" y="1371"/>
                    </a:lnTo>
                    <a:lnTo>
                      <a:pt x="248" y="1371"/>
                    </a:lnTo>
                    <a:lnTo>
                      <a:pt x="248" y="1211"/>
                    </a:lnTo>
                    <a:lnTo>
                      <a:pt x="185" y="1203"/>
                    </a:lnTo>
                    <a:lnTo>
                      <a:pt x="124" y="1186"/>
                    </a:lnTo>
                    <a:lnTo>
                      <a:pt x="69" y="1165"/>
                    </a:lnTo>
                    <a:lnTo>
                      <a:pt x="23" y="1137"/>
                    </a:lnTo>
                    <a:lnTo>
                      <a:pt x="0" y="1121"/>
                    </a:lnTo>
                    <a:lnTo>
                      <a:pt x="63" y="948"/>
                    </a:lnTo>
                    <a:lnTo>
                      <a:pt x="101" y="973"/>
                    </a:lnTo>
                    <a:lnTo>
                      <a:pt x="135" y="992"/>
                    </a:lnTo>
                    <a:lnTo>
                      <a:pt x="173" y="1009"/>
                    </a:lnTo>
                    <a:lnTo>
                      <a:pt x="213" y="1020"/>
                    </a:lnTo>
                    <a:lnTo>
                      <a:pt x="253" y="1030"/>
                    </a:lnTo>
                    <a:lnTo>
                      <a:pt x="293" y="1034"/>
                    </a:lnTo>
                    <a:lnTo>
                      <a:pt x="332" y="1032"/>
                    </a:lnTo>
                    <a:lnTo>
                      <a:pt x="366" y="1026"/>
                    </a:lnTo>
                    <a:lnTo>
                      <a:pt x="394" y="1013"/>
                    </a:lnTo>
                    <a:lnTo>
                      <a:pt x="419" y="995"/>
                    </a:lnTo>
                    <a:lnTo>
                      <a:pt x="436" y="973"/>
                    </a:lnTo>
                    <a:lnTo>
                      <a:pt x="446" y="946"/>
                    </a:lnTo>
                    <a:lnTo>
                      <a:pt x="450" y="913"/>
                    </a:lnTo>
                    <a:lnTo>
                      <a:pt x="448" y="891"/>
                    </a:lnTo>
                    <a:lnTo>
                      <a:pt x="442" y="868"/>
                    </a:lnTo>
                    <a:lnTo>
                      <a:pt x="431" y="845"/>
                    </a:lnTo>
                    <a:lnTo>
                      <a:pt x="412" y="822"/>
                    </a:lnTo>
                    <a:lnTo>
                      <a:pt x="385" y="801"/>
                    </a:lnTo>
                    <a:lnTo>
                      <a:pt x="351" y="780"/>
                    </a:lnTo>
                    <a:lnTo>
                      <a:pt x="303" y="759"/>
                    </a:lnTo>
                    <a:lnTo>
                      <a:pt x="261" y="742"/>
                    </a:lnTo>
                    <a:lnTo>
                      <a:pt x="219" y="723"/>
                    </a:lnTo>
                    <a:lnTo>
                      <a:pt x="181" y="700"/>
                    </a:lnTo>
                    <a:lnTo>
                      <a:pt x="143" y="677"/>
                    </a:lnTo>
                    <a:lnTo>
                      <a:pt x="109" y="648"/>
                    </a:lnTo>
                    <a:lnTo>
                      <a:pt x="80" y="618"/>
                    </a:lnTo>
                    <a:lnTo>
                      <a:pt x="55" y="584"/>
                    </a:lnTo>
                    <a:lnTo>
                      <a:pt x="36" y="544"/>
                    </a:lnTo>
                    <a:lnTo>
                      <a:pt x="25" y="500"/>
                    </a:lnTo>
                    <a:lnTo>
                      <a:pt x="19" y="450"/>
                    </a:lnTo>
                    <a:lnTo>
                      <a:pt x="25" y="399"/>
                    </a:lnTo>
                    <a:lnTo>
                      <a:pt x="36" y="351"/>
                    </a:lnTo>
                    <a:lnTo>
                      <a:pt x="57" y="307"/>
                    </a:lnTo>
                    <a:lnTo>
                      <a:pt x="84" y="269"/>
                    </a:lnTo>
                    <a:lnTo>
                      <a:pt x="118" y="235"/>
                    </a:lnTo>
                    <a:lnTo>
                      <a:pt x="158" y="206"/>
                    </a:lnTo>
                    <a:lnTo>
                      <a:pt x="206" y="183"/>
                    </a:lnTo>
                    <a:lnTo>
                      <a:pt x="257" y="166"/>
                    </a:lnTo>
                    <a:lnTo>
                      <a:pt x="2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8"/>
              <p:cNvSpPr>
                <a:spLocks noEditPoints="1"/>
              </p:cNvSpPr>
              <p:nvPr/>
            </p:nvSpPr>
            <p:spPr bwMode="auto">
              <a:xfrm>
                <a:off x="4112" y="1452"/>
                <a:ext cx="828" cy="828"/>
              </a:xfrm>
              <a:custGeom>
                <a:avLst/>
                <a:gdLst>
                  <a:gd name="T0" fmla="*/ 745 w 1658"/>
                  <a:gd name="T1" fmla="*/ 153 h 1657"/>
                  <a:gd name="T2" fmla="*/ 583 w 1658"/>
                  <a:gd name="T3" fmla="*/ 193 h 1657"/>
                  <a:gd name="T4" fmla="*/ 440 w 1658"/>
                  <a:gd name="T5" fmla="*/ 269 h 1657"/>
                  <a:gd name="T6" fmla="*/ 320 w 1658"/>
                  <a:gd name="T7" fmla="*/ 376 h 1657"/>
                  <a:gd name="T8" fmla="*/ 229 w 1658"/>
                  <a:gd name="T9" fmla="*/ 507 h 1657"/>
                  <a:gd name="T10" fmla="*/ 170 w 1658"/>
                  <a:gd name="T11" fmla="*/ 660 h 1657"/>
                  <a:gd name="T12" fmla="*/ 149 w 1658"/>
                  <a:gd name="T13" fmla="*/ 828 h 1657"/>
                  <a:gd name="T14" fmla="*/ 170 w 1658"/>
                  <a:gd name="T15" fmla="*/ 996 h 1657"/>
                  <a:gd name="T16" fmla="*/ 229 w 1658"/>
                  <a:gd name="T17" fmla="*/ 1148 h 1657"/>
                  <a:gd name="T18" fmla="*/ 320 w 1658"/>
                  <a:gd name="T19" fmla="*/ 1280 h 1657"/>
                  <a:gd name="T20" fmla="*/ 440 w 1658"/>
                  <a:gd name="T21" fmla="*/ 1386 h 1657"/>
                  <a:gd name="T22" fmla="*/ 583 w 1658"/>
                  <a:gd name="T23" fmla="*/ 1463 h 1657"/>
                  <a:gd name="T24" fmla="*/ 745 w 1658"/>
                  <a:gd name="T25" fmla="*/ 1505 h 1657"/>
                  <a:gd name="T26" fmla="*/ 915 w 1658"/>
                  <a:gd name="T27" fmla="*/ 1505 h 1657"/>
                  <a:gd name="T28" fmla="*/ 1075 w 1658"/>
                  <a:gd name="T29" fmla="*/ 1463 h 1657"/>
                  <a:gd name="T30" fmla="*/ 1218 w 1658"/>
                  <a:gd name="T31" fmla="*/ 1386 h 1657"/>
                  <a:gd name="T32" fmla="*/ 1338 w 1658"/>
                  <a:gd name="T33" fmla="*/ 1280 h 1657"/>
                  <a:gd name="T34" fmla="*/ 1431 w 1658"/>
                  <a:gd name="T35" fmla="*/ 1148 h 1657"/>
                  <a:gd name="T36" fmla="*/ 1490 w 1658"/>
                  <a:gd name="T37" fmla="*/ 996 h 1657"/>
                  <a:gd name="T38" fmla="*/ 1511 w 1658"/>
                  <a:gd name="T39" fmla="*/ 828 h 1657"/>
                  <a:gd name="T40" fmla="*/ 1490 w 1658"/>
                  <a:gd name="T41" fmla="*/ 660 h 1657"/>
                  <a:gd name="T42" fmla="*/ 1431 w 1658"/>
                  <a:gd name="T43" fmla="*/ 507 h 1657"/>
                  <a:gd name="T44" fmla="*/ 1338 w 1658"/>
                  <a:gd name="T45" fmla="*/ 376 h 1657"/>
                  <a:gd name="T46" fmla="*/ 1218 w 1658"/>
                  <a:gd name="T47" fmla="*/ 269 h 1657"/>
                  <a:gd name="T48" fmla="*/ 1077 w 1658"/>
                  <a:gd name="T49" fmla="*/ 193 h 1657"/>
                  <a:gd name="T50" fmla="*/ 915 w 1658"/>
                  <a:gd name="T51" fmla="*/ 153 h 1657"/>
                  <a:gd name="T52" fmla="*/ 829 w 1658"/>
                  <a:gd name="T53" fmla="*/ 0 h 1657"/>
                  <a:gd name="T54" fmla="*/ 1019 w 1658"/>
                  <a:gd name="T55" fmla="*/ 21 h 1657"/>
                  <a:gd name="T56" fmla="*/ 1193 w 1658"/>
                  <a:gd name="T57" fmla="*/ 84 h 1657"/>
                  <a:gd name="T58" fmla="*/ 1347 w 1658"/>
                  <a:gd name="T59" fmla="*/ 181 h 1657"/>
                  <a:gd name="T60" fmla="*/ 1477 w 1658"/>
                  <a:gd name="T61" fmla="*/ 311 h 1657"/>
                  <a:gd name="T62" fmla="*/ 1574 w 1658"/>
                  <a:gd name="T63" fmla="*/ 464 h 1657"/>
                  <a:gd name="T64" fmla="*/ 1637 w 1658"/>
                  <a:gd name="T65" fmla="*/ 639 h 1657"/>
                  <a:gd name="T66" fmla="*/ 1658 w 1658"/>
                  <a:gd name="T67" fmla="*/ 828 h 1657"/>
                  <a:gd name="T68" fmla="*/ 1637 w 1658"/>
                  <a:gd name="T69" fmla="*/ 1018 h 1657"/>
                  <a:gd name="T70" fmla="*/ 1574 w 1658"/>
                  <a:gd name="T71" fmla="*/ 1192 h 1657"/>
                  <a:gd name="T72" fmla="*/ 1477 w 1658"/>
                  <a:gd name="T73" fmla="*/ 1346 h 1657"/>
                  <a:gd name="T74" fmla="*/ 1347 w 1658"/>
                  <a:gd name="T75" fmla="*/ 1474 h 1657"/>
                  <a:gd name="T76" fmla="*/ 1195 w 1658"/>
                  <a:gd name="T77" fmla="*/ 1571 h 1657"/>
                  <a:gd name="T78" fmla="*/ 1019 w 1658"/>
                  <a:gd name="T79" fmla="*/ 1634 h 1657"/>
                  <a:gd name="T80" fmla="*/ 829 w 1658"/>
                  <a:gd name="T81" fmla="*/ 1657 h 1657"/>
                  <a:gd name="T82" fmla="*/ 640 w 1658"/>
                  <a:gd name="T83" fmla="*/ 1634 h 1657"/>
                  <a:gd name="T84" fmla="*/ 465 w 1658"/>
                  <a:gd name="T85" fmla="*/ 1571 h 1657"/>
                  <a:gd name="T86" fmla="*/ 313 w 1658"/>
                  <a:gd name="T87" fmla="*/ 1474 h 1657"/>
                  <a:gd name="T88" fmla="*/ 183 w 1658"/>
                  <a:gd name="T89" fmla="*/ 1346 h 1657"/>
                  <a:gd name="T90" fmla="*/ 86 w 1658"/>
                  <a:gd name="T91" fmla="*/ 1192 h 1657"/>
                  <a:gd name="T92" fmla="*/ 23 w 1658"/>
                  <a:gd name="T93" fmla="*/ 1018 h 1657"/>
                  <a:gd name="T94" fmla="*/ 0 w 1658"/>
                  <a:gd name="T95" fmla="*/ 828 h 1657"/>
                  <a:gd name="T96" fmla="*/ 23 w 1658"/>
                  <a:gd name="T97" fmla="*/ 639 h 1657"/>
                  <a:gd name="T98" fmla="*/ 86 w 1658"/>
                  <a:gd name="T99" fmla="*/ 464 h 1657"/>
                  <a:gd name="T100" fmla="*/ 183 w 1658"/>
                  <a:gd name="T101" fmla="*/ 311 h 1657"/>
                  <a:gd name="T102" fmla="*/ 313 w 1658"/>
                  <a:gd name="T103" fmla="*/ 181 h 1657"/>
                  <a:gd name="T104" fmla="*/ 465 w 1658"/>
                  <a:gd name="T105" fmla="*/ 84 h 1657"/>
                  <a:gd name="T106" fmla="*/ 640 w 1658"/>
                  <a:gd name="T107" fmla="*/ 21 h 1657"/>
                  <a:gd name="T108" fmla="*/ 829 w 1658"/>
                  <a:gd name="T109" fmla="*/ 0 h 1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58" h="1657">
                    <a:moveTo>
                      <a:pt x="829" y="147"/>
                    </a:moveTo>
                    <a:lnTo>
                      <a:pt x="745" y="153"/>
                    </a:lnTo>
                    <a:lnTo>
                      <a:pt x="663" y="168"/>
                    </a:lnTo>
                    <a:lnTo>
                      <a:pt x="583" y="193"/>
                    </a:lnTo>
                    <a:lnTo>
                      <a:pt x="511" y="227"/>
                    </a:lnTo>
                    <a:lnTo>
                      <a:pt x="440" y="269"/>
                    </a:lnTo>
                    <a:lnTo>
                      <a:pt x="377" y="319"/>
                    </a:lnTo>
                    <a:lnTo>
                      <a:pt x="320" y="376"/>
                    </a:lnTo>
                    <a:lnTo>
                      <a:pt x="271" y="439"/>
                    </a:lnTo>
                    <a:lnTo>
                      <a:pt x="229" y="507"/>
                    </a:lnTo>
                    <a:lnTo>
                      <a:pt x="194" y="582"/>
                    </a:lnTo>
                    <a:lnTo>
                      <a:pt x="170" y="660"/>
                    </a:lnTo>
                    <a:lnTo>
                      <a:pt x="154" y="742"/>
                    </a:lnTo>
                    <a:lnTo>
                      <a:pt x="149" y="828"/>
                    </a:lnTo>
                    <a:lnTo>
                      <a:pt x="154" y="914"/>
                    </a:lnTo>
                    <a:lnTo>
                      <a:pt x="170" y="996"/>
                    </a:lnTo>
                    <a:lnTo>
                      <a:pt x="194" y="1074"/>
                    </a:lnTo>
                    <a:lnTo>
                      <a:pt x="229" y="1148"/>
                    </a:lnTo>
                    <a:lnTo>
                      <a:pt x="271" y="1217"/>
                    </a:lnTo>
                    <a:lnTo>
                      <a:pt x="320" y="1280"/>
                    </a:lnTo>
                    <a:lnTo>
                      <a:pt x="377" y="1337"/>
                    </a:lnTo>
                    <a:lnTo>
                      <a:pt x="440" y="1386"/>
                    </a:lnTo>
                    <a:lnTo>
                      <a:pt x="511" y="1430"/>
                    </a:lnTo>
                    <a:lnTo>
                      <a:pt x="583" y="1463"/>
                    </a:lnTo>
                    <a:lnTo>
                      <a:pt x="663" y="1489"/>
                    </a:lnTo>
                    <a:lnTo>
                      <a:pt x="745" y="1505"/>
                    </a:lnTo>
                    <a:lnTo>
                      <a:pt x="829" y="1510"/>
                    </a:lnTo>
                    <a:lnTo>
                      <a:pt x="915" y="1505"/>
                    </a:lnTo>
                    <a:lnTo>
                      <a:pt x="997" y="1489"/>
                    </a:lnTo>
                    <a:lnTo>
                      <a:pt x="1075" y="1463"/>
                    </a:lnTo>
                    <a:lnTo>
                      <a:pt x="1149" y="1430"/>
                    </a:lnTo>
                    <a:lnTo>
                      <a:pt x="1218" y="1386"/>
                    </a:lnTo>
                    <a:lnTo>
                      <a:pt x="1282" y="1337"/>
                    </a:lnTo>
                    <a:lnTo>
                      <a:pt x="1338" y="1280"/>
                    </a:lnTo>
                    <a:lnTo>
                      <a:pt x="1389" y="1217"/>
                    </a:lnTo>
                    <a:lnTo>
                      <a:pt x="1431" y="1148"/>
                    </a:lnTo>
                    <a:lnTo>
                      <a:pt x="1465" y="1074"/>
                    </a:lnTo>
                    <a:lnTo>
                      <a:pt x="1490" y="996"/>
                    </a:lnTo>
                    <a:lnTo>
                      <a:pt x="1505" y="914"/>
                    </a:lnTo>
                    <a:lnTo>
                      <a:pt x="1511" y="828"/>
                    </a:lnTo>
                    <a:lnTo>
                      <a:pt x="1505" y="742"/>
                    </a:lnTo>
                    <a:lnTo>
                      <a:pt x="1490" y="660"/>
                    </a:lnTo>
                    <a:lnTo>
                      <a:pt x="1465" y="582"/>
                    </a:lnTo>
                    <a:lnTo>
                      <a:pt x="1431" y="507"/>
                    </a:lnTo>
                    <a:lnTo>
                      <a:pt x="1389" y="439"/>
                    </a:lnTo>
                    <a:lnTo>
                      <a:pt x="1338" y="376"/>
                    </a:lnTo>
                    <a:lnTo>
                      <a:pt x="1282" y="319"/>
                    </a:lnTo>
                    <a:lnTo>
                      <a:pt x="1218" y="269"/>
                    </a:lnTo>
                    <a:lnTo>
                      <a:pt x="1149" y="227"/>
                    </a:lnTo>
                    <a:lnTo>
                      <a:pt x="1077" y="193"/>
                    </a:lnTo>
                    <a:lnTo>
                      <a:pt x="997" y="168"/>
                    </a:lnTo>
                    <a:lnTo>
                      <a:pt x="915" y="153"/>
                    </a:lnTo>
                    <a:lnTo>
                      <a:pt x="829" y="147"/>
                    </a:lnTo>
                    <a:close/>
                    <a:moveTo>
                      <a:pt x="829" y="0"/>
                    </a:moveTo>
                    <a:lnTo>
                      <a:pt x="926" y="6"/>
                    </a:lnTo>
                    <a:lnTo>
                      <a:pt x="1019" y="21"/>
                    </a:lnTo>
                    <a:lnTo>
                      <a:pt x="1109" y="48"/>
                    </a:lnTo>
                    <a:lnTo>
                      <a:pt x="1193" y="84"/>
                    </a:lnTo>
                    <a:lnTo>
                      <a:pt x="1273" y="128"/>
                    </a:lnTo>
                    <a:lnTo>
                      <a:pt x="1347" y="181"/>
                    </a:lnTo>
                    <a:lnTo>
                      <a:pt x="1416" y="242"/>
                    </a:lnTo>
                    <a:lnTo>
                      <a:pt x="1477" y="311"/>
                    </a:lnTo>
                    <a:lnTo>
                      <a:pt x="1528" y="384"/>
                    </a:lnTo>
                    <a:lnTo>
                      <a:pt x="1574" y="464"/>
                    </a:lnTo>
                    <a:lnTo>
                      <a:pt x="1610" y="549"/>
                    </a:lnTo>
                    <a:lnTo>
                      <a:pt x="1637" y="639"/>
                    </a:lnTo>
                    <a:lnTo>
                      <a:pt x="1652" y="732"/>
                    </a:lnTo>
                    <a:lnTo>
                      <a:pt x="1658" y="828"/>
                    </a:lnTo>
                    <a:lnTo>
                      <a:pt x="1652" y="925"/>
                    </a:lnTo>
                    <a:lnTo>
                      <a:pt x="1637" y="1018"/>
                    </a:lnTo>
                    <a:lnTo>
                      <a:pt x="1610" y="1108"/>
                    </a:lnTo>
                    <a:lnTo>
                      <a:pt x="1574" y="1192"/>
                    </a:lnTo>
                    <a:lnTo>
                      <a:pt x="1528" y="1272"/>
                    </a:lnTo>
                    <a:lnTo>
                      <a:pt x="1477" y="1346"/>
                    </a:lnTo>
                    <a:lnTo>
                      <a:pt x="1416" y="1413"/>
                    </a:lnTo>
                    <a:lnTo>
                      <a:pt x="1347" y="1474"/>
                    </a:lnTo>
                    <a:lnTo>
                      <a:pt x="1273" y="1528"/>
                    </a:lnTo>
                    <a:lnTo>
                      <a:pt x="1195" y="1571"/>
                    </a:lnTo>
                    <a:lnTo>
                      <a:pt x="1109" y="1608"/>
                    </a:lnTo>
                    <a:lnTo>
                      <a:pt x="1019" y="1634"/>
                    </a:lnTo>
                    <a:lnTo>
                      <a:pt x="926" y="1652"/>
                    </a:lnTo>
                    <a:lnTo>
                      <a:pt x="829" y="1657"/>
                    </a:lnTo>
                    <a:lnTo>
                      <a:pt x="734" y="1652"/>
                    </a:lnTo>
                    <a:lnTo>
                      <a:pt x="640" y="1634"/>
                    </a:lnTo>
                    <a:lnTo>
                      <a:pt x="551" y="1608"/>
                    </a:lnTo>
                    <a:lnTo>
                      <a:pt x="465" y="1571"/>
                    </a:lnTo>
                    <a:lnTo>
                      <a:pt x="387" y="1528"/>
                    </a:lnTo>
                    <a:lnTo>
                      <a:pt x="313" y="1474"/>
                    </a:lnTo>
                    <a:lnTo>
                      <a:pt x="244" y="1413"/>
                    </a:lnTo>
                    <a:lnTo>
                      <a:pt x="183" y="1346"/>
                    </a:lnTo>
                    <a:lnTo>
                      <a:pt x="130" y="1272"/>
                    </a:lnTo>
                    <a:lnTo>
                      <a:pt x="86" y="1192"/>
                    </a:lnTo>
                    <a:lnTo>
                      <a:pt x="50" y="1108"/>
                    </a:lnTo>
                    <a:lnTo>
                      <a:pt x="23" y="1018"/>
                    </a:lnTo>
                    <a:lnTo>
                      <a:pt x="6" y="925"/>
                    </a:lnTo>
                    <a:lnTo>
                      <a:pt x="0" y="828"/>
                    </a:lnTo>
                    <a:lnTo>
                      <a:pt x="6" y="732"/>
                    </a:lnTo>
                    <a:lnTo>
                      <a:pt x="23" y="639"/>
                    </a:lnTo>
                    <a:lnTo>
                      <a:pt x="50" y="549"/>
                    </a:lnTo>
                    <a:lnTo>
                      <a:pt x="86" y="464"/>
                    </a:lnTo>
                    <a:lnTo>
                      <a:pt x="130" y="384"/>
                    </a:lnTo>
                    <a:lnTo>
                      <a:pt x="183" y="311"/>
                    </a:lnTo>
                    <a:lnTo>
                      <a:pt x="244" y="242"/>
                    </a:lnTo>
                    <a:lnTo>
                      <a:pt x="313" y="181"/>
                    </a:lnTo>
                    <a:lnTo>
                      <a:pt x="387" y="128"/>
                    </a:lnTo>
                    <a:lnTo>
                      <a:pt x="465" y="84"/>
                    </a:lnTo>
                    <a:lnTo>
                      <a:pt x="551" y="48"/>
                    </a:lnTo>
                    <a:lnTo>
                      <a:pt x="640" y="21"/>
                    </a:lnTo>
                    <a:lnTo>
                      <a:pt x="734" y="6"/>
                    </a:lnTo>
                    <a:lnTo>
                      <a:pt x="8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4392" y="1600"/>
                <a:ext cx="264" cy="531"/>
              </a:xfrm>
              <a:custGeom>
                <a:avLst/>
                <a:gdLst>
                  <a:gd name="T0" fmla="*/ 347 w 530"/>
                  <a:gd name="T1" fmla="*/ 0 h 1062"/>
                  <a:gd name="T2" fmla="*/ 397 w 530"/>
                  <a:gd name="T3" fmla="*/ 128 h 1062"/>
                  <a:gd name="T4" fmla="*/ 486 w 530"/>
                  <a:gd name="T5" fmla="*/ 164 h 1062"/>
                  <a:gd name="T6" fmla="*/ 458 w 530"/>
                  <a:gd name="T7" fmla="*/ 326 h 1062"/>
                  <a:gd name="T8" fmla="*/ 404 w 530"/>
                  <a:gd name="T9" fmla="*/ 297 h 1062"/>
                  <a:gd name="T10" fmla="*/ 357 w 530"/>
                  <a:gd name="T11" fmla="*/ 278 h 1062"/>
                  <a:gd name="T12" fmla="*/ 286 w 530"/>
                  <a:gd name="T13" fmla="*/ 269 h 1062"/>
                  <a:gd name="T14" fmla="*/ 233 w 530"/>
                  <a:gd name="T15" fmla="*/ 278 h 1062"/>
                  <a:gd name="T16" fmla="*/ 204 w 530"/>
                  <a:gd name="T17" fmla="*/ 312 h 1062"/>
                  <a:gd name="T18" fmla="*/ 202 w 530"/>
                  <a:gd name="T19" fmla="*/ 353 h 1062"/>
                  <a:gd name="T20" fmla="*/ 216 w 530"/>
                  <a:gd name="T21" fmla="*/ 381 h 1062"/>
                  <a:gd name="T22" fmla="*/ 252 w 530"/>
                  <a:gd name="T23" fmla="*/ 410 h 1062"/>
                  <a:gd name="T24" fmla="*/ 322 w 530"/>
                  <a:gd name="T25" fmla="*/ 442 h 1062"/>
                  <a:gd name="T26" fmla="*/ 387 w 530"/>
                  <a:gd name="T27" fmla="*/ 473 h 1062"/>
                  <a:gd name="T28" fmla="*/ 448 w 530"/>
                  <a:gd name="T29" fmla="*/ 515 h 1062"/>
                  <a:gd name="T30" fmla="*/ 498 w 530"/>
                  <a:gd name="T31" fmla="*/ 572 h 1062"/>
                  <a:gd name="T32" fmla="*/ 526 w 530"/>
                  <a:gd name="T33" fmla="*/ 648 h 1062"/>
                  <a:gd name="T34" fmla="*/ 526 w 530"/>
                  <a:gd name="T35" fmla="*/ 741 h 1062"/>
                  <a:gd name="T36" fmla="*/ 492 w 530"/>
                  <a:gd name="T37" fmla="*/ 825 h 1062"/>
                  <a:gd name="T38" fmla="*/ 427 w 530"/>
                  <a:gd name="T39" fmla="*/ 890 h 1062"/>
                  <a:gd name="T40" fmla="*/ 339 w 530"/>
                  <a:gd name="T41" fmla="*/ 930 h 1062"/>
                  <a:gd name="T42" fmla="*/ 193 w 530"/>
                  <a:gd name="T43" fmla="*/ 1062 h 1062"/>
                  <a:gd name="T44" fmla="*/ 145 w 530"/>
                  <a:gd name="T45" fmla="*/ 930 h 1062"/>
                  <a:gd name="T46" fmla="*/ 57 w 530"/>
                  <a:gd name="T47" fmla="*/ 902 h 1062"/>
                  <a:gd name="T48" fmla="*/ 0 w 530"/>
                  <a:gd name="T49" fmla="*/ 865 h 1062"/>
                  <a:gd name="T50" fmla="*/ 94 w 530"/>
                  <a:gd name="T51" fmla="*/ 741 h 1062"/>
                  <a:gd name="T52" fmla="*/ 155 w 530"/>
                  <a:gd name="T53" fmla="*/ 770 h 1062"/>
                  <a:gd name="T54" fmla="*/ 219 w 530"/>
                  <a:gd name="T55" fmla="*/ 785 h 1062"/>
                  <a:gd name="T56" fmla="*/ 280 w 530"/>
                  <a:gd name="T57" fmla="*/ 782 h 1062"/>
                  <a:gd name="T58" fmla="*/ 326 w 530"/>
                  <a:gd name="T59" fmla="*/ 761 h 1062"/>
                  <a:gd name="T60" fmla="*/ 343 w 530"/>
                  <a:gd name="T61" fmla="*/ 726 h 1062"/>
                  <a:gd name="T62" fmla="*/ 345 w 530"/>
                  <a:gd name="T63" fmla="*/ 684 h 1062"/>
                  <a:gd name="T64" fmla="*/ 326 w 530"/>
                  <a:gd name="T65" fmla="*/ 648 h 1062"/>
                  <a:gd name="T66" fmla="*/ 278 w 530"/>
                  <a:gd name="T67" fmla="*/ 612 h 1062"/>
                  <a:gd name="T68" fmla="*/ 204 w 530"/>
                  <a:gd name="T69" fmla="*/ 579 h 1062"/>
                  <a:gd name="T70" fmla="*/ 134 w 530"/>
                  <a:gd name="T71" fmla="*/ 541 h 1062"/>
                  <a:gd name="T72" fmla="*/ 75 w 530"/>
                  <a:gd name="T73" fmla="*/ 494 h 1062"/>
                  <a:gd name="T74" fmla="*/ 35 w 530"/>
                  <a:gd name="T75" fmla="*/ 431 h 1062"/>
                  <a:gd name="T76" fmla="*/ 19 w 530"/>
                  <a:gd name="T77" fmla="*/ 351 h 1062"/>
                  <a:gd name="T78" fmla="*/ 35 w 530"/>
                  <a:gd name="T79" fmla="*/ 265 h 1062"/>
                  <a:gd name="T80" fmla="*/ 82 w 530"/>
                  <a:gd name="T81" fmla="*/ 194 h 1062"/>
                  <a:gd name="T82" fmla="*/ 155 w 530"/>
                  <a:gd name="T83" fmla="*/ 143 h 1062"/>
                  <a:gd name="T84" fmla="*/ 198 w 530"/>
                  <a:gd name="T85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0" h="1062">
                    <a:moveTo>
                      <a:pt x="198" y="0"/>
                    </a:moveTo>
                    <a:lnTo>
                      <a:pt x="347" y="0"/>
                    </a:lnTo>
                    <a:lnTo>
                      <a:pt x="347" y="120"/>
                    </a:lnTo>
                    <a:lnTo>
                      <a:pt x="397" y="128"/>
                    </a:lnTo>
                    <a:lnTo>
                      <a:pt x="442" y="143"/>
                    </a:lnTo>
                    <a:lnTo>
                      <a:pt x="486" y="164"/>
                    </a:lnTo>
                    <a:lnTo>
                      <a:pt x="511" y="179"/>
                    </a:lnTo>
                    <a:lnTo>
                      <a:pt x="458" y="326"/>
                    </a:lnTo>
                    <a:lnTo>
                      <a:pt x="421" y="305"/>
                    </a:lnTo>
                    <a:lnTo>
                      <a:pt x="404" y="297"/>
                    </a:lnTo>
                    <a:lnTo>
                      <a:pt x="383" y="286"/>
                    </a:lnTo>
                    <a:lnTo>
                      <a:pt x="357" y="278"/>
                    </a:lnTo>
                    <a:lnTo>
                      <a:pt x="324" y="271"/>
                    </a:lnTo>
                    <a:lnTo>
                      <a:pt x="286" y="269"/>
                    </a:lnTo>
                    <a:lnTo>
                      <a:pt x="256" y="271"/>
                    </a:lnTo>
                    <a:lnTo>
                      <a:pt x="233" y="278"/>
                    </a:lnTo>
                    <a:lnTo>
                      <a:pt x="216" y="293"/>
                    </a:lnTo>
                    <a:lnTo>
                      <a:pt x="204" y="312"/>
                    </a:lnTo>
                    <a:lnTo>
                      <a:pt x="202" y="337"/>
                    </a:lnTo>
                    <a:lnTo>
                      <a:pt x="202" y="353"/>
                    </a:lnTo>
                    <a:lnTo>
                      <a:pt x="208" y="368"/>
                    </a:lnTo>
                    <a:lnTo>
                      <a:pt x="216" y="381"/>
                    </a:lnTo>
                    <a:lnTo>
                      <a:pt x="231" y="394"/>
                    </a:lnTo>
                    <a:lnTo>
                      <a:pt x="252" y="410"/>
                    </a:lnTo>
                    <a:lnTo>
                      <a:pt x="282" y="425"/>
                    </a:lnTo>
                    <a:lnTo>
                      <a:pt x="322" y="442"/>
                    </a:lnTo>
                    <a:lnTo>
                      <a:pt x="355" y="457"/>
                    </a:lnTo>
                    <a:lnTo>
                      <a:pt x="387" y="473"/>
                    </a:lnTo>
                    <a:lnTo>
                      <a:pt x="419" y="492"/>
                    </a:lnTo>
                    <a:lnTo>
                      <a:pt x="448" y="515"/>
                    </a:lnTo>
                    <a:lnTo>
                      <a:pt x="475" y="541"/>
                    </a:lnTo>
                    <a:lnTo>
                      <a:pt x="498" y="572"/>
                    </a:lnTo>
                    <a:lnTo>
                      <a:pt x="515" y="608"/>
                    </a:lnTo>
                    <a:lnTo>
                      <a:pt x="526" y="648"/>
                    </a:lnTo>
                    <a:lnTo>
                      <a:pt x="530" y="696"/>
                    </a:lnTo>
                    <a:lnTo>
                      <a:pt x="526" y="741"/>
                    </a:lnTo>
                    <a:lnTo>
                      <a:pt x="513" y="785"/>
                    </a:lnTo>
                    <a:lnTo>
                      <a:pt x="492" y="825"/>
                    </a:lnTo>
                    <a:lnTo>
                      <a:pt x="463" y="862"/>
                    </a:lnTo>
                    <a:lnTo>
                      <a:pt x="427" y="890"/>
                    </a:lnTo>
                    <a:lnTo>
                      <a:pt x="387" y="913"/>
                    </a:lnTo>
                    <a:lnTo>
                      <a:pt x="339" y="930"/>
                    </a:lnTo>
                    <a:lnTo>
                      <a:pt x="339" y="1062"/>
                    </a:lnTo>
                    <a:lnTo>
                      <a:pt x="193" y="1062"/>
                    </a:lnTo>
                    <a:lnTo>
                      <a:pt x="193" y="938"/>
                    </a:lnTo>
                    <a:lnTo>
                      <a:pt x="145" y="930"/>
                    </a:lnTo>
                    <a:lnTo>
                      <a:pt x="99" y="919"/>
                    </a:lnTo>
                    <a:lnTo>
                      <a:pt x="57" y="902"/>
                    </a:lnTo>
                    <a:lnTo>
                      <a:pt x="23" y="881"/>
                    </a:lnTo>
                    <a:lnTo>
                      <a:pt x="0" y="865"/>
                    </a:lnTo>
                    <a:lnTo>
                      <a:pt x="56" y="717"/>
                    </a:lnTo>
                    <a:lnTo>
                      <a:pt x="94" y="741"/>
                    </a:lnTo>
                    <a:lnTo>
                      <a:pt x="122" y="757"/>
                    </a:lnTo>
                    <a:lnTo>
                      <a:pt x="155" y="770"/>
                    </a:lnTo>
                    <a:lnTo>
                      <a:pt x="187" y="780"/>
                    </a:lnTo>
                    <a:lnTo>
                      <a:pt x="219" y="785"/>
                    </a:lnTo>
                    <a:lnTo>
                      <a:pt x="252" y="785"/>
                    </a:lnTo>
                    <a:lnTo>
                      <a:pt x="280" y="782"/>
                    </a:lnTo>
                    <a:lnTo>
                      <a:pt x="305" y="774"/>
                    </a:lnTo>
                    <a:lnTo>
                      <a:pt x="326" y="761"/>
                    </a:lnTo>
                    <a:lnTo>
                      <a:pt x="338" y="745"/>
                    </a:lnTo>
                    <a:lnTo>
                      <a:pt x="343" y="726"/>
                    </a:lnTo>
                    <a:lnTo>
                      <a:pt x="345" y="705"/>
                    </a:lnTo>
                    <a:lnTo>
                      <a:pt x="345" y="684"/>
                    </a:lnTo>
                    <a:lnTo>
                      <a:pt x="338" y="665"/>
                    </a:lnTo>
                    <a:lnTo>
                      <a:pt x="326" y="648"/>
                    </a:lnTo>
                    <a:lnTo>
                      <a:pt x="307" y="629"/>
                    </a:lnTo>
                    <a:lnTo>
                      <a:pt x="278" y="612"/>
                    </a:lnTo>
                    <a:lnTo>
                      <a:pt x="240" y="595"/>
                    </a:lnTo>
                    <a:lnTo>
                      <a:pt x="204" y="579"/>
                    </a:lnTo>
                    <a:lnTo>
                      <a:pt x="168" y="562"/>
                    </a:lnTo>
                    <a:lnTo>
                      <a:pt x="134" y="541"/>
                    </a:lnTo>
                    <a:lnTo>
                      <a:pt x="103" y="520"/>
                    </a:lnTo>
                    <a:lnTo>
                      <a:pt x="75" y="494"/>
                    </a:lnTo>
                    <a:lnTo>
                      <a:pt x="52" y="465"/>
                    </a:lnTo>
                    <a:lnTo>
                      <a:pt x="35" y="431"/>
                    </a:lnTo>
                    <a:lnTo>
                      <a:pt x="23" y="394"/>
                    </a:lnTo>
                    <a:lnTo>
                      <a:pt x="19" y="351"/>
                    </a:lnTo>
                    <a:lnTo>
                      <a:pt x="23" y="307"/>
                    </a:lnTo>
                    <a:lnTo>
                      <a:pt x="35" y="265"/>
                    </a:lnTo>
                    <a:lnTo>
                      <a:pt x="56" y="227"/>
                    </a:lnTo>
                    <a:lnTo>
                      <a:pt x="82" y="194"/>
                    </a:lnTo>
                    <a:lnTo>
                      <a:pt x="116" y="166"/>
                    </a:lnTo>
                    <a:lnTo>
                      <a:pt x="155" y="143"/>
                    </a:lnTo>
                    <a:lnTo>
                      <a:pt x="198" y="128"/>
                    </a:lnTo>
                    <a:lnTo>
                      <a:pt x="1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10"/>
              <p:cNvSpPr>
                <a:spLocks noEditPoints="1"/>
              </p:cNvSpPr>
              <p:nvPr/>
            </p:nvSpPr>
            <p:spPr bwMode="auto">
              <a:xfrm>
                <a:off x="2268" y="2335"/>
                <a:ext cx="3139" cy="1350"/>
              </a:xfrm>
              <a:custGeom>
                <a:avLst/>
                <a:gdLst>
                  <a:gd name="T0" fmla="*/ 5402 w 6278"/>
                  <a:gd name="T1" fmla="*/ 297 h 2700"/>
                  <a:gd name="T2" fmla="*/ 5103 w 6278"/>
                  <a:gd name="T3" fmla="*/ 559 h 2700"/>
                  <a:gd name="T4" fmla="*/ 4577 w 6278"/>
                  <a:gd name="T5" fmla="*/ 1037 h 2700"/>
                  <a:gd name="T6" fmla="*/ 4101 w 6278"/>
                  <a:gd name="T7" fmla="*/ 1344 h 2700"/>
                  <a:gd name="T8" fmla="*/ 3679 w 6278"/>
                  <a:gd name="T9" fmla="*/ 1476 h 2700"/>
                  <a:gd name="T10" fmla="*/ 1896 w 6278"/>
                  <a:gd name="T11" fmla="*/ 1466 h 2700"/>
                  <a:gd name="T12" fmla="*/ 1848 w 6278"/>
                  <a:gd name="T13" fmla="*/ 1378 h 2700"/>
                  <a:gd name="T14" fmla="*/ 1890 w 6278"/>
                  <a:gd name="T15" fmla="*/ 1274 h 2700"/>
                  <a:gd name="T16" fmla="*/ 2027 w 6278"/>
                  <a:gd name="T17" fmla="*/ 1222 h 2700"/>
                  <a:gd name="T18" fmla="*/ 3668 w 6278"/>
                  <a:gd name="T19" fmla="*/ 1203 h 2700"/>
                  <a:gd name="T20" fmla="*/ 3891 w 6278"/>
                  <a:gd name="T21" fmla="*/ 1062 h 2700"/>
                  <a:gd name="T22" fmla="*/ 4005 w 6278"/>
                  <a:gd name="T23" fmla="*/ 822 h 2700"/>
                  <a:gd name="T24" fmla="*/ 3967 w 6278"/>
                  <a:gd name="T25" fmla="*/ 547 h 2700"/>
                  <a:gd name="T26" fmla="*/ 3794 w 6278"/>
                  <a:gd name="T27" fmla="*/ 343 h 2700"/>
                  <a:gd name="T28" fmla="*/ 3533 w 6278"/>
                  <a:gd name="T29" fmla="*/ 263 h 2700"/>
                  <a:gd name="T30" fmla="*/ 1555 w 6278"/>
                  <a:gd name="T31" fmla="*/ 297 h 2700"/>
                  <a:gd name="T32" fmla="*/ 1254 w 6278"/>
                  <a:gd name="T33" fmla="*/ 2151 h 2700"/>
                  <a:gd name="T34" fmla="*/ 1315 w 6278"/>
                  <a:gd name="T35" fmla="*/ 2170 h 2700"/>
                  <a:gd name="T36" fmla="*/ 2016 w 6278"/>
                  <a:gd name="T37" fmla="*/ 2442 h 2700"/>
                  <a:gd name="T38" fmla="*/ 4011 w 6278"/>
                  <a:gd name="T39" fmla="*/ 2391 h 2700"/>
                  <a:gd name="T40" fmla="*/ 4550 w 6278"/>
                  <a:gd name="T41" fmla="*/ 2194 h 2700"/>
                  <a:gd name="T42" fmla="*/ 5044 w 6278"/>
                  <a:gd name="T43" fmla="*/ 1891 h 2700"/>
                  <a:gd name="T44" fmla="*/ 5482 w 6278"/>
                  <a:gd name="T45" fmla="*/ 1529 h 2700"/>
                  <a:gd name="T46" fmla="*/ 5861 w 6278"/>
                  <a:gd name="T47" fmla="*/ 1153 h 2700"/>
                  <a:gd name="T48" fmla="*/ 6050 w 6278"/>
                  <a:gd name="T49" fmla="*/ 885 h 2700"/>
                  <a:gd name="T50" fmla="*/ 6059 w 6278"/>
                  <a:gd name="T51" fmla="*/ 620 h 2700"/>
                  <a:gd name="T52" fmla="*/ 5920 w 6278"/>
                  <a:gd name="T53" fmla="*/ 385 h 2700"/>
                  <a:gd name="T54" fmla="*/ 5713 w 6278"/>
                  <a:gd name="T55" fmla="*/ 272 h 2700"/>
                  <a:gd name="T56" fmla="*/ 1254 w 6278"/>
                  <a:gd name="T57" fmla="*/ 0 h 2700"/>
                  <a:gd name="T58" fmla="*/ 1450 w 6278"/>
                  <a:gd name="T59" fmla="*/ 118 h 2700"/>
                  <a:gd name="T60" fmla="*/ 1740 w 6278"/>
                  <a:gd name="T61" fmla="*/ 55 h 2700"/>
                  <a:gd name="T62" fmla="*/ 3780 w 6278"/>
                  <a:gd name="T63" fmla="*/ 107 h 2700"/>
                  <a:gd name="T64" fmla="*/ 4045 w 6278"/>
                  <a:gd name="T65" fmla="*/ 293 h 2700"/>
                  <a:gd name="T66" fmla="*/ 4196 w 6278"/>
                  <a:gd name="T67" fmla="*/ 583 h 2700"/>
                  <a:gd name="T68" fmla="*/ 4200 w 6278"/>
                  <a:gd name="T69" fmla="*/ 902 h 2700"/>
                  <a:gd name="T70" fmla="*/ 4226 w 6278"/>
                  <a:gd name="T71" fmla="*/ 1035 h 2700"/>
                  <a:gd name="T72" fmla="*/ 4701 w 6278"/>
                  <a:gd name="T73" fmla="*/ 661 h 2700"/>
                  <a:gd name="T74" fmla="*/ 5149 w 6278"/>
                  <a:gd name="T75" fmla="*/ 215 h 2700"/>
                  <a:gd name="T76" fmla="*/ 5432 w 6278"/>
                  <a:gd name="T77" fmla="*/ 70 h 2700"/>
                  <a:gd name="T78" fmla="*/ 5764 w 6278"/>
                  <a:gd name="T79" fmla="*/ 72 h 2700"/>
                  <a:gd name="T80" fmla="*/ 6059 w 6278"/>
                  <a:gd name="T81" fmla="*/ 234 h 2700"/>
                  <a:gd name="T82" fmla="*/ 6233 w 6278"/>
                  <a:gd name="T83" fmla="*/ 490 h 2700"/>
                  <a:gd name="T84" fmla="*/ 6277 w 6278"/>
                  <a:gd name="T85" fmla="*/ 787 h 2700"/>
                  <a:gd name="T86" fmla="*/ 6191 w 6278"/>
                  <a:gd name="T87" fmla="*/ 1077 h 2700"/>
                  <a:gd name="T88" fmla="*/ 5915 w 6278"/>
                  <a:gd name="T89" fmla="*/ 1396 h 2700"/>
                  <a:gd name="T90" fmla="*/ 5501 w 6278"/>
                  <a:gd name="T91" fmla="*/ 1788 h 2700"/>
                  <a:gd name="T92" fmla="*/ 5021 w 6278"/>
                  <a:gd name="T93" fmla="*/ 2158 h 2700"/>
                  <a:gd name="T94" fmla="*/ 4484 w 6278"/>
                  <a:gd name="T95" fmla="*/ 2452 h 2700"/>
                  <a:gd name="T96" fmla="*/ 3893 w 6278"/>
                  <a:gd name="T97" fmla="*/ 2623 h 2700"/>
                  <a:gd name="T98" fmla="*/ 1944 w 6278"/>
                  <a:gd name="T99" fmla="*/ 2643 h 2700"/>
                  <a:gd name="T100" fmla="*/ 1254 w 6278"/>
                  <a:gd name="T101" fmla="*/ 2368 h 2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78" h="2700">
                    <a:moveTo>
                      <a:pt x="5594" y="257"/>
                    </a:moveTo>
                    <a:lnTo>
                      <a:pt x="5528" y="263"/>
                    </a:lnTo>
                    <a:lnTo>
                      <a:pt x="5463" y="276"/>
                    </a:lnTo>
                    <a:lnTo>
                      <a:pt x="5402" y="297"/>
                    </a:lnTo>
                    <a:lnTo>
                      <a:pt x="5343" y="328"/>
                    </a:lnTo>
                    <a:lnTo>
                      <a:pt x="5290" y="366"/>
                    </a:lnTo>
                    <a:lnTo>
                      <a:pt x="5242" y="412"/>
                    </a:lnTo>
                    <a:lnTo>
                      <a:pt x="5103" y="559"/>
                    </a:lnTo>
                    <a:lnTo>
                      <a:pt x="4966" y="694"/>
                    </a:lnTo>
                    <a:lnTo>
                      <a:pt x="4832" y="820"/>
                    </a:lnTo>
                    <a:lnTo>
                      <a:pt x="4703" y="934"/>
                    </a:lnTo>
                    <a:lnTo>
                      <a:pt x="4577" y="1037"/>
                    </a:lnTo>
                    <a:lnTo>
                      <a:pt x="4453" y="1131"/>
                    </a:lnTo>
                    <a:lnTo>
                      <a:pt x="4333" y="1213"/>
                    </a:lnTo>
                    <a:lnTo>
                      <a:pt x="4215" y="1283"/>
                    </a:lnTo>
                    <a:lnTo>
                      <a:pt x="4101" y="1344"/>
                    </a:lnTo>
                    <a:lnTo>
                      <a:pt x="3990" y="1394"/>
                    </a:lnTo>
                    <a:lnTo>
                      <a:pt x="3883" y="1432"/>
                    </a:lnTo>
                    <a:lnTo>
                      <a:pt x="3780" y="1458"/>
                    </a:lnTo>
                    <a:lnTo>
                      <a:pt x="3679" y="1476"/>
                    </a:lnTo>
                    <a:lnTo>
                      <a:pt x="3582" y="1481"/>
                    </a:lnTo>
                    <a:lnTo>
                      <a:pt x="1953" y="1481"/>
                    </a:lnTo>
                    <a:lnTo>
                      <a:pt x="1923" y="1478"/>
                    </a:lnTo>
                    <a:lnTo>
                      <a:pt x="1896" y="1466"/>
                    </a:lnTo>
                    <a:lnTo>
                      <a:pt x="1875" y="1451"/>
                    </a:lnTo>
                    <a:lnTo>
                      <a:pt x="1860" y="1430"/>
                    </a:lnTo>
                    <a:lnTo>
                      <a:pt x="1850" y="1405"/>
                    </a:lnTo>
                    <a:lnTo>
                      <a:pt x="1848" y="1378"/>
                    </a:lnTo>
                    <a:lnTo>
                      <a:pt x="1850" y="1352"/>
                    </a:lnTo>
                    <a:lnTo>
                      <a:pt x="1858" y="1325"/>
                    </a:lnTo>
                    <a:lnTo>
                      <a:pt x="1871" y="1298"/>
                    </a:lnTo>
                    <a:lnTo>
                      <a:pt x="1890" y="1274"/>
                    </a:lnTo>
                    <a:lnTo>
                      <a:pt x="1917" y="1253"/>
                    </a:lnTo>
                    <a:lnTo>
                      <a:pt x="1947" y="1237"/>
                    </a:lnTo>
                    <a:lnTo>
                      <a:pt x="1985" y="1226"/>
                    </a:lnTo>
                    <a:lnTo>
                      <a:pt x="2027" y="1222"/>
                    </a:lnTo>
                    <a:lnTo>
                      <a:pt x="2027" y="1222"/>
                    </a:lnTo>
                    <a:lnTo>
                      <a:pt x="3531" y="1224"/>
                    </a:lnTo>
                    <a:lnTo>
                      <a:pt x="3601" y="1218"/>
                    </a:lnTo>
                    <a:lnTo>
                      <a:pt x="3668" y="1203"/>
                    </a:lnTo>
                    <a:lnTo>
                      <a:pt x="3731" y="1180"/>
                    </a:lnTo>
                    <a:lnTo>
                      <a:pt x="3790" y="1148"/>
                    </a:lnTo>
                    <a:lnTo>
                      <a:pt x="3843" y="1108"/>
                    </a:lnTo>
                    <a:lnTo>
                      <a:pt x="3891" y="1062"/>
                    </a:lnTo>
                    <a:lnTo>
                      <a:pt x="3931" y="1010"/>
                    </a:lnTo>
                    <a:lnTo>
                      <a:pt x="3965" y="951"/>
                    </a:lnTo>
                    <a:lnTo>
                      <a:pt x="3990" y="888"/>
                    </a:lnTo>
                    <a:lnTo>
                      <a:pt x="4005" y="822"/>
                    </a:lnTo>
                    <a:lnTo>
                      <a:pt x="4011" y="751"/>
                    </a:lnTo>
                    <a:lnTo>
                      <a:pt x="4005" y="681"/>
                    </a:lnTo>
                    <a:lnTo>
                      <a:pt x="3990" y="612"/>
                    </a:lnTo>
                    <a:lnTo>
                      <a:pt x="3967" y="547"/>
                    </a:lnTo>
                    <a:lnTo>
                      <a:pt x="3935" y="488"/>
                    </a:lnTo>
                    <a:lnTo>
                      <a:pt x="3893" y="433"/>
                    </a:lnTo>
                    <a:lnTo>
                      <a:pt x="3847" y="385"/>
                    </a:lnTo>
                    <a:lnTo>
                      <a:pt x="3794" y="343"/>
                    </a:lnTo>
                    <a:lnTo>
                      <a:pt x="3735" y="311"/>
                    </a:lnTo>
                    <a:lnTo>
                      <a:pt x="3670" y="286"/>
                    </a:lnTo>
                    <a:lnTo>
                      <a:pt x="3603" y="269"/>
                    </a:lnTo>
                    <a:lnTo>
                      <a:pt x="3533" y="263"/>
                    </a:lnTo>
                    <a:lnTo>
                      <a:pt x="1736" y="261"/>
                    </a:lnTo>
                    <a:lnTo>
                      <a:pt x="1675" y="265"/>
                    </a:lnTo>
                    <a:lnTo>
                      <a:pt x="1614" y="276"/>
                    </a:lnTo>
                    <a:lnTo>
                      <a:pt x="1555" y="297"/>
                    </a:lnTo>
                    <a:lnTo>
                      <a:pt x="1498" y="324"/>
                    </a:lnTo>
                    <a:lnTo>
                      <a:pt x="1446" y="358"/>
                    </a:lnTo>
                    <a:lnTo>
                      <a:pt x="1254" y="505"/>
                    </a:lnTo>
                    <a:lnTo>
                      <a:pt x="1254" y="2151"/>
                    </a:lnTo>
                    <a:lnTo>
                      <a:pt x="1267" y="2156"/>
                    </a:lnTo>
                    <a:lnTo>
                      <a:pt x="1286" y="2160"/>
                    </a:lnTo>
                    <a:lnTo>
                      <a:pt x="1303" y="2166"/>
                    </a:lnTo>
                    <a:lnTo>
                      <a:pt x="1315" y="2170"/>
                    </a:lnTo>
                    <a:lnTo>
                      <a:pt x="1818" y="2398"/>
                    </a:lnTo>
                    <a:lnTo>
                      <a:pt x="1883" y="2421"/>
                    </a:lnTo>
                    <a:lnTo>
                      <a:pt x="1949" y="2437"/>
                    </a:lnTo>
                    <a:lnTo>
                      <a:pt x="2016" y="2442"/>
                    </a:lnTo>
                    <a:lnTo>
                      <a:pt x="3582" y="2442"/>
                    </a:lnTo>
                    <a:lnTo>
                      <a:pt x="3727" y="2435"/>
                    </a:lnTo>
                    <a:lnTo>
                      <a:pt x="3870" y="2419"/>
                    </a:lnTo>
                    <a:lnTo>
                      <a:pt x="4011" y="2391"/>
                    </a:lnTo>
                    <a:lnTo>
                      <a:pt x="4150" y="2355"/>
                    </a:lnTo>
                    <a:lnTo>
                      <a:pt x="4285" y="2309"/>
                    </a:lnTo>
                    <a:lnTo>
                      <a:pt x="4419" y="2255"/>
                    </a:lnTo>
                    <a:lnTo>
                      <a:pt x="4550" y="2194"/>
                    </a:lnTo>
                    <a:lnTo>
                      <a:pt x="4678" y="2128"/>
                    </a:lnTo>
                    <a:lnTo>
                      <a:pt x="4804" y="2053"/>
                    </a:lnTo>
                    <a:lnTo>
                      <a:pt x="4924" y="1975"/>
                    </a:lnTo>
                    <a:lnTo>
                      <a:pt x="5044" y="1891"/>
                    </a:lnTo>
                    <a:lnTo>
                      <a:pt x="5158" y="1804"/>
                    </a:lnTo>
                    <a:lnTo>
                      <a:pt x="5270" y="1714"/>
                    </a:lnTo>
                    <a:lnTo>
                      <a:pt x="5379" y="1622"/>
                    </a:lnTo>
                    <a:lnTo>
                      <a:pt x="5482" y="1529"/>
                    </a:lnTo>
                    <a:lnTo>
                      <a:pt x="5583" y="1434"/>
                    </a:lnTo>
                    <a:lnTo>
                      <a:pt x="5680" y="1340"/>
                    </a:lnTo>
                    <a:lnTo>
                      <a:pt x="5774" y="1247"/>
                    </a:lnTo>
                    <a:lnTo>
                      <a:pt x="5861" y="1153"/>
                    </a:lnTo>
                    <a:lnTo>
                      <a:pt x="5945" y="1064"/>
                    </a:lnTo>
                    <a:lnTo>
                      <a:pt x="5991" y="1008"/>
                    </a:lnTo>
                    <a:lnTo>
                      <a:pt x="6025" y="949"/>
                    </a:lnTo>
                    <a:lnTo>
                      <a:pt x="6050" y="885"/>
                    </a:lnTo>
                    <a:lnTo>
                      <a:pt x="6067" y="820"/>
                    </a:lnTo>
                    <a:lnTo>
                      <a:pt x="6073" y="753"/>
                    </a:lnTo>
                    <a:lnTo>
                      <a:pt x="6071" y="686"/>
                    </a:lnTo>
                    <a:lnTo>
                      <a:pt x="6059" y="620"/>
                    </a:lnTo>
                    <a:lnTo>
                      <a:pt x="6038" y="555"/>
                    </a:lnTo>
                    <a:lnTo>
                      <a:pt x="6008" y="494"/>
                    </a:lnTo>
                    <a:lnTo>
                      <a:pt x="5968" y="436"/>
                    </a:lnTo>
                    <a:lnTo>
                      <a:pt x="5920" y="385"/>
                    </a:lnTo>
                    <a:lnTo>
                      <a:pt x="5873" y="347"/>
                    </a:lnTo>
                    <a:lnTo>
                      <a:pt x="5823" y="316"/>
                    </a:lnTo>
                    <a:lnTo>
                      <a:pt x="5770" y="290"/>
                    </a:lnTo>
                    <a:lnTo>
                      <a:pt x="5713" y="272"/>
                    </a:lnTo>
                    <a:lnTo>
                      <a:pt x="5653" y="261"/>
                    </a:lnTo>
                    <a:lnTo>
                      <a:pt x="5594" y="257"/>
                    </a:lnTo>
                    <a:close/>
                    <a:moveTo>
                      <a:pt x="0" y="0"/>
                    </a:moveTo>
                    <a:lnTo>
                      <a:pt x="1254" y="0"/>
                    </a:lnTo>
                    <a:lnTo>
                      <a:pt x="1254" y="248"/>
                    </a:lnTo>
                    <a:lnTo>
                      <a:pt x="1322" y="194"/>
                    </a:lnTo>
                    <a:lnTo>
                      <a:pt x="1383" y="152"/>
                    </a:lnTo>
                    <a:lnTo>
                      <a:pt x="1450" y="118"/>
                    </a:lnTo>
                    <a:lnTo>
                      <a:pt x="1519" y="91"/>
                    </a:lnTo>
                    <a:lnTo>
                      <a:pt x="1591" y="70"/>
                    </a:lnTo>
                    <a:lnTo>
                      <a:pt x="1665" y="59"/>
                    </a:lnTo>
                    <a:lnTo>
                      <a:pt x="1740" y="55"/>
                    </a:lnTo>
                    <a:lnTo>
                      <a:pt x="3533" y="57"/>
                    </a:lnTo>
                    <a:lnTo>
                      <a:pt x="3618" y="63"/>
                    </a:lnTo>
                    <a:lnTo>
                      <a:pt x="3702" y="80"/>
                    </a:lnTo>
                    <a:lnTo>
                      <a:pt x="3780" y="107"/>
                    </a:lnTo>
                    <a:lnTo>
                      <a:pt x="3855" y="141"/>
                    </a:lnTo>
                    <a:lnTo>
                      <a:pt x="3923" y="185"/>
                    </a:lnTo>
                    <a:lnTo>
                      <a:pt x="3988" y="236"/>
                    </a:lnTo>
                    <a:lnTo>
                      <a:pt x="4045" y="293"/>
                    </a:lnTo>
                    <a:lnTo>
                      <a:pt x="4095" y="358"/>
                    </a:lnTo>
                    <a:lnTo>
                      <a:pt x="4137" y="429"/>
                    </a:lnTo>
                    <a:lnTo>
                      <a:pt x="4171" y="503"/>
                    </a:lnTo>
                    <a:lnTo>
                      <a:pt x="4196" y="583"/>
                    </a:lnTo>
                    <a:lnTo>
                      <a:pt x="4211" y="665"/>
                    </a:lnTo>
                    <a:lnTo>
                      <a:pt x="4215" y="753"/>
                    </a:lnTo>
                    <a:lnTo>
                      <a:pt x="4211" y="827"/>
                    </a:lnTo>
                    <a:lnTo>
                      <a:pt x="4200" y="902"/>
                    </a:lnTo>
                    <a:lnTo>
                      <a:pt x="4179" y="972"/>
                    </a:lnTo>
                    <a:lnTo>
                      <a:pt x="4152" y="1039"/>
                    </a:lnTo>
                    <a:lnTo>
                      <a:pt x="4118" y="1102"/>
                    </a:lnTo>
                    <a:lnTo>
                      <a:pt x="4226" y="1035"/>
                    </a:lnTo>
                    <a:lnTo>
                      <a:pt x="4341" y="957"/>
                    </a:lnTo>
                    <a:lnTo>
                      <a:pt x="4457" y="869"/>
                    </a:lnTo>
                    <a:lnTo>
                      <a:pt x="4577" y="770"/>
                    </a:lnTo>
                    <a:lnTo>
                      <a:pt x="4701" y="661"/>
                    </a:lnTo>
                    <a:lnTo>
                      <a:pt x="4828" y="541"/>
                    </a:lnTo>
                    <a:lnTo>
                      <a:pt x="4958" y="412"/>
                    </a:lnTo>
                    <a:lnTo>
                      <a:pt x="5091" y="271"/>
                    </a:lnTo>
                    <a:lnTo>
                      <a:pt x="5149" y="215"/>
                    </a:lnTo>
                    <a:lnTo>
                      <a:pt x="5213" y="168"/>
                    </a:lnTo>
                    <a:lnTo>
                      <a:pt x="5284" y="126"/>
                    </a:lnTo>
                    <a:lnTo>
                      <a:pt x="5356" y="95"/>
                    </a:lnTo>
                    <a:lnTo>
                      <a:pt x="5432" y="70"/>
                    </a:lnTo>
                    <a:lnTo>
                      <a:pt x="5512" y="57"/>
                    </a:lnTo>
                    <a:lnTo>
                      <a:pt x="5594" y="51"/>
                    </a:lnTo>
                    <a:lnTo>
                      <a:pt x="5680" y="57"/>
                    </a:lnTo>
                    <a:lnTo>
                      <a:pt x="5764" y="72"/>
                    </a:lnTo>
                    <a:lnTo>
                      <a:pt x="5844" y="99"/>
                    </a:lnTo>
                    <a:lnTo>
                      <a:pt x="5920" y="135"/>
                    </a:lnTo>
                    <a:lnTo>
                      <a:pt x="5993" y="179"/>
                    </a:lnTo>
                    <a:lnTo>
                      <a:pt x="6059" y="234"/>
                    </a:lnTo>
                    <a:lnTo>
                      <a:pt x="6115" y="292"/>
                    </a:lnTo>
                    <a:lnTo>
                      <a:pt x="6162" y="354"/>
                    </a:lnTo>
                    <a:lnTo>
                      <a:pt x="6202" y="421"/>
                    </a:lnTo>
                    <a:lnTo>
                      <a:pt x="6233" y="490"/>
                    </a:lnTo>
                    <a:lnTo>
                      <a:pt x="6256" y="562"/>
                    </a:lnTo>
                    <a:lnTo>
                      <a:pt x="6271" y="637"/>
                    </a:lnTo>
                    <a:lnTo>
                      <a:pt x="6278" y="711"/>
                    </a:lnTo>
                    <a:lnTo>
                      <a:pt x="6277" y="787"/>
                    </a:lnTo>
                    <a:lnTo>
                      <a:pt x="6267" y="862"/>
                    </a:lnTo>
                    <a:lnTo>
                      <a:pt x="6250" y="936"/>
                    </a:lnTo>
                    <a:lnTo>
                      <a:pt x="6223" y="1007"/>
                    </a:lnTo>
                    <a:lnTo>
                      <a:pt x="6191" y="1077"/>
                    </a:lnTo>
                    <a:lnTo>
                      <a:pt x="6147" y="1142"/>
                    </a:lnTo>
                    <a:lnTo>
                      <a:pt x="6097" y="1205"/>
                    </a:lnTo>
                    <a:lnTo>
                      <a:pt x="6008" y="1298"/>
                    </a:lnTo>
                    <a:lnTo>
                      <a:pt x="5915" y="1396"/>
                    </a:lnTo>
                    <a:lnTo>
                      <a:pt x="5817" y="1493"/>
                    </a:lnTo>
                    <a:lnTo>
                      <a:pt x="5716" y="1592"/>
                    </a:lnTo>
                    <a:lnTo>
                      <a:pt x="5610" y="1691"/>
                    </a:lnTo>
                    <a:lnTo>
                      <a:pt x="5501" y="1788"/>
                    </a:lnTo>
                    <a:lnTo>
                      <a:pt x="5387" y="1886"/>
                    </a:lnTo>
                    <a:lnTo>
                      <a:pt x="5269" y="1979"/>
                    </a:lnTo>
                    <a:lnTo>
                      <a:pt x="5147" y="2071"/>
                    </a:lnTo>
                    <a:lnTo>
                      <a:pt x="5021" y="2158"/>
                    </a:lnTo>
                    <a:lnTo>
                      <a:pt x="4891" y="2240"/>
                    </a:lnTo>
                    <a:lnTo>
                      <a:pt x="4758" y="2318"/>
                    </a:lnTo>
                    <a:lnTo>
                      <a:pt x="4623" y="2389"/>
                    </a:lnTo>
                    <a:lnTo>
                      <a:pt x="4484" y="2452"/>
                    </a:lnTo>
                    <a:lnTo>
                      <a:pt x="4341" y="2509"/>
                    </a:lnTo>
                    <a:lnTo>
                      <a:pt x="4194" y="2557"/>
                    </a:lnTo>
                    <a:lnTo>
                      <a:pt x="4045" y="2595"/>
                    </a:lnTo>
                    <a:lnTo>
                      <a:pt x="3893" y="2623"/>
                    </a:lnTo>
                    <a:lnTo>
                      <a:pt x="3739" y="2641"/>
                    </a:lnTo>
                    <a:lnTo>
                      <a:pt x="3582" y="2648"/>
                    </a:lnTo>
                    <a:lnTo>
                      <a:pt x="2016" y="2648"/>
                    </a:lnTo>
                    <a:lnTo>
                      <a:pt x="1944" y="2643"/>
                    </a:lnTo>
                    <a:lnTo>
                      <a:pt x="1871" y="2631"/>
                    </a:lnTo>
                    <a:lnTo>
                      <a:pt x="1801" y="2612"/>
                    </a:lnTo>
                    <a:lnTo>
                      <a:pt x="1734" y="2585"/>
                    </a:lnTo>
                    <a:lnTo>
                      <a:pt x="1254" y="2368"/>
                    </a:lnTo>
                    <a:lnTo>
                      <a:pt x="1254" y="2700"/>
                    </a:lnTo>
                    <a:lnTo>
                      <a:pt x="0" y="27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773841" y="5321913"/>
              <a:ext cx="18645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gency FB" panose="020B0503020202020204" pitchFamily="34" charset="0"/>
                  <a:cs typeface="Arial" panose="020B0604020202020204" pitchFamily="34" charset="0"/>
                </a:rPr>
                <a:t>25.8%</a:t>
              </a:r>
              <a:r>
                <a:rPr lang="mn-MN" sz="1400" b="1" dirty="0" smtClean="0">
                  <a:latin typeface="Agency FB" panose="020B0503020202020204" pitchFamily="34" charset="0"/>
                  <a:cs typeface="Arial" panose="020B0604020202020204" pitchFamily="34" charset="0"/>
                </a:rPr>
                <a:t> |</a:t>
              </a:r>
              <a:r>
                <a:rPr lang="mn-MN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mn-MN" sz="1100" dirty="0">
                  <a:latin typeface="Arial" panose="020B0604020202020204" pitchFamily="34" charset="0"/>
                  <a:cs typeface="Arial" panose="020B0604020202020204" pitchFamily="34" charset="0"/>
                </a:rPr>
                <a:t>Арвилан хэмнэх, үр ашиг, </a:t>
              </a:r>
              <a:r>
                <a:rPr lang="mn-MN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үр </a:t>
              </a:r>
              <a:r>
                <a:rPr lang="mn-MN" sz="1100" dirty="0">
                  <a:latin typeface="Arial" panose="020B0604020202020204" pitchFamily="34" charset="0"/>
                  <a:cs typeface="Arial" panose="020B0604020202020204" pitchFamily="34" charset="0"/>
                </a:rPr>
                <a:t>нөлөөг сайжруулах</a:t>
              </a:r>
              <a:endParaRPr lang="en-US" sz="1100" dirty="0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843124" y="3469639"/>
            <a:ext cx="1543528" cy="1370823"/>
            <a:chOff x="3328274" y="3578696"/>
            <a:chExt cx="1543528" cy="1370823"/>
          </a:xfrm>
        </p:grpSpPr>
        <p:sp>
          <p:nvSpPr>
            <p:cNvPr id="33" name="Oval 32"/>
            <p:cNvSpPr/>
            <p:nvPr/>
          </p:nvSpPr>
          <p:spPr>
            <a:xfrm>
              <a:off x="3755612" y="3578696"/>
              <a:ext cx="688850" cy="68885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grpSp>
          <p:nvGrpSpPr>
            <p:cNvPr id="34" name="Group 100"/>
            <p:cNvGrpSpPr>
              <a:grpSpLocks noChangeAspect="1"/>
            </p:cNvGrpSpPr>
            <p:nvPr/>
          </p:nvGrpSpPr>
          <p:grpSpPr bwMode="gray">
            <a:xfrm>
              <a:off x="3881092" y="3801856"/>
              <a:ext cx="437890" cy="242530"/>
              <a:chOff x="1956" y="1569"/>
              <a:chExt cx="1847" cy="1138"/>
            </a:xfrm>
            <a:solidFill>
              <a:schemeClr val="bg1"/>
            </a:solidFill>
          </p:grpSpPr>
          <p:sp>
            <p:nvSpPr>
              <p:cNvPr id="36" name="Freeform 101"/>
              <p:cNvSpPr>
                <a:spLocks/>
              </p:cNvSpPr>
              <p:nvPr/>
            </p:nvSpPr>
            <p:spPr bwMode="gray">
              <a:xfrm>
                <a:off x="1956" y="1791"/>
                <a:ext cx="607" cy="782"/>
              </a:xfrm>
              <a:custGeom>
                <a:avLst/>
                <a:gdLst>
                  <a:gd name="T0" fmla="*/ 117 w 257"/>
                  <a:gd name="T1" fmla="*/ 279 h 331"/>
                  <a:gd name="T2" fmla="*/ 257 w 257"/>
                  <a:gd name="T3" fmla="*/ 248 h 331"/>
                  <a:gd name="T4" fmla="*/ 234 w 257"/>
                  <a:gd name="T5" fmla="*/ 171 h 331"/>
                  <a:gd name="T6" fmla="*/ 215 w 257"/>
                  <a:gd name="T7" fmla="*/ 156 h 331"/>
                  <a:gd name="T8" fmla="*/ 170 w 257"/>
                  <a:gd name="T9" fmla="*/ 156 h 331"/>
                  <a:gd name="T10" fmla="*/ 152 w 257"/>
                  <a:gd name="T11" fmla="*/ 132 h 331"/>
                  <a:gd name="T12" fmla="*/ 170 w 257"/>
                  <a:gd name="T13" fmla="*/ 125 h 331"/>
                  <a:gd name="T14" fmla="*/ 134 w 257"/>
                  <a:gd name="T15" fmla="*/ 34 h 331"/>
                  <a:gd name="T16" fmla="*/ 74 w 257"/>
                  <a:gd name="T17" fmla="*/ 3 h 331"/>
                  <a:gd name="T18" fmla="*/ 33 w 257"/>
                  <a:gd name="T19" fmla="*/ 101 h 331"/>
                  <a:gd name="T20" fmla="*/ 42 w 257"/>
                  <a:gd name="T21" fmla="*/ 161 h 331"/>
                  <a:gd name="T22" fmla="*/ 67 w 257"/>
                  <a:gd name="T23" fmla="*/ 154 h 331"/>
                  <a:gd name="T24" fmla="*/ 68 w 257"/>
                  <a:gd name="T25" fmla="*/ 173 h 331"/>
                  <a:gd name="T26" fmla="*/ 14 w 257"/>
                  <a:gd name="T27" fmla="*/ 199 h 331"/>
                  <a:gd name="T28" fmla="*/ 2 w 257"/>
                  <a:gd name="T29" fmla="*/ 232 h 331"/>
                  <a:gd name="T30" fmla="*/ 28 w 257"/>
                  <a:gd name="T31" fmla="*/ 331 h 331"/>
                  <a:gd name="T32" fmla="*/ 117 w 257"/>
                  <a:gd name="T33" fmla="*/ 2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7" h="331">
                    <a:moveTo>
                      <a:pt x="117" y="279"/>
                    </a:moveTo>
                    <a:cubicBezTo>
                      <a:pt x="155" y="265"/>
                      <a:pt x="203" y="254"/>
                      <a:pt x="257" y="248"/>
                    </a:cubicBezTo>
                    <a:cubicBezTo>
                      <a:pt x="247" y="215"/>
                      <a:pt x="234" y="171"/>
                      <a:pt x="234" y="171"/>
                    </a:cubicBezTo>
                    <a:cubicBezTo>
                      <a:pt x="233" y="162"/>
                      <a:pt x="222" y="156"/>
                      <a:pt x="215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68" y="156"/>
                      <a:pt x="157" y="153"/>
                      <a:pt x="152" y="132"/>
                    </a:cubicBezTo>
                    <a:cubicBezTo>
                      <a:pt x="151" y="129"/>
                      <a:pt x="171" y="129"/>
                      <a:pt x="170" y="125"/>
                    </a:cubicBezTo>
                    <a:cubicBezTo>
                      <a:pt x="164" y="101"/>
                      <a:pt x="146" y="60"/>
                      <a:pt x="134" y="34"/>
                    </a:cubicBezTo>
                    <a:cubicBezTo>
                      <a:pt x="122" y="7"/>
                      <a:pt x="93" y="0"/>
                      <a:pt x="74" y="3"/>
                    </a:cubicBezTo>
                    <a:cubicBezTo>
                      <a:pt x="74" y="3"/>
                      <a:pt x="11" y="12"/>
                      <a:pt x="33" y="101"/>
                    </a:cubicBezTo>
                    <a:cubicBezTo>
                      <a:pt x="39" y="124"/>
                      <a:pt x="41" y="146"/>
                      <a:pt x="42" y="161"/>
                    </a:cubicBezTo>
                    <a:cubicBezTo>
                      <a:pt x="42" y="164"/>
                      <a:pt x="67" y="151"/>
                      <a:pt x="67" y="154"/>
                    </a:cubicBezTo>
                    <a:cubicBezTo>
                      <a:pt x="68" y="160"/>
                      <a:pt x="72" y="170"/>
                      <a:pt x="68" y="173"/>
                    </a:cubicBezTo>
                    <a:cubicBezTo>
                      <a:pt x="54" y="180"/>
                      <a:pt x="14" y="199"/>
                      <a:pt x="14" y="199"/>
                    </a:cubicBezTo>
                    <a:cubicBezTo>
                      <a:pt x="7" y="202"/>
                      <a:pt x="0" y="223"/>
                      <a:pt x="2" y="232"/>
                    </a:cubicBezTo>
                    <a:cubicBezTo>
                      <a:pt x="2" y="232"/>
                      <a:pt x="16" y="289"/>
                      <a:pt x="28" y="331"/>
                    </a:cubicBezTo>
                    <a:cubicBezTo>
                      <a:pt x="47" y="313"/>
                      <a:pt x="75" y="295"/>
                      <a:pt x="117" y="2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/>
                <a:endParaRPr lang="en-US" dirty="0">
                  <a:solidFill>
                    <a:srgbClr val="2D2D2A"/>
                  </a:solidFill>
                </a:endParaRPr>
              </a:p>
            </p:txBody>
          </p:sp>
          <p:sp>
            <p:nvSpPr>
              <p:cNvPr id="37" name="Freeform 102"/>
              <p:cNvSpPr>
                <a:spLocks/>
              </p:cNvSpPr>
              <p:nvPr/>
            </p:nvSpPr>
            <p:spPr bwMode="gray">
              <a:xfrm>
                <a:off x="3191" y="1741"/>
                <a:ext cx="612" cy="844"/>
              </a:xfrm>
              <a:custGeom>
                <a:avLst/>
                <a:gdLst>
                  <a:gd name="T0" fmla="*/ 232 w 259"/>
                  <a:gd name="T1" fmla="*/ 357 h 357"/>
                  <a:gd name="T2" fmla="*/ 259 w 259"/>
                  <a:gd name="T3" fmla="*/ 234 h 357"/>
                  <a:gd name="T4" fmla="*/ 233 w 259"/>
                  <a:gd name="T5" fmla="*/ 204 h 357"/>
                  <a:gd name="T6" fmla="*/ 172 w 259"/>
                  <a:gd name="T7" fmla="*/ 170 h 357"/>
                  <a:gd name="T8" fmla="*/ 204 w 259"/>
                  <a:gd name="T9" fmla="*/ 101 h 357"/>
                  <a:gd name="T10" fmla="*/ 187 w 259"/>
                  <a:gd name="T11" fmla="*/ 17 h 357"/>
                  <a:gd name="T12" fmla="*/ 144 w 259"/>
                  <a:gd name="T13" fmla="*/ 3 h 357"/>
                  <a:gd name="T14" fmla="*/ 105 w 259"/>
                  <a:gd name="T15" fmla="*/ 23 h 357"/>
                  <a:gd name="T16" fmla="*/ 91 w 259"/>
                  <a:gd name="T17" fmla="*/ 85 h 357"/>
                  <a:gd name="T18" fmla="*/ 100 w 259"/>
                  <a:gd name="T19" fmla="*/ 158 h 357"/>
                  <a:gd name="T20" fmla="*/ 39 w 259"/>
                  <a:gd name="T21" fmla="*/ 171 h 357"/>
                  <a:gd name="T22" fmla="*/ 14 w 259"/>
                  <a:gd name="T23" fmla="*/ 201 h 357"/>
                  <a:gd name="T24" fmla="*/ 0 w 259"/>
                  <a:gd name="T25" fmla="*/ 269 h 357"/>
                  <a:gd name="T26" fmla="*/ 137 w 259"/>
                  <a:gd name="T27" fmla="*/ 300 h 357"/>
                  <a:gd name="T28" fmla="*/ 232 w 259"/>
                  <a:gd name="T29" fmla="*/ 35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9" h="357">
                    <a:moveTo>
                      <a:pt x="232" y="357"/>
                    </a:moveTo>
                    <a:cubicBezTo>
                      <a:pt x="239" y="331"/>
                      <a:pt x="259" y="265"/>
                      <a:pt x="259" y="234"/>
                    </a:cubicBezTo>
                    <a:cubicBezTo>
                      <a:pt x="259" y="227"/>
                      <a:pt x="248" y="213"/>
                      <a:pt x="233" y="204"/>
                    </a:cubicBezTo>
                    <a:cubicBezTo>
                      <a:pt x="217" y="196"/>
                      <a:pt x="181" y="178"/>
                      <a:pt x="172" y="170"/>
                    </a:cubicBezTo>
                    <a:cubicBezTo>
                      <a:pt x="175" y="146"/>
                      <a:pt x="193" y="136"/>
                      <a:pt x="204" y="101"/>
                    </a:cubicBezTo>
                    <a:cubicBezTo>
                      <a:pt x="215" y="66"/>
                      <a:pt x="198" y="26"/>
                      <a:pt x="187" y="17"/>
                    </a:cubicBezTo>
                    <a:cubicBezTo>
                      <a:pt x="176" y="9"/>
                      <a:pt x="160" y="0"/>
                      <a:pt x="144" y="3"/>
                    </a:cubicBezTo>
                    <a:cubicBezTo>
                      <a:pt x="129" y="6"/>
                      <a:pt x="117" y="10"/>
                      <a:pt x="105" y="23"/>
                    </a:cubicBezTo>
                    <a:cubicBezTo>
                      <a:pt x="98" y="30"/>
                      <a:pt x="88" y="40"/>
                      <a:pt x="91" y="85"/>
                    </a:cubicBezTo>
                    <a:cubicBezTo>
                      <a:pt x="94" y="128"/>
                      <a:pt x="113" y="143"/>
                      <a:pt x="100" y="158"/>
                    </a:cubicBezTo>
                    <a:cubicBezTo>
                      <a:pt x="89" y="164"/>
                      <a:pt x="62" y="169"/>
                      <a:pt x="39" y="171"/>
                    </a:cubicBezTo>
                    <a:cubicBezTo>
                      <a:pt x="38" y="171"/>
                      <a:pt x="20" y="174"/>
                      <a:pt x="14" y="201"/>
                    </a:cubicBezTo>
                    <a:cubicBezTo>
                      <a:pt x="10" y="218"/>
                      <a:pt x="5" y="243"/>
                      <a:pt x="0" y="269"/>
                    </a:cubicBezTo>
                    <a:cubicBezTo>
                      <a:pt x="52" y="276"/>
                      <a:pt x="98" y="286"/>
                      <a:pt x="137" y="300"/>
                    </a:cubicBezTo>
                    <a:cubicBezTo>
                      <a:pt x="183" y="317"/>
                      <a:pt x="213" y="337"/>
                      <a:pt x="232" y="3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/>
                <a:endParaRPr lang="en-US" dirty="0">
                  <a:solidFill>
                    <a:srgbClr val="2D2D2A"/>
                  </a:solidFill>
                </a:endParaRPr>
              </a:p>
            </p:txBody>
          </p:sp>
          <p:sp>
            <p:nvSpPr>
              <p:cNvPr id="38" name="Freeform 103"/>
              <p:cNvSpPr>
                <a:spLocks/>
              </p:cNvSpPr>
              <p:nvPr/>
            </p:nvSpPr>
            <p:spPr bwMode="gray">
              <a:xfrm>
                <a:off x="2582" y="1569"/>
                <a:ext cx="588" cy="805"/>
              </a:xfrm>
              <a:custGeom>
                <a:avLst/>
                <a:gdLst>
                  <a:gd name="T0" fmla="*/ 249 w 249"/>
                  <a:gd name="T1" fmla="*/ 341 h 341"/>
                  <a:gd name="T2" fmla="*/ 249 w 249"/>
                  <a:gd name="T3" fmla="*/ 341 h 341"/>
                  <a:gd name="T4" fmla="*/ 249 w 249"/>
                  <a:gd name="T5" fmla="*/ 215 h 341"/>
                  <a:gd name="T6" fmla="*/ 230 w 249"/>
                  <a:gd name="T7" fmla="*/ 188 h 341"/>
                  <a:gd name="T8" fmla="*/ 156 w 249"/>
                  <a:gd name="T9" fmla="*/ 160 h 341"/>
                  <a:gd name="T10" fmla="*/ 165 w 249"/>
                  <a:gd name="T11" fmla="*/ 126 h 341"/>
                  <a:gd name="T12" fmla="*/ 179 w 249"/>
                  <a:gd name="T13" fmla="*/ 81 h 341"/>
                  <a:gd name="T14" fmla="*/ 166 w 249"/>
                  <a:gd name="T15" fmla="*/ 35 h 341"/>
                  <a:gd name="T16" fmla="*/ 76 w 249"/>
                  <a:gd name="T17" fmla="*/ 55 h 341"/>
                  <a:gd name="T18" fmla="*/ 81 w 249"/>
                  <a:gd name="T19" fmla="*/ 120 h 341"/>
                  <a:gd name="T20" fmla="*/ 95 w 249"/>
                  <a:gd name="T21" fmla="*/ 159 h 341"/>
                  <a:gd name="T22" fmla="*/ 28 w 249"/>
                  <a:gd name="T23" fmla="*/ 187 h 341"/>
                  <a:gd name="T24" fmla="*/ 5 w 249"/>
                  <a:gd name="T25" fmla="*/ 211 h 341"/>
                  <a:gd name="T26" fmla="*/ 0 w 249"/>
                  <a:gd name="T27" fmla="*/ 341 h 341"/>
                  <a:gd name="T28" fmla="*/ 121 w 249"/>
                  <a:gd name="T29" fmla="*/ 334 h 341"/>
                  <a:gd name="T30" fmla="*/ 249 w 249"/>
                  <a:gd name="T3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9" h="341">
                    <a:moveTo>
                      <a:pt x="249" y="341"/>
                    </a:moveTo>
                    <a:cubicBezTo>
                      <a:pt x="249" y="341"/>
                      <a:pt x="249" y="341"/>
                      <a:pt x="249" y="341"/>
                    </a:cubicBezTo>
                    <a:cubicBezTo>
                      <a:pt x="249" y="215"/>
                      <a:pt x="249" y="215"/>
                      <a:pt x="249" y="215"/>
                    </a:cubicBezTo>
                    <a:cubicBezTo>
                      <a:pt x="249" y="206"/>
                      <a:pt x="241" y="194"/>
                      <a:pt x="230" y="188"/>
                    </a:cubicBezTo>
                    <a:cubicBezTo>
                      <a:pt x="222" y="183"/>
                      <a:pt x="163" y="168"/>
                      <a:pt x="156" y="160"/>
                    </a:cubicBezTo>
                    <a:cubicBezTo>
                      <a:pt x="154" y="155"/>
                      <a:pt x="157" y="137"/>
                      <a:pt x="165" y="126"/>
                    </a:cubicBezTo>
                    <a:cubicBezTo>
                      <a:pt x="173" y="115"/>
                      <a:pt x="179" y="81"/>
                      <a:pt x="179" y="81"/>
                    </a:cubicBezTo>
                    <a:cubicBezTo>
                      <a:pt x="179" y="81"/>
                      <a:pt x="177" y="50"/>
                      <a:pt x="166" y="35"/>
                    </a:cubicBezTo>
                    <a:cubicBezTo>
                      <a:pt x="155" y="20"/>
                      <a:pt x="84" y="0"/>
                      <a:pt x="76" y="55"/>
                    </a:cubicBezTo>
                    <a:cubicBezTo>
                      <a:pt x="74" y="65"/>
                      <a:pt x="75" y="105"/>
                      <a:pt x="81" y="120"/>
                    </a:cubicBezTo>
                    <a:cubicBezTo>
                      <a:pt x="86" y="136"/>
                      <a:pt x="96" y="141"/>
                      <a:pt x="95" y="159"/>
                    </a:cubicBezTo>
                    <a:cubicBezTo>
                      <a:pt x="86" y="166"/>
                      <a:pt x="31" y="186"/>
                      <a:pt x="28" y="187"/>
                    </a:cubicBezTo>
                    <a:cubicBezTo>
                      <a:pt x="28" y="187"/>
                      <a:pt x="7" y="192"/>
                      <a:pt x="5" y="211"/>
                    </a:cubicBezTo>
                    <a:cubicBezTo>
                      <a:pt x="3" y="230"/>
                      <a:pt x="0" y="335"/>
                      <a:pt x="0" y="341"/>
                    </a:cubicBezTo>
                    <a:cubicBezTo>
                      <a:pt x="38" y="336"/>
                      <a:pt x="79" y="334"/>
                      <a:pt x="121" y="334"/>
                    </a:cubicBezTo>
                    <a:cubicBezTo>
                      <a:pt x="166" y="334"/>
                      <a:pt x="209" y="337"/>
                      <a:pt x="249" y="3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/>
                <a:endParaRPr lang="en-US" dirty="0">
                  <a:solidFill>
                    <a:srgbClr val="2D2D2A"/>
                  </a:solidFill>
                </a:endParaRPr>
              </a:p>
            </p:txBody>
          </p:sp>
          <p:sp>
            <p:nvSpPr>
              <p:cNvPr id="39" name="Freeform 104"/>
              <p:cNvSpPr>
                <a:spLocks/>
              </p:cNvSpPr>
              <p:nvPr/>
            </p:nvSpPr>
            <p:spPr bwMode="gray">
              <a:xfrm>
                <a:off x="1998" y="2407"/>
                <a:ext cx="1756" cy="300"/>
              </a:xfrm>
              <a:custGeom>
                <a:avLst/>
                <a:gdLst>
                  <a:gd name="T0" fmla="*/ 501 w 743"/>
                  <a:gd name="T1" fmla="*/ 8 h 127"/>
                  <a:gd name="T2" fmla="*/ 478 w 743"/>
                  <a:gd name="T3" fmla="*/ 6 h 127"/>
                  <a:gd name="T4" fmla="*/ 369 w 743"/>
                  <a:gd name="T5" fmla="*/ 0 h 127"/>
                  <a:gd name="T6" fmla="*/ 255 w 743"/>
                  <a:gd name="T7" fmla="*/ 6 h 127"/>
                  <a:gd name="T8" fmla="*/ 245 w 743"/>
                  <a:gd name="T9" fmla="*/ 7 h 127"/>
                  <a:gd name="T10" fmla="*/ 18 w 743"/>
                  <a:gd name="T11" fmla="*/ 94 h 127"/>
                  <a:gd name="T12" fmla="*/ 0 w 743"/>
                  <a:gd name="T13" fmla="*/ 127 h 127"/>
                  <a:gd name="T14" fmla="*/ 743 w 743"/>
                  <a:gd name="T15" fmla="*/ 127 h 127"/>
                  <a:gd name="T16" fmla="*/ 721 w 743"/>
                  <a:gd name="T17" fmla="*/ 89 h 127"/>
                  <a:gd name="T18" fmla="*/ 501 w 743"/>
                  <a:gd name="T19" fmla="*/ 8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3" h="127">
                    <a:moveTo>
                      <a:pt x="501" y="8"/>
                    </a:moveTo>
                    <a:cubicBezTo>
                      <a:pt x="494" y="7"/>
                      <a:pt x="486" y="7"/>
                      <a:pt x="478" y="6"/>
                    </a:cubicBezTo>
                    <a:cubicBezTo>
                      <a:pt x="443" y="2"/>
                      <a:pt x="407" y="0"/>
                      <a:pt x="369" y="0"/>
                    </a:cubicBezTo>
                    <a:cubicBezTo>
                      <a:pt x="329" y="0"/>
                      <a:pt x="291" y="2"/>
                      <a:pt x="255" y="6"/>
                    </a:cubicBezTo>
                    <a:cubicBezTo>
                      <a:pt x="252" y="7"/>
                      <a:pt x="248" y="7"/>
                      <a:pt x="245" y="7"/>
                    </a:cubicBezTo>
                    <a:cubicBezTo>
                      <a:pt x="138" y="20"/>
                      <a:pt x="54" y="50"/>
                      <a:pt x="18" y="94"/>
                    </a:cubicBezTo>
                    <a:cubicBezTo>
                      <a:pt x="9" y="104"/>
                      <a:pt x="3" y="115"/>
                      <a:pt x="0" y="127"/>
                    </a:cubicBezTo>
                    <a:cubicBezTo>
                      <a:pt x="743" y="127"/>
                      <a:pt x="743" y="127"/>
                      <a:pt x="743" y="127"/>
                    </a:cubicBezTo>
                    <a:cubicBezTo>
                      <a:pt x="740" y="113"/>
                      <a:pt x="732" y="100"/>
                      <a:pt x="721" y="89"/>
                    </a:cubicBezTo>
                    <a:cubicBezTo>
                      <a:pt x="682" y="49"/>
                      <a:pt x="601" y="21"/>
                      <a:pt x="50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/>
                <a:endParaRPr lang="en-US" dirty="0">
                  <a:solidFill>
                    <a:srgbClr val="2D2D2A"/>
                  </a:solidFill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3328274" y="4303188"/>
              <a:ext cx="1543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gency FB" panose="020B0503020202020204" pitchFamily="34" charset="0"/>
                  <a:cs typeface="Arial" panose="020B0604020202020204" pitchFamily="34" charset="0"/>
                </a:rPr>
                <a:t>22.8%</a:t>
              </a:r>
              <a:r>
                <a:rPr lang="mn-MN" sz="1400" b="1" dirty="0" smtClean="0">
                  <a:latin typeface="Agency FB" panose="020B0503020202020204" pitchFamily="34" charset="0"/>
                  <a:cs typeface="Arial" panose="020B0604020202020204" pitchFamily="34" charset="0"/>
                </a:rPr>
                <a:t> | </a:t>
              </a:r>
              <a:r>
                <a:rPr lang="mn-MN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Дотоод </a:t>
              </a:r>
              <a:r>
                <a:rPr lang="mn-MN" sz="1100" dirty="0">
                  <a:latin typeface="Arial" panose="020B0604020202020204" pitchFamily="34" charset="0"/>
                  <a:cs typeface="Arial" panose="020B0604020202020204" pitchFamily="34" charset="0"/>
                </a:rPr>
                <a:t>хяналтыг </a:t>
              </a:r>
            </a:p>
            <a:p>
              <a:pPr algn="ctr"/>
              <a:r>
                <a:rPr lang="mn-MN" sz="1100" dirty="0">
                  <a:latin typeface="Arial" panose="020B0604020202020204" pitchFamily="34" charset="0"/>
                  <a:cs typeface="Arial" panose="020B0604020202020204" pitchFamily="34" charset="0"/>
                </a:rPr>
                <a:t>сайжруулах</a:t>
              </a:r>
              <a:endParaRPr lang="en-US" sz="1100" dirty="0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267147" y="3471474"/>
            <a:ext cx="1087988" cy="1368988"/>
            <a:chOff x="3317788" y="1831480"/>
            <a:chExt cx="1087988" cy="1368988"/>
          </a:xfrm>
        </p:grpSpPr>
        <p:sp>
          <p:nvSpPr>
            <p:cNvPr id="41" name="Oval 40"/>
            <p:cNvSpPr/>
            <p:nvPr/>
          </p:nvSpPr>
          <p:spPr>
            <a:xfrm>
              <a:off x="3517357" y="1831480"/>
              <a:ext cx="688850" cy="68885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grpSp>
          <p:nvGrpSpPr>
            <p:cNvPr id="42" name="Group 27">
              <a:extLst>
                <a:ext uri="{FF2B5EF4-FFF2-40B4-BE49-F238E27FC236}">
                  <a16:creationId xmlns:a16="http://schemas.microsoft.com/office/drawing/2014/main" xmlns="" id="{52AB16E6-3B15-42C5-95F7-9A00E8F758EF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3638383" y="2057500"/>
              <a:ext cx="446800" cy="236812"/>
              <a:chOff x="1863" y="1443"/>
              <a:chExt cx="2032" cy="1436"/>
            </a:xfrm>
            <a:solidFill>
              <a:schemeClr val="bg1"/>
            </a:solidFill>
          </p:grpSpPr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xmlns="" id="{8C68122C-9039-4034-BF69-26B4B2B36A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00" y="1443"/>
                <a:ext cx="995" cy="895"/>
              </a:xfrm>
              <a:custGeom>
                <a:avLst/>
                <a:gdLst>
                  <a:gd name="T0" fmla="*/ 421 w 421"/>
                  <a:gd name="T1" fmla="*/ 183 h 379"/>
                  <a:gd name="T2" fmla="*/ 195 w 421"/>
                  <a:gd name="T3" fmla="*/ 0 h 379"/>
                  <a:gd name="T4" fmla="*/ 0 w 421"/>
                  <a:gd name="T5" fmla="*/ 91 h 379"/>
                  <a:gd name="T6" fmla="*/ 205 w 421"/>
                  <a:gd name="T7" fmla="*/ 340 h 379"/>
                  <a:gd name="T8" fmla="*/ 204 w 421"/>
                  <a:gd name="T9" fmla="*/ 367 h 379"/>
                  <a:gd name="T10" fmla="*/ 343 w 421"/>
                  <a:gd name="T11" fmla="*/ 378 h 379"/>
                  <a:gd name="T12" fmla="*/ 338 w 421"/>
                  <a:gd name="T13" fmla="*/ 368 h 379"/>
                  <a:gd name="T14" fmla="*/ 338 w 421"/>
                  <a:gd name="T15" fmla="*/ 325 h 379"/>
                  <a:gd name="T16" fmla="*/ 338 w 421"/>
                  <a:gd name="T17" fmla="*/ 325 h 379"/>
                  <a:gd name="T18" fmla="*/ 421 w 421"/>
                  <a:gd name="T19" fmla="*/ 183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379">
                    <a:moveTo>
                      <a:pt x="421" y="183"/>
                    </a:moveTo>
                    <a:cubicBezTo>
                      <a:pt x="421" y="82"/>
                      <a:pt x="320" y="0"/>
                      <a:pt x="195" y="0"/>
                    </a:cubicBezTo>
                    <a:cubicBezTo>
                      <a:pt x="112" y="0"/>
                      <a:pt x="39" y="37"/>
                      <a:pt x="0" y="91"/>
                    </a:cubicBezTo>
                    <a:cubicBezTo>
                      <a:pt x="120" y="131"/>
                      <a:pt x="205" y="228"/>
                      <a:pt x="205" y="340"/>
                    </a:cubicBezTo>
                    <a:cubicBezTo>
                      <a:pt x="205" y="349"/>
                      <a:pt x="205" y="358"/>
                      <a:pt x="204" y="367"/>
                    </a:cubicBezTo>
                    <a:cubicBezTo>
                      <a:pt x="248" y="370"/>
                      <a:pt x="319" y="375"/>
                      <a:pt x="343" y="378"/>
                    </a:cubicBezTo>
                    <a:cubicBezTo>
                      <a:pt x="343" y="378"/>
                      <a:pt x="357" y="379"/>
                      <a:pt x="338" y="368"/>
                    </a:cubicBezTo>
                    <a:cubicBezTo>
                      <a:pt x="329" y="364"/>
                      <a:pt x="310" y="343"/>
                      <a:pt x="338" y="325"/>
                    </a:cubicBezTo>
                    <a:cubicBezTo>
                      <a:pt x="338" y="325"/>
                      <a:pt x="338" y="325"/>
                      <a:pt x="338" y="325"/>
                    </a:cubicBezTo>
                    <a:cubicBezTo>
                      <a:pt x="389" y="291"/>
                      <a:pt x="421" y="240"/>
                      <a:pt x="421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/>
                <a:endParaRPr lang="en-US" dirty="0">
                  <a:solidFill>
                    <a:srgbClr val="2D2D2A"/>
                  </a:solidFill>
                </a:endParaRPr>
              </a:p>
            </p:txBody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xmlns="" id="{4465CAEE-D165-4808-A7FB-1BAEF526E8B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63" y="1648"/>
                <a:ext cx="1484" cy="1231"/>
              </a:xfrm>
              <a:custGeom>
                <a:avLst/>
                <a:gdLst>
                  <a:gd name="T0" fmla="*/ 314 w 628"/>
                  <a:gd name="T1" fmla="*/ 0 h 521"/>
                  <a:gd name="T2" fmla="*/ 0 w 628"/>
                  <a:gd name="T3" fmla="*/ 253 h 521"/>
                  <a:gd name="T4" fmla="*/ 115 w 628"/>
                  <a:gd name="T5" fmla="*/ 449 h 521"/>
                  <a:gd name="T6" fmla="*/ 123 w 628"/>
                  <a:gd name="T7" fmla="*/ 454 h 521"/>
                  <a:gd name="T8" fmla="*/ 136 w 628"/>
                  <a:gd name="T9" fmla="*/ 470 h 521"/>
                  <a:gd name="T10" fmla="*/ 135 w 628"/>
                  <a:gd name="T11" fmla="*/ 470 h 521"/>
                  <a:gd name="T12" fmla="*/ 139 w 628"/>
                  <a:gd name="T13" fmla="*/ 488 h 521"/>
                  <a:gd name="T14" fmla="*/ 119 w 628"/>
                  <a:gd name="T15" fmla="*/ 521 h 521"/>
                  <a:gd name="T16" fmla="*/ 319 w 628"/>
                  <a:gd name="T17" fmla="*/ 506 h 521"/>
                  <a:gd name="T18" fmla="*/ 356 w 628"/>
                  <a:gd name="T19" fmla="*/ 504 h 521"/>
                  <a:gd name="T20" fmla="*/ 357 w 628"/>
                  <a:gd name="T21" fmla="*/ 504 h 521"/>
                  <a:gd name="T22" fmla="*/ 628 w 628"/>
                  <a:gd name="T23" fmla="*/ 253 h 521"/>
                  <a:gd name="T24" fmla="*/ 314 w 628"/>
                  <a:gd name="T25" fmla="*/ 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8" h="521">
                    <a:moveTo>
                      <a:pt x="314" y="0"/>
                    </a:moveTo>
                    <a:cubicBezTo>
                      <a:pt x="141" y="0"/>
                      <a:pt x="0" y="114"/>
                      <a:pt x="0" y="253"/>
                    </a:cubicBezTo>
                    <a:cubicBezTo>
                      <a:pt x="0" y="329"/>
                      <a:pt x="42" y="400"/>
                      <a:pt x="115" y="449"/>
                    </a:cubicBezTo>
                    <a:cubicBezTo>
                      <a:pt x="123" y="454"/>
                      <a:pt x="123" y="454"/>
                      <a:pt x="123" y="454"/>
                    </a:cubicBezTo>
                    <a:cubicBezTo>
                      <a:pt x="127" y="458"/>
                      <a:pt x="132" y="464"/>
                      <a:pt x="136" y="470"/>
                    </a:cubicBezTo>
                    <a:cubicBezTo>
                      <a:pt x="135" y="470"/>
                      <a:pt x="135" y="470"/>
                      <a:pt x="135" y="470"/>
                    </a:cubicBezTo>
                    <a:cubicBezTo>
                      <a:pt x="139" y="476"/>
                      <a:pt x="140" y="483"/>
                      <a:pt x="139" y="488"/>
                    </a:cubicBezTo>
                    <a:cubicBezTo>
                      <a:pt x="139" y="503"/>
                      <a:pt x="128" y="515"/>
                      <a:pt x="119" y="521"/>
                    </a:cubicBezTo>
                    <a:cubicBezTo>
                      <a:pt x="168" y="516"/>
                      <a:pt x="262" y="510"/>
                      <a:pt x="319" y="506"/>
                    </a:cubicBezTo>
                    <a:cubicBezTo>
                      <a:pt x="332" y="506"/>
                      <a:pt x="344" y="505"/>
                      <a:pt x="356" y="504"/>
                    </a:cubicBezTo>
                    <a:cubicBezTo>
                      <a:pt x="357" y="504"/>
                      <a:pt x="357" y="504"/>
                      <a:pt x="357" y="504"/>
                    </a:cubicBezTo>
                    <a:cubicBezTo>
                      <a:pt x="512" y="487"/>
                      <a:pt x="628" y="379"/>
                      <a:pt x="628" y="253"/>
                    </a:cubicBezTo>
                    <a:cubicBezTo>
                      <a:pt x="628" y="114"/>
                      <a:pt x="487" y="0"/>
                      <a:pt x="3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/>
                <a:endParaRPr lang="en-US" dirty="0">
                  <a:solidFill>
                    <a:srgbClr val="2D2D2A"/>
                  </a:solidFill>
                </a:endParaRPr>
              </a:p>
            </p:txBody>
          </p:sp>
          <p:sp>
            <p:nvSpPr>
              <p:cNvPr id="46" name="Line 31">
                <a:extLst>
                  <a:ext uri="{FF2B5EF4-FFF2-40B4-BE49-F238E27FC236}">
                    <a16:creationId xmlns:a16="http://schemas.microsoft.com/office/drawing/2014/main" xmlns="" id="{53639911-E2DD-437C-ABB5-CF9FF1669D18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2390" y="2650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/>
                <a:endParaRPr lang="en-US" dirty="0">
                  <a:solidFill>
                    <a:srgbClr val="2D2D2A"/>
                  </a:solidFill>
                </a:endParaRPr>
              </a:p>
            </p:txBody>
          </p:sp>
          <p:sp>
            <p:nvSpPr>
              <p:cNvPr id="47" name="Line 32">
                <a:extLst>
                  <a:ext uri="{FF2B5EF4-FFF2-40B4-BE49-F238E27FC236}">
                    <a16:creationId xmlns:a16="http://schemas.microsoft.com/office/drawing/2014/main" xmlns="" id="{D57B742C-A965-44A1-9C8C-9B6CBC0C2F95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2390" y="2650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/>
                <a:endParaRPr lang="en-US" dirty="0">
                  <a:solidFill>
                    <a:srgbClr val="2D2D2A"/>
                  </a:solidFill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3317788" y="2554137"/>
              <a:ext cx="10879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11.3</a:t>
              </a:r>
              <a:r>
                <a:rPr lang="en-US" sz="1400" b="1" dirty="0" smtClean="0">
                  <a:latin typeface="Agency FB" panose="020B0503020202020204" pitchFamily="34" charset="0"/>
                  <a:cs typeface="Arial" panose="020B0604020202020204" pitchFamily="34" charset="0"/>
                </a:rPr>
                <a:t>%</a:t>
              </a:r>
              <a:r>
                <a:rPr lang="mn-MN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| </a:t>
              </a:r>
              <a:r>
                <a:rPr lang="mn-MN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Бусад</a:t>
              </a:r>
            </a:p>
            <a:p>
              <a:pPr algn="ctr"/>
              <a:r>
                <a:rPr lang="mn-MN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асуудал</a:t>
              </a:r>
              <a:endParaRPr lang="en-US" sz="1100" dirty="0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4953000" y="1670102"/>
            <a:ext cx="0" cy="401823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372294" y="346403"/>
            <a:ext cx="3161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ГҮЙЦЭТГЭЛИЙН АУДИТ</a:t>
            </a:r>
          </a:p>
          <a:p>
            <a:pPr algn="ctr"/>
            <a:r>
              <a:rPr lang="mn-M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ҮР ДҮН</a:t>
            </a:r>
            <a:endParaRPr lang="mn-MN" altLang="en-US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443917" y="1087465"/>
            <a:ext cx="9018166" cy="0"/>
            <a:chOff x="443917" y="1087465"/>
            <a:chExt cx="9018166" cy="0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443917" y="1087465"/>
              <a:ext cx="901816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4570219" y="1087465"/>
              <a:ext cx="765562" cy="0"/>
            </a:xfrm>
            <a:prstGeom prst="line">
              <a:avLst/>
            </a:prstGeom>
            <a:ln w="381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/>
          <p:cNvSpPr/>
          <p:nvPr/>
        </p:nvSpPr>
        <p:spPr>
          <a:xfrm>
            <a:off x="1836524" y="1889177"/>
            <a:ext cx="1156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1600" b="1" dirty="0">
                <a:latin typeface="Mogul Europe" panose="020B7200000000000000" pitchFamily="34" charset="0"/>
              </a:rPr>
              <a:t>Зөвлөмж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057893" y="2344874"/>
            <a:ext cx="2713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200" dirty="0">
                <a:latin typeface="Mogul Europe" panose="020B7200000000000000" pitchFamily="34" charset="0"/>
              </a:rPr>
              <a:t>Өгсөн зөвлөмж ба түүний хэрэгжилт, тоогоор, 2016-2017</a:t>
            </a:r>
          </a:p>
        </p:txBody>
      </p:sp>
      <p:graphicFrame>
        <p:nvGraphicFramePr>
          <p:cNvPr id="91" name="Chart 90"/>
          <p:cNvGraphicFramePr/>
          <p:nvPr>
            <p:extLst>
              <p:ext uri="{D42A27DB-BD31-4B8C-83A1-F6EECF244321}">
                <p14:modId xmlns:p14="http://schemas.microsoft.com/office/powerpoint/2010/main" val="1879387929"/>
              </p:ext>
            </p:extLst>
          </p:nvPr>
        </p:nvGraphicFramePr>
        <p:xfrm>
          <a:off x="292352" y="3017772"/>
          <a:ext cx="4210050" cy="2077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4" name="Group 93"/>
          <p:cNvGrpSpPr/>
          <p:nvPr/>
        </p:nvGrpSpPr>
        <p:grpSpPr>
          <a:xfrm>
            <a:off x="2767455" y="5076773"/>
            <a:ext cx="1261885" cy="800219"/>
            <a:chOff x="2767455" y="5187305"/>
            <a:chExt cx="1261885" cy="800219"/>
          </a:xfrm>
        </p:grpSpPr>
        <p:sp>
          <p:nvSpPr>
            <p:cNvPr id="92" name="Rectangle 91"/>
            <p:cNvSpPr/>
            <p:nvPr/>
          </p:nvSpPr>
          <p:spPr>
            <a:xfrm>
              <a:off x="2779478" y="5187305"/>
              <a:ext cx="1237839" cy="461665"/>
            </a:xfrm>
            <a:prstGeom prst="rect">
              <a:avLst/>
            </a:prstGeom>
            <a:solidFill>
              <a:srgbClr val="7CD14D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mn-MN" sz="2400" b="1" dirty="0">
                  <a:solidFill>
                    <a:schemeClr val="bg1"/>
                  </a:solidFill>
                  <a:latin typeface="Mogul Europe" panose="020B7200000000000000" pitchFamily="34" charset="0"/>
                </a:rPr>
                <a:t>69.9</a:t>
              </a:r>
              <a:r>
                <a:rPr lang="en-US" sz="2400" b="1" dirty="0">
                  <a:solidFill>
                    <a:schemeClr val="bg1"/>
                  </a:solidFill>
                  <a:latin typeface="Mogul Europe" panose="020B7200000000000000" pitchFamily="34" charset="0"/>
                </a:rPr>
                <a:t>%</a:t>
              </a:r>
              <a:endParaRPr lang="mn-MN" sz="2400" b="1" dirty="0">
                <a:solidFill>
                  <a:schemeClr val="bg1"/>
                </a:solidFill>
                <a:latin typeface="Mogul Europe" panose="020B7200000000000000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767455" y="5648970"/>
              <a:ext cx="12618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mn-MN" sz="1600" b="1" dirty="0">
                  <a:latin typeface="Mogul Europe" panose="020B7200000000000000" pitchFamily="34" charset="0"/>
                </a:rPr>
                <a:t>хэрэгжилт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46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5" grpId="0"/>
      <p:bldP spid="89" grpId="0"/>
      <p:bldP spid="90" grpId="0"/>
      <p:bldGraphic spid="91" grpId="0">
        <p:bldSub>
          <a:bldChart bld="category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2948947" y="3029442"/>
            <a:ext cx="1922584" cy="19225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sp>
        <p:nvSpPr>
          <p:cNvPr id="29" name="Oval 28"/>
          <p:cNvSpPr/>
          <p:nvPr/>
        </p:nvSpPr>
        <p:spPr>
          <a:xfrm>
            <a:off x="5034470" y="3029442"/>
            <a:ext cx="1922584" cy="19225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sp>
        <p:nvSpPr>
          <p:cNvPr id="2" name="Rectangle 1"/>
          <p:cNvSpPr/>
          <p:nvPr/>
        </p:nvSpPr>
        <p:spPr>
          <a:xfrm>
            <a:off x="3372294" y="346403"/>
            <a:ext cx="3161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ГҮЙЦЭТГЭЛИЙН АУДИТ</a:t>
            </a:r>
          </a:p>
          <a:p>
            <a:pPr algn="ctr"/>
            <a:r>
              <a:rPr lang="mn-M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ҮР ДҮН</a:t>
            </a:r>
            <a:endParaRPr lang="mn-MN" altLang="en-US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3917" y="1087465"/>
            <a:ext cx="9018166" cy="0"/>
            <a:chOff x="443917" y="1087465"/>
            <a:chExt cx="9018166" cy="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43917" y="1087465"/>
              <a:ext cx="901816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570219" y="1087465"/>
              <a:ext cx="765562" cy="0"/>
            </a:xfrm>
            <a:prstGeom prst="line">
              <a:avLst/>
            </a:prstGeom>
            <a:ln w="381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011403" y="1889177"/>
            <a:ext cx="3883195" cy="2854254"/>
            <a:chOff x="2971718" y="1889177"/>
            <a:chExt cx="3883195" cy="2854254"/>
          </a:xfrm>
        </p:grpSpPr>
        <p:sp>
          <p:nvSpPr>
            <p:cNvPr id="6" name="Rectangle 5"/>
            <p:cNvSpPr/>
            <p:nvPr/>
          </p:nvSpPr>
          <p:spPr>
            <a:xfrm>
              <a:off x="3131854" y="1889177"/>
              <a:ext cx="363272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mn-MN" sz="1600" b="1" dirty="0">
                  <a:latin typeface="Mogul Europe" panose="020B7200000000000000" pitchFamily="34" charset="0"/>
                </a:rPr>
                <a:t>Хүлээн зөвшөөрөгдсөн үр өгөөж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91543" y="2344874"/>
              <a:ext cx="27133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mn-MN" sz="1200" dirty="0">
                  <a:latin typeface="Mogul Europe" panose="020B7200000000000000" pitchFamily="34" charset="0"/>
                </a:rPr>
                <a:t>Өгсөн зөвлөмж ба түүний хэрэгжилт, тоогоор, 2016-2017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057241" y="3296881"/>
              <a:ext cx="1797672" cy="1446550"/>
              <a:chOff x="7343241" y="3744556"/>
              <a:chExt cx="1797672" cy="144655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866013" y="4667886"/>
                <a:ext cx="7521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Arial" pitchFamily="34" charset="0"/>
                  </a:rPr>
                  <a:t>2017</a:t>
                </a:r>
                <a:endParaRPr lang="en-I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343241" y="3744556"/>
                <a:ext cx="179767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mn-MN" sz="3600" b="1" dirty="0">
                    <a:solidFill>
                      <a:srgbClr val="00B0F0"/>
                    </a:solidFill>
                    <a:latin typeface="Agency FB" panose="020B0503020202020204" pitchFamily="34" charset="0"/>
                    <a:cs typeface="Arial" pitchFamily="34" charset="0"/>
                  </a:rPr>
                  <a:t>46.9</a:t>
                </a:r>
                <a:endParaRPr lang="en-US" sz="3600" b="1" dirty="0">
                  <a:solidFill>
                    <a:srgbClr val="00B0F0"/>
                  </a:solidFill>
                  <a:latin typeface="Agency FB" panose="020B0503020202020204" pitchFamily="34" charset="0"/>
                  <a:cs typeface="Arial" pitchFamily="34" charset="0"/>
                </a:endParaRPr>
              </a:p>
              <a:p>
                <a:pPr algn="ctr"/>
                <a:r>
                  <a:rPr lang="mn-MN" b="1" dirty="0" smtClean="0">
                    <a:latin typeface="Arial" pitchFamily="34" charset="0"/>
                    <a:cs typeface="Arial" pitchFamily="34" charset="0"/>
                  </a:rPr>
                  <a:t>тэрбум төгрөг</a:t>
                </a:r>
                <a:endParaRPr lang="mn-MN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971718" y="3296881"/>
              <a:ext cx="1797672" cy="1446550"/>
              <a:chOff x="5257718" y="3744556"/>
              <a:chExt cx="1797672" cy="144655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257718" y="3744556"/>
                <a:ext cx="179767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00B0F0"/>
                    </a:solidFill>
                    <a:latin typeface="Agency FB" panose="020B0503020202020204" pitchFamily="34" charset="0"/>
                    <a:cs typeface="Arial" pitchFamily="34" charset="0"/>
                  </a:rPr>
                  <a:t>286.8</a:t>
                </a:r>
              </a:p>
              <a:p>
                <a:pPr algn="ctr"/>
                <a:r>
                  <a:rPr lang="mn-MN" b="1" dirty="0" smtClean="0">
                    <a:latin typeface="Arial" pitchFamily="34" charset="0"/>
                    <a:cs typeface="Arial" pitchFamily="34" charset="0"/>
                  </a:rPr>
                  <a:t>тэрбум төгрөг</a:t>
                </a:r>
                <a:endParaRPr lang="mn-MN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775681" y="4667886"/>
                <a:ext cx="7617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Arial" pitchFamily="34" charset="0"/>
                  </a:rPr>
                  <a:t>2016</a:t>
                </a:r>
                <a:endParaRPr lang="en-I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565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" t="38130" r="20064" b="10429"/>
          <a:stretch/>
        </p:blipFill>
        <p:spPr>
          <a:xfrm>
            <a:off x="4218547" y="1239938"/>
            <a:ext cx="1468907" cy="1468907"/>
          </a:xfrm>
          <a:prstGeom prst="roundRect">
            <a:avLst>
              <a:gd name="adj" fmla="val 3374"/>
            </a:avLst>
          </a:prstGeom>
        </p:spPr>
      </p:pic>
      <p:grpSp>
        <p:nvGrpSpPr>
          <p:cNvPr id="119" name="Group 118"/>
          <p:cNvGrpSpPr/>
          <p:nvPr/>
        </p:nvGrpSpPr>
        <p:grpSpPr>
          <a:xfrm>
            <a:off x="1743891" y="3127101"/>
            <a:ext cx="2597407" cy="197806"/>
            <a:chOff x="1743891" y="3127101"/>
            <a:chExt cx="2597407" cy="197806"/>
          </a:xfrm>
        </p:grpSpPr>
        <p:cxnSp>
          <p:nvCxnSpPr>
            <p:cNvPr id="29" name="Elbow Connector 28"/>
            <p:cNvCxnSpPr>
              <a:stCxn id="24" idx="1"/>
              <a:endCxn id="25" idx="0"/>
            </p:cNvCxnSpPr>
            <p:nvPr/>
          </p:nvCxnSpPr>
          <p:spPr>
            <a:xfrm rot="10800000" flipV="1">
              <a:off x="1743891" y="3127101"/>
              <a:ext cx="2597407" cy="197806"/>
            </a:xfrm>
            <a:prstGeom prst="bentConnector2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>
              <a:stCxn id="24" idx="1"/>
              <a:endCxn id="26" idx="0"/>
            </p:cNvCxnSpPr>
            <p:nvPr/>
          </p:nvCxnSpPr>
          <p:spPr>
            <a:xfrm rot="10800000" flipV="1">
              <a:off x="3489793" y="3127101"/>
              <a:ext cx="851504" cy="197806"/>
            </a:xfrm>
            <a:prstGeom prst="bentConnector2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4341297" y="2922065"/>
            <a:ext cx="1226851" cy="410072"/>
            <a:chOff x="4341297" y="2922065"/>
            <a:chExt cx="1226851" cy="410072"/>
          </a:xfrm>
        </p:grpSpPr>
        <p:sp>
          <p:nvSpPr>
            <p:cNvPr id="24" name="Rounded Rectangle 23"/>
            <p:cNvSpPr/>
            <p:nvPr/>
          </p:nvSpPr>
          <p:spPr>
            <a:xfrm>
              <a:off x="4341297" y="2922065"/>
              <a:ext cx="1226851" cy="410072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latin typeface="Mogul Franklin Gothic Book" panose="020B05030201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41298" y="2934777"/>
              <a:ext cx="1226850" cy="384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900" dirty="0" smtClean="0">
                  <a:latin typeface="Mogul Franklin Gothic Book" panose="020B0503020102020204" pitchFamily="34" charset="0"/>
                </a:rPr>
                <a:t>Монгол улсын ерөнхий аудитор</a:t>
              </a:r>
              <a:endParaRPr lang="mn-MN" sz="900" dirty="0">
                <a:latin typeface="Mogul Franklin Gothic Book" panose="020B0503020102020204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017407" y="3324907"/>
            <a:ext cx="1452966" cy="410072"/>
            <a:chOff x="1017407" y="3324907"/>
            <a:chExt cx="1452966" cy="410072"/>
          </a:xfrm>
        </p:grpSpPr>
        <p:sp>
          <p:nvSpPr>
            <p:cNvPr id="25" name="Rounded Rectangle 24"/>
            <p:cNvSpPr/>
            <p:nvPr/>
          </p:nvSpPr>
          <p:spPr>
            <a:xfrm>
              <a:off x="1017407" y="3324907"/>
              <a:ext cx="1452966" cy="410072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latin typeface="Mogul Franklin Gothic Book" panose="020B05030201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00421" y="3337621"/>
              <a:ext cx="1086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900" dirty="0" smtClean="0">
                  <a:latin typeface="Mogul Franklin Gothic Book" panose="020B0503020102020204" pitchFamily="34" charset="0"/>
                </a:rPr>
                <a:t>Стратеги удирдлагын газар</a:t>
              </a:r>
              <a:endParaRPr lang="mn-MN" sz="900" dirty="0">
                <a:latin typeface="Mogul Franklin Gothic Book" panose="020B050302010202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763310" y="3324907"/>
            <a:ext cx="1462496" cy="410072"/>
            <a:chOff x="2763310" y="3324907"/>
            <a:chExt cx="1462496" cy="410072"/>
          </a:xfrm>
        </p:grpSpPr>
        <p:sp>
          <p:nvSpPr>
            <p:cNvPr id="26" name="Rounded Rectangle 25"/>
            <p:cNvSpPr/>
            <p:nvPr/>
          </p:nvSpPr>
          <p:spPr>
            <a:xfrm>
              <a:off x="2763310" y="3324907"/>
              <a:ext cx="1452966" cy="410072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latin typeface="Mogul Franklin Gothic Book" panose="020B05030201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66655" y="3337621"/>
              <a:ext cx="1459151" cy="384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900" dirty="0" smtClean="0">
                  <a:latin typeface="Mogul Franklin Gothic Book" panose="020B0503020102020204" pitchFamily="34" charset="0"/>
                </a:rPr>
                <a:t>Чанарын</a:t>
              </a:r>
            </a:p>
            <a:p>
              <a:pPr algn="ctr"/>
              <a:r>
                <a:rPr lang="mn-MN" sz="900" dirty="0" smtClean="0">
                  <a:latin typeface="Mogul Franklin Gothic Book" panose="020B0503020102020204" pitchFamily="34" charset="0"/>
                </a:rPr>
                <a:t>баталгаажуулалтын алба</a:t>
              </a:r>
              <a:endParaRPr lang="mn-MN" sz="900" dirty="0">
                <a:latin typeface="Mogul Franklin Gothic Book" panose="020B050302010202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5684989" y="3324907"/>
            <a:ext cx="972761" cy="410072"/>
            <a:chOff x="5684989" y="3324907"/>
            <a:chExt cx="972761" cy="410072"/>
          </a:xfrm>
        </p:grpSpPr>
        <p:sp>
          <p:nvSpPr>
            <p:cNvPr id="84" name="Rounded Rectangle 83"/>
            <p:cNvSpPr/>
            <p:nvPr/>
          </p:nvSpPr>
          <p:spPr>
            <a:xfrm>
              <a:off x="5684989" y="3324907"/>
              <a:ext cx="972761" cy="410072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latin typeface="Mogul Franklin Gothic Book" panose="020B05030201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87454" y="3414527"/>
              <a:ext cx="9702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900" dirty="0" smtClean="0">
                  <a:latin typeface="Mogul Franklin Gothic Book" panose="020B0503020102020204" pitchFamily="34" charset="0"/>
                </a:rPr>
                <a:t>Зөвлөх</a:t>
              </a:r>
              <a:endParaRPr lang="mn-MN" sz="900" dirty="0">
                <a:latin typeface="Mogul Franklin Gothic Book" panose="020B0503020102020204" pitchFamily="34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795795" y="3324907"/>
            <a:ext cx="972762" cy="410072"/>
            <a:chOff x="6795795" y="3324907"/>
            <a:chExt cx="972762" cy="410072"/>
          </a:xfrm>
        </p:grpSpPr>
        <p:sp>
          <p:nvSpPr>
            <p:cNvPr id="85" name="Rounded Rectangle 84"/>
            <p:cNvSpPr/>
            <p:nvPr/>
          </p:nvSpPr>
          <p:spPr>
            <a:xfrm>
              <a:off x="6795796" y="3324907"/>
              <a:ext cx="972761" cy="410072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latin typeface="Mogul Franklin Gothic Book" panose="020B05030201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95795" y="3414527"/>
              <a:ext cx="9727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900" dirty="0" smtClean="0">
                  <a:latin typeface="Mogul Franklin Gothic Book" panose="020B0503020102020204" pitchFamily="34" charset="0"/>
                </a:rPr>
                <a:t>Удирдах зөвлөл</a:t>
              </a:r>
              <a:endParaRPr lang="mn-MN" sz="900" dirty="0">
                <a:latin typeface="Mogul Franklin Gothic Book" panose="020B0503020102020204" pitchFamily="34" charset="0"/>
              </a:endParaRPr>
            </a:p>
          </p:txBody>
        </p:sp>
      </p:grpSp>
      <p:cxnSp>
        <p:nvCxnSpPr>
          <p:cNvPr id="38" name="Elbow Connector 37"/>
          <p:cNvCxnSpPr>
            <a:stCxn id="24" idx="2"/>
          </p:cNvCxnSpPr>
          <p:nvPr/>
        </p:nvCxnSpPr>
        <p:spPr>
          <a:xfrm rot="5400000">
            <a:off x="3473685" y="2481907"/>
            <a:ext cx="630809" cy="2331268"/>
          </a:xfrm>
          <a:prstGeom prst="bentConnector3">
            <a:avLst>
              <a:gd name="adj1" fmla="val 83597"/>
            </a:avLst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24" idx="2"/>
          </p:cNvCxnSpPr>
          <p:nvPr/>
        </p:nvCxnSpPr>
        <p:spPr>
          <a:xfrm rot="16200000" flipH="1">
            <a:off x="5808258" y="2478602"/>
            <a:ext cx="630809" cy="2337878"/>
          </a:xfrm>
          <a:prstGeom prst="bentConnector3">
            <a:avLst>
              <a:gd name="adj1" fmla="val 83548"/>
            </a:avLst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4341297" y="4308379"/>
            <a:ext cx="1226851" cy="410072"/>
            <a:chOff x="4341297" y="5615467"/>
            <a:chExt cx="1226851" cy="410072"/>
          </a:xfrm>
        </p:grpSpPr>
        <p:sp>
          <p:nvSpPr>
            <p:cNvPr id="41" name="Rounded Rectangle 40"/>
            <p:cNvSpPr/>
            <p:nvPr/>
          </p:nvSpPr>
          <p:spPr>
            <a:xfrm>
              <a:off x="4341297" y="5615467"/>
              <a:ext cx="1226851" cy="41007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latin typeface="Mogul Franklin Gothic Book" panose="020B05030201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341298" y="5705087"/>
              <a:ext cx="122685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900" dirty="0" smtClean="0">
                  <a:solidFill>
                    <a:schemeClr val="bg1"/>
                  </a:solidFill>
                  <a:latin typeface="Mogul Franklin Gothic Book" panose="020B0503020102020204" pitchFamily="34" charset="0"/>
                </a:rPr>
                <a:t>Тамгын газар</a:t>
              </a:r>
              <a:endParaRPr lang="mn-MN" sz="900" dirty="0">
                <a:solidFill>
                  <a:schemeClr val="bg1"/>
                </a:solidFill>
                <a:latin typeface="Mogul Franklin Gothic Book" panose="020B0503020102020204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906601" y="3324907"/>
            <a:ext cx="972762" cy="410072"/>
            <a:chOff x="7906601" y="3324907"/>
            <a:chExt cx="972762" cy="410072"/>
          </a:xfrm>
        </p:grpSpPr>
        <p:sp>
          <p:nvSpPr>
            <p:cNvPr id="86" name="Rounded Rectangle 85"/>
            <p:cNvSpPr/>
            <p:nvPr/>
          </p:nvSpPr>
          <p:spPr>
            <a:xfrm>
              <a:off x="7906602" y="3324907"/>
              <a:ext cx="972761" cy="410072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latin typeface="Mogul Franklin Gothic Book" panose="020B05030201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06601" y="3414527"/>
              <a:ext cx="9727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900" dirty="0" smtClean="0">
                  <a:latin typeface="Mogul Franklin Gothic Book" panose="020B0503020102020204" pitchFamily="34" charset="0"/>
                </a:rPr>
                <a:t>Ёсзүйн зөвлөл</a:t>
              </a:r>
              <a:endParaRPr lang="mn-MN" sz="900" dirty="0">
                <a:latin typeface="Mogul Franklin Gothic Book" panose="020B0503020102020204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5568148" y="3127099"/>
            <a:ext cx="2824835" cy="197808"/>
            <a:chOff x="5568148" y="3127099"/>
            <a:chExt cx="2824835" cy="197808"/>
          </a:xfrm>
        </p:grpSpPr>
        <p:cxnSp>
          <p:nvCxnSpPr>
            <p:cNvPr id="31" name="Elbow Connector 30"/>
            <p:cNvCxnSpPr>
              <a:stCxn id="24" idx="3"/>
              <a:endCxn id="84" idx="0"/>
            </p:cNvCxnSpPr>
            <p:nvPr/>
          </p:nvCxnSpPr>
          <p:spPr>
            <a:xfrm>
              <a:off x="5568148" y="3127101"/>
              <a:ext cx="603222" cy="197806"/>
            </a:xfrm>
            <a:prstGeom prst="bentConnector2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24" idx="3"/>
              <a:endCxn id="85" idx="0"/>
            </p:cNvCxnSpPr>
            <p:nvPr/>
          </p:nvCxnSpPr>
          <p:spPr>
            <a:xfrm>
              <a:off x="5568148" y="3127101"/>
              <a:ext cx="1714029" cy="197806"/>
            </a:xfrm>
            <a:prstGeom prst="bentConnector2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>
              <a:stCxn id="33" idx="3"/>
              <a:endCxn id="86" idx="0"/>
            </p:cNvCxnSpPr>
            <p:nvPr/>
          </p:nvCxnSpPr>
          <p:spPr>
            <a:xfrm>
              <a:off x="5568148" y="3127099"/>
              <a:ext cx="2824835" cy="197808"/>
            </a:xfrm>
            <a:prstGeom prst="bentConnector2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Elbow Connector 45"/>
          <p:cNvCxnSpPr>
            <a:stCxn id="95" idx="2"/>
            <a:endCxn id="41" idx="1"/>
          </p:cNvCxnSpPr>
          <p:nvPr/>
        </p:nvCxnSpPr>
        <p:spPr>
          <a:xfrm rot="16200000" flipH="1">
            <a:off x="3412972" y="3585090"/>
            <a:ext cx="138808" cy="1717842"/>
          </a:xfrm>
          <a:prstGeom prst="bentConnector2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98" idx="2"/>
            <a:endCxn id="41" idx="3"/>
          </p:cNvCxnSpPr>
          <p:nvPr/>
        </p:nvCxnSpPr>
        <p:spPr>
          <a:xfrm rot="5400000">
            <a:off x="6360970" y="3581785"/>
            <a:ext cx="138808" cy="1724452"/>
          </a:xfrm>
          <a:prstGeom prst="bentConnector2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95" idx="3"/>
            <a:endCxn id="98" idx="1"/>
          </p:cNvCxnSpPr>
          <p:nvPr/>
        </p:nvCxnSpPr>
        <p:spPr>
          <a:xfrm>
            <a:off x="3402343" y="4169571"/>
            <a:ext cx="311136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2" t="27365" r="47740" b="12726"/>
          <a:stretch/>
        </p:blipFill>
        <p:spPr>
          <a:xfrm>
            <a:off x="1889000" y="4579642"/>
            <a:ext cx="1468907" cy="1468907"/>
          </a:xfrm>
          <a:prstGeom prst="roundRect">
            <a:avLst>
              <a:gd name="adj" fmla="val 3374"/>
            </a:avLst>
          </a:prstGeom>
        </p:spPr>
      </p:pic>
      <p:pic>
        <p:nvPicPr>
          <p:cNvPr id="5126" name="Picture 6" descr="Холбоотой Зураг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t="13120" r="13622" b="7920"/>
          <a:stretch/>
        </p:blipFill>
        <p:spPr bwMode="auto">
          <a:xfrm>
            <a:off x="6550745" y="4579642"/>
            <a:ext cx="1470493" cy="1470493"/>
          </a:xfrm>
          <a:prstGeom prst="roundRect">
            <a:avLst>
              <a:gd name="adj" fmla="val 3374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oup 67"/>
          <p:cNvGrpSpPr/>
          <p:nvPr/>
        </p:nvGrpSpPr>
        <p:grpSpPr>
          <a:xfrm>
            <a:off x="4216276" y="4857258"/>
            <a:ext cx="1469263" cy="1469263"/>
            <a:chOff x="5044448" y="3633421"/>
            <a:chExt cx="1469263" cy="1469263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44448" y="3633421"/>
              <a:ext cx="1469263" cy="1469263"/>
            </a:xfrm>
            <a:prstGeom prst="roundRect">
              <a:avLst>
                <a:gd name="adj" fmla="val 3374"/>
              </a:avLst>
            </a:prstGeom>
          </p:spPr>
        </p:pic>
        <p:pic>
          <p:nvPicPr>
            <p:cNvPr id="72" name="Picture 71" descr="http://www.audit.mn/wp-content/uploads/2017/12/IMG_5518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20" t="56222" r="46525" b="35669"/>
            <a:stretch/>
          </p:blipFill>
          <p:spPr bwMode="auto">
            <a:xfrm>
              <a:off x="5133974" y="4647865"/>
              <a:ext cx="178594" cy="454819"/>
            </a:xfrm>
            <a:custGeom>
              <a:avLst/>
              <a:gdLst>
                <a:gd name="connsiteX0" fmla="*/ 57150 w 178594"/>
                <a:gd name="connsiteY0" fmla="*/ 0 h 454819"/>
                <a:gd name="connsiteX1" fmla="*/ 142875 w 178594"/>
                <a:gd name="connsiteY1" fmla="*/ 100012 h 454819"/>
                <a:gd name="connsiteX2" fmla="*/ 171450 w 178594"/>
                <a:gd name="connsiteY2" fmla="*/ 350044 h 454819"/>
                <a:gd name="connsiteX3" fmla="*/ 178594 w 178594"/>
                <a:gd name="connsiteY3" fmla="*/ 452437 h 454819"/>
                <a:gd name="connsiteX4" fmla="*/ 4763 w 178594"/>
                <a:gd name="connsiteY4" fmla="*/ 454819 h 454819"/>
                <a:gd name="connsiteX5" fmla="*/ 0 w 178594"/>
                <a:gd name="connsiteY5" fmla="*/ 345281 h 454819"/>
                <a:gd name="connsiteX6" fmla="*/ 14288 w 178594"/>
                <a:gd name="connsiteY6" fmla="*/ 223837 h 454819"/>
                <a:gd name="connsiteX7" fmla="*/ 19050 w 178594"/>
                <a:gd name="connsiteY7" fmla="*/ 102394 h 454819"/>
                <a:gd name="connsiteX8" fmla="*/ 26194 w 178594"/>
                <a:gd name="connsiteY8" fmla="*/ 23812 h 45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594" h="454819">
                  <a:moveTo>
                    <a:pt x="57150" y="0"/>
                  </a:moveTo>
                  <a:lnTo>
                    <a:pt x="142875" y="100012"/>
                  </a:lnTo>
                  <a:lnTo>
                    <a:pt x="171450" y="350044"/>
                  </a:lnTo>
                  <a:lnTo>
                    <a:pt x="178594" y="452437"/>
                  </a:lnTo>
                  <a:lnTo>
                    <a:pt x="4763" y="454819"/>
                  </a:lnTo>
                  <a:lnTo>
                    <a:pt x="0" y="345281"/>
                  </a:lnTo>
                  <a:lnTo>
                    <a:pt x="14288" y="223837"/>
                  </a:lnTo>
                  <a:lnTo>
                    <a:pt x="19050" y="102394"/>
                  </a:lnTo>
                  <a:lnTo>
                    <a:pt x="26194" y="23812"/>
                  </a:ln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Group 93"/>
          <p:cNvGrpSpPr/>
          <p:nvPr/>
        </p:nvGrpSpPr>
        <p:grpSpPr>
          <a:xfrm>
            <a:off x="1844566" y="3964535"/>
            <a:ext cx="1557777" cy="410072"/>
            <a:chOff x="1844566" y="5320061"/>
            <a:chExt cx="1557777" cy="410072"/>
          </a:xfrm>
        </p:grpSpPr>
        <p:sp>
          <p:nvSpPr>
            <p:cNvPr id="95" name="Rounded Rectangle 94"/>
            <p:cNvSpPr/>
            <p:nvPr/>
          </p:nvSpPr>
          <p:spPr>
            <a:xfrm>
              <a:off x="1844566" y="5320061"/>
              <a:ext cx="1557777" cy="41007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latin typeface="Mogul Franklin Gothic Book" panose="020B0503020102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873893" y="5340431"/>
              <a:ext cx="1499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900" dirty="0" smtClean="0">
                  <a:solidFill>
                    <a:schemeClr val="bg1"/>
                  </a:solidFill>
                  <a:latin typeface="Mogul Franklin Gothic Book" panose="020B0503020102020204" pitchFamily="34" charset="0"/>
                </a:rPr>
                <a:t>Монгол улсын ерөнхий аудиторын орлогч</a:t>
              </a:r>
              <a:endParaRPr lang="mn-MN" sz="900" dirty="0">
                <a:solidFill>
                  <a:schemeClr val="bg1"/>
                </a:solidFill>
                <a:latin typeface="Mogul Franklin Gothic Book" panose="020B0503020102020204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513711" y="3964535"/>
            <a:ext cx="1557777" cy="410072"/>
            <a:chOff x="6513711" y="5320061"/>
            <a:chExt cx="1557777" cy="410072"/>
          </a:xfrm>
        </p:grpSpPr>
        <p:sp>
          <p:nvSpPr>
            <p:cNvPr id="98" name="Rounded Rectangle 97"/>
            <p:cNvSpPr/>
            <p:nvPr/>
          </p:nvSpPr>
          <p:spPr>
            <a:xfrm>
              <a:off x="6513711" y="5320061"/>
              <a:ext cx="1557777" cy="41007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latin typeface="Mogul Franklin Gothic Book" panose="020B050302010202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543039" y="5340431"/>
              <a:ext cx="1499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mn-MN"/>
              </a:defPPr>
              <a:lvl1pPr algn="ctr">
                <a:defRPr sz="900">
                  <a:latin typeface="Mogul Franklin Gothic Book" panose="020B0503020102020204" pitchFamily="34" charset="0"/>
                </a:defRPr>
              </a:lvl1pPr>
            </a:lstStyle>
            <a:p>
              <a:r>
                <a:rPr lang="mn-MN" dirty="0">
                  <a:solidFill>
                    <a:schemeClr val="bg1"/>
                  </a:solidFill>
                </a:rPr>
                <a:t>Монгол улсын ерөнхий аудиторын орлогч </a:t>
              </a:r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1980083" y="346403"/>
            <a:ext cx="59458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ТӨРИЙН АУДИТЫН БАЙГУУЛЛАГЫН БҮТЭЦ,</a:t>
            </a:r>
          </a:p>
          <a:p>
            <a:pPr algn="ctr"/>
            <a:r>
              <a:rPr lang="mn-M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ЗОХИОН БАЙГУУЛАЛТ</a:t>
            </a:r>
            <a:endParaRPr lang="mn-M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4954723" y="3332137"/>
            <a:ext cx="0" cy="97624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1017407" y="2922065"/>
            <a:ext cx="7861956" cy="1796386"/>
            <a:chOff x="1017407" y="2922065"/>
            <a:chExt cx="7861956" cy="1796386"/>
          </a:xfrm>
        </p:grpSpPr>
        <p:grpSp>
          <p:nvGrpSpPr>
            <p:cNvPr id="128" name="Group 127"/>
            <p:cNvGrpSpPr/>
            <p:nvPr/>
          </p:nvGrpSpPr>
          <p:grpSpPr>
            <a:xfrm>
              <a:off x="1743891" y="3127101"/>
              <a:ext cx="2597407" cy="197806"/>
              <a:chOff x="1743891" y="3127101"/>
              <a:chExt cx="2597407" cy="197806"/>
            </a:xfrm>
          </p:grpSpPr>
          <p:cxnSp>
            <p:nvCxnSpPr>
              <p:cNvPr id="166" name="Elbow Connector 165"/>
              <p:cNvCxnSpPr>
                <a:stCxn id="164" idx="1"/>
                <a:endCxn id="162" idx="0"/>
              </p:cNvCxnSpPr>
              <p:nvPr/>
            </p:nvCxnSpPr>
            <p:spPr>
              <a:xfrm rot="10800000" flipV="1">
                <a:off x="1743891" y="3127101"/>
                <a:ext cx="2597407" cy="197806"/>
              </a:xfrm>
              <a:prstGeom prst="bentConnector2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Elbow Connector 166"/>
              <p:cNvCxnSpPr>
                <a:stCxn id="164" idx="1"/>
                <a:endCxn id="160" idx="0"/>
              </p:cNvCxnSpPr>
              <p:nvPr/>
            </p:nvCxnSpPr>
            <p:spPr>
              <a:xfrm rot="10800000" flipV="1">
                <a:off x="3489793" y="3127101"/>
                <a:ext cx="851504" cy="197806"/>
              </a:xfrm>
              <a:prstGeom prst="bentConnector2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/>
            <p:cNvGrpSpPr/>
            <p:nvPr/>
          </p:nvGrpSpPr>
          <p:grpSpPr>
            <a:xfrm>
              <a:off x="4341297" y="2922065"/>
              <a:ext cx="1226851" cy="410072"/>
              <a:chOff x="4341297" y="2922065"/>
              <a:chExt cx="1226851" cy="410072"/>
            </a:xfrm>
          </p:grpSpPr>
          <p:sp>
            <p:nvSpPr>
              <p:cNvPr id="164" name="Rounded Rectangle 163"/>
              <p:cNvSpPr/>
              <p:nvPr/>
            </p:nvSpPr>
            <p:spPr>
              <a:xfrm>
                <a:off x="4341297" y="2922065"/>
                <a:ext cx="1226851" cy="410072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>
                  <a:latin typeface="Mogul Franklin Gothic Book" panose="020B0503020102020204" pitchFamily="34" charset="0"/>
                </a:endParaRP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4341298" y="2934777"/>
                <a:ext cx="1226850" cy="384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n-MN" sz="900" dirty="0" smtClean="0">
                    <a:latin typeface="Mogul Franklin Gothic Book" panose="020B0503020102020204" pitchFamily="34" charset="0"/>
                  </a:rPr>
                  <a:t>Монгол улсын ерөнхий аудитор</a:t>
                </a:r>
                <a:endParaRPr lang="mn-MN" sz="900" dirty="0">
                  <a:latin typeface="Mogul Franklin Gothic Book" panose="020B0503020102020204" pitchFamily="34" charset="0"/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1017407" y="3324907"/>
              <a:ext cx="1452966" cy="410072"/>
              <a:chOff x="1017407" y="3324907"/>
              <a:chExt cx="1452966" cy="410072"/>
            </a:xfrm>
          </p:grpSpPr>
          <p:sp>
            <p:nvSpPr>
              <p:cNvPr id="162" name="Rounded Rectangle 161"/>
              <p:cNvSpPr/>
              <p:nvPr/>
            </p:nvSpPr>
            <p:spPr>
              <a:xfrm>
                <a:off x="1017407" y="3324907"/>
                <a:ext cx="1452966" cy="410072"/>
              </a:xfrm>
              <a:prstGeom prst="roundRect">
                <a:avLst/>
              </a:prstGeom>
              <a:solidFill>
                <a:schemeClr val="accent4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>
                  <a:latin typeface="Mogul Franklin Gothic Book" panose="020B0503020102020204" pitchFamily="34" charset="0"/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1200421" y="3337621"/>
                <a:ext cx="10869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n-MN" sz="900" dirty="0" smtClean="0">
                    <a:latin typeface="Mogul Franklin Gothic Book" panose="020B0503020102020204" pitchFamily="34" charset="0"/>
                  </a:rPr>
                  <a:t>Стратеги удирдлагын газар</a:t>
                </a:r>
                <a:endParaRPr lang="mn-MN" sz="900" dirty="0">
                  <a:latin typeface="Mogul Franklin Gothic Book" panose="020B0503020102020204" pitchFamily="34" charset="0"/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2763310" y="3324907"/>
              <a:ext cx="1462496" cy="410072"/>
              <a:chOff x="2763310" y="3324907"/>
              <a:chExt cx="1462496" cy="410072"/>
            </a:xfrm>
          </p:grpSpPr>
          <p:sp>
            <p:nvSpPr>
              <p:cNvPr id="160" name="Rounded Rectangle 159"/>
              <p:cNvSpPr/>
              <p:nvPr/>
            </p:nvSpPr>
            <p:spPr>
              <a:xfrm>
                <a:off x="2763310" y="3324907"/>
                <a:ext cx="1452966" cy="410072"/>
              </a:xfrm>
              <a:prstGeom prst="roundRect">
                <a:avLst/>
              </a:prstGeom>
              <a:solidFill>
                <a:schemeClr val="accent4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>
                  <a:latin typeface="Mogul Franklin Gothic Book" panose="020B0503020102020204" pitchFamily="34" charset="0"/>
                </a:endParaRP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2766655" y="3337621"/>
                <a:ext cx="1459151" cy="384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n-MN" sz="900" dirty="0" smtClean="0">
                    <a:latin typeface="Mogul Franklin Gothic Book" panose="020B0503020102020204" pitchFamily="34" charset="0"/>
                  </a:rPr>
                  <a:t>Чанарын</a:t>
                </a:r>
              </a:p>
              <a:p>
                <a:pPr algn="ctr"/>
                <a:r>
                  <a:rPr lang="mn-MN" sz="900" dirty="0" smtClean="0">
                    <a:latin typeface="Mogul Franklin Gothic Book" panose="020B0503020102020204" pitchFamily="34" charset="0"/>
                  </a:rPr>
                  <a:t>баталгаажуулалтын алба</a:t>
                </a:r>
                <a:endParaRPr lang="mn-MN" sz="900" dirty="0">
                  <a:latin typeface="Mogul Franklin Gothic Book" panose="020B0503020102020204" pitchFamily="34" charset="0"/>
                </a:endParaRPr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684989" y="3324907"/>
              <a:ext cx="972761" cy="410072"/>
              <a:chOff x="5684989" y="3324907"/>
              <a:chExt cx="972761" cy="410072"/>
            </a:xfrm>
          </p:grpSpPr>
          <p:sp>
            <p:nvSpPr>
              <p:cNvPr id="158" name="Rounded Rectangle 157"/>
              <p:cNvSpPr/>
              <p:nvPr/>
            </p:nvSpPr>
            <p:spPr>
              <a:xfrm>
                <a:off x="5684989" y="3324907"/>
                <a:ext cx="972761" cy="410072"/>
              </a:xfrm>
              <a:prstGeom prst="roundRect">
                <a:avLst/>
              </a:prstGeom>
              <a:solidFill>
                <a:schemeClr val="accent4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>
                  <a:latin typeface="Mogul Franklin Gothic Book" panose="020B0503020102020204" pitchFamily="34" charset="0"/>
                </a:endParaRP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5687454" y="3414527"/>
                <a:ext cx="97029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n-MN" sz="900" dirty="0" smtClean="0">
                    <a:latin typeface="Mogul Franklin Gothic Book" panose="020B0503020102020204" pitchFamily="34" charset="0"/>
                  </a:rPr>
                  <a:t>Зөвлөх</a:t>
                </a:r>
                <a:endParaRPr lang="mn-MN" sz="900" dirty="0">
                  <a:latin typeface="Mogul Franklin Gothic Book" panose="020B0503020102020204" pitchFamily="34" charset="0"/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6795795" y="3324907"/>
              <a:ext cx="972762" cy="410072"/>
              <a:chOff x="6795795" y="3324907"/>
              <a:chExt cx="972762" cy="410072"/>
            </a:xfrm>
          </p:grpSpPr>
          <p:sp>
            <p:nvSpPr>
              <p:cNvPr id="156" name="Rounded Rectangle 155"/>
              <p:cNvSpPr/>
              <p:nvPr/>
            </p:nvSpPr>
            <p:spPr>
              <a:xfrm>
                <a:off x="6795796" y="3324907"/>
                <a:ext cx="972761" cy="410072"/>
              </a:xfrm>
              <a:prstGeom prst="roundRect">
                <a:avLst/>
              </a:prstGeom>
              <a:solidFill>
                <a:schemeClr val="accent4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>
                  <a:latin typeface="Mogul Franklin Gothic Book" panose="020B0503020102020204" pitchFamily="34" charset="0"/>
                </a:endParaRP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6795795" y="3414527"/>
                <a:ext cx="97276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n-MN" sz="900" dirty="0" smtClean="0">
                    <a:latin typeface="Mogul Franklin Gothic Book" panose="020B0503020102020204" pitchFamily="34" charset="0"/>
                  </a:rPr>
                  <a:t>Удирдах зөвлөл</a:t>
                </a:r>
                <a:endParaRPr lang="mn-MN" sz="900" dirty="0">
                  <a:latin typeface="Mogul Franklin Gothic Book" panose="020B0503020102020204" pitchFamily="34" charset="0"/>
                </a:endParaRPr>
              </a:p>
            </p:txBody>
          </p:sp>
        </p:grpSp>
        <p:cxnSp>
          <p:nvCxnSpPr>
            <p:cNvPr id="134" name="Elbow Connector 133"/>
            <p:cNvCxnSpPr>
              <a:stCxn id="164" idx="2"/>
            </p:cNvCxnSpPr>
            <p:nvPr/>
          </p:nvCxnSpPr>
          <p:spPr>
            <a:xfrm rot="5400000">
              <a:off x="3473685" y="2481907"/>
              <a:ext cx="630809" cy="2331268"/>
            </a:xfrm>
            <a:prstGeom prst="bentConnector3">
              <a:avLst>
                <a:gd name="adj1" fmla="val 83597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Elbow Connector 134"/>
            <p:cNvCxnSpPr>
              <a:stCxn id="164" idx="2"/>
            </p:cNvCxnSpPr>
            <p:nvPr/>
          </p:nvCxnSpPr>
          <p:spPr>
            <a:xfrm rot="16200000" flipH="1">
              <a:off x="5808258" y="2478602"/>
              <a:ext cx="630809" cy="2337878"/>
            </a:xfrm>
            <a:prstGeom prst="bentConnector3">
              <a:avLst>
                <a:gd name="adj1" fmla="val 83548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" name="Group 135"/>
            <p:cNvGrpSpPr/>
            <p:nvPr/>
          </p:nvGrpSpPr>
          <p:grpSpPr>
            <a:xfrm>
              <a:off x="4341297" y="4308379"/>
              <a:ext cx="1226851" cy="410072"/>
              <a:chOff x="4341297" y="5615467"/>
              <a:chExt cx="1226851" cy="410072"/>
            </a:xfrm>
          </p:grpSpPr>
          <p:sp>
            <p:nvSpPr>
              <p:cNvPr id="154" name="Rounded Rectangle 153"/>
              <p:cNvSpPr/>
              <p:nvPr/>
            </p:nvSpPr>
            <p:spPr>
              <a:xfrm>
                <a:off x="4341297" y="5615467"/>
                <a:ext cx="1226851" cy="410072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>
                  <a:latin typeface="Mogul Franklin Gothic Book" panose="020B0503020102020204" pitchFamily="34" charset="0"/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4341298" y="5705087"/>
                <a:ext cx="122685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n-MN" sz="900" dirty="0" smtClean="0">
                    <a:solidFill>
                      <a:schemeClr val="bg1"/>
                    </a:solidFill>
                    <a:latin typeface="Mogul Franklin Gothic Book" panose="020B0503020102020204" pitchFamily="34" charset="0"/>
                  </a:rPr>
                  <a:t>Тамгын газар</a:t>
                </a:r>
                <a:endParaRPr lang="mn-MN" sz="900" dirty="0">
                  <a:solidFill>
                    <a:schemeClr val="bg1"/>
                  </a:solidFill>
                  <a:latin typeface="Mogul Franklin Gothic Book" panose="020B0503020102020204" pitchFamily="34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906601" y="3324907"/>
              <a:ext cx="972762" cy="410072"/>
              <a:chOff x="7906601" y="3324907"/>
              <a:chExt cx="972762" cy="410072"/>
            </a:xfrm>
          </p:grpSpPr>
          <p:sp>
            <p:nvSpPr>
              <p:cNvPr id="152" name="Rounded Rectangle 151"/>
              <p:cNvSpPr/>
              <p:nvPr/>
            </p:nvSpPr>
            <p:spPr>
              <a:xfrm>
                <a:off x="7906602" y="3324907"/>
                <a:ext cx="972761" cy="410072"/>
              </a:xfrm>
              <a:prstGeom prst="roundRect">
                <a:avLst/>
              </a:prstGeom>
              <a:solidFill>
                <a:schemeClr val="accent4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>
                  <a:latin typeface="Mogul Franklin Gothic Book" panose="020B0503020102020204" pitchFamily="34" charset="0"/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7906601" y="3414527"/>
                <a:ext cx="97276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n-MN" sz="900" dirty="0" smtClean="0">
                    <a:latin typeface="Mogul Franklin Gothic Book" panose="020B0503020102020204" pitchFamily="34" charset="0"/>
                  </a:rPr>
                  <a:t>Ёсзүйн зөвлөл</a:t>
                </a:r>
                <a:endParaRPr lang="mn-MN" sz="900" dirty="0">
                  <a:latin typeface="Mogul Franklin Gothic Book" panose="020B0503020102020204" pitchFamily="34" charset="0"/>
                </a:endParaRPr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5568148" y="3127099"/>
              <a:ext cx="2824835" cy="197808"/>
              <a:chOff x="5568148" y="3127099"/>
              <a:chExt cx="2824835" cy="197808"/>
            </a:xfrm>
          </p:grpSpPr>
          <p:cxnSp>
            <p:nvCxnSpPr>
              <p:cNvPr id="149" name="Elbow Connector 148"/>
              <p:cNvCxnSpPr>
                <a:stCxn id="164" idx="3"/>
                <a:endCxn id="158" idx="0"/>
              </p:cNvCxnSpPr>
              <p:nvPr/>
            </p:nvCxnSpPr>
            <p:spPr>
              <a:xfrm>
                <a:off x="5568148" y="3127101"/>
                <a:ext cx="603222" cy="197806"/>
              </a:xfrm>
              <a:prstGeom prst="bentConnector2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Elbow Connector 149"/>
              <p:cNvCxnSpPr>
                <a:stCxn id="164" idx="3"/>
                <a:endCxn id="156" idx="0"/>
              </p:cNvCxnSpPr>
              <p:nvPr/>
            </p:nvCxnSpPr>
            <p:spPr>
              <a:xfrm>
                <a:off x="5568148" y="3127101"/>
                <a:ext cx="1714029" cy="197806"/>
              </a:xfrm>
              <a:prstGeom prst="bentConnector2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Elbow Connector 150"/>
              <p:cNvCxnSpPr>
                <a:stCxn id="165" idx="3"/>
                <a:endCxn id="152" idx="0"/>
              </p:cNvCxnSpPr>
              <p:nvPr/>
            </p:nvCxnSpPr>
            <p:spPr>
              <a:xfrm>
                <a:off x="5568148" y="3127099"/>
                <a:ext cx="2824835" cy="197808"/>
              </a:xfrm>
              <a:prstGeom prst="bentConnector2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9" name="Elbow Connector 138"/>
            <p:cNvCxnSpPr>
              <a:stCxn id="147" idx="2"/>
              <a:endCxn id="154" idx="1"/>
            </p:cNvCxnSpPr>
            <p:nvPr/>
          </p:nvCxnSpPr>
          <p:spPr>
            <a:xfrm rot="16200000" flipH="1">
              <a:off x="3412972" y="3585090"/>
              <a:ext cx="138808" cy="1717842"/>
            </a:xfrm>
            <a:prstGeom prst="bentConnector2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Elbow Connector 139"/>
            <p:cNvCxnSpPr>
              <a:stCxn id="145" idx="2"/>
              <a:endCxn id="154" idx="3"/>
            </p:cNvCxnSpPr>
            <p:nvPr/>
          </p:nvCxnSpPr>
          <p:spPr>
            <a:xfrm rot="5400000">
              <a:off x="6360970" y="3581785"/>
              <a:ext cx="138808" cy="1724452"/>
            </a:xfrm>
            <a:prstGeom prst="bentConnector2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47" idx="3"/>
              <a:endCxn id="145" idx="1"/>
            </p:cNvCxnSpPr>
            <p:nvPr/>
          </p:nvCxnSpPr>
          <p:spPr>
            <a:xfrm>
              <a:off x="3402343" y="4169571"/>
              <a:ext cx="3111368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" name="Group 141"/>
            <p:cNvGrpSpPr/>
            <p:nvPr/>
          </p:nvGrpSpPr>
          <p:grpSpPr>
            <a:xfrm>
              <a:off x="1844566" y="3964535"/>
              <a:ext cx="1557777" cy="410072"/>
              <a:chOff x="1844566" y="5320061"/>
              <a:chExt cx="1557777" cy="410072"/>
            </a:xfrm>
          </p:grpSpPr>
          <p:sp>
            <p:nvSpPr>
              <p:cNvPr id="147" name="Rounded Rectangle 146"/>
              <p:cNvSpPr/>
              <p:nvPr/>
            </p:nvSpPr>
            <p:spPr>
              <a:xfrm>
                <a:off x="1844566" y="5320061"/>
                <a:ext cx="1557777" cy="410072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>
                  <a:latin typeface="Mogul Franklin Gothic Book" panose="020B0503020102020204" pitchFamily="34" charset="0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1873893" y="5340431"/>
                <a:ext cx="14991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n-MN" sz="900" dirty="0" smtClean="0">
                    <a:solidFill>
                      <a:schemeClr val="bg1"/>
                    </a:solidFill>
                    <a:latin typeface="Mogul Franklin Gothic Book" panose="020B0503020102020204" pitchFamily="34" charset="0"/>
                  </a:rPr>
                  <a:t>Монгол улсын ерөнхий аудиторын орлогч</a:t>
                </a:r>
                <a:endParaRPr lang="mn-MN" sz="900" dirty="0">
                  <a:solidFill>
                    <a:schemeClr val="bg1"/>
                  </a:solidFill>
                  <a:latin typeface="Mogul Franklin Gothic Book" panose="020B0503020102020204" pitchFamily="34" charset="0"/>
                </a:endParaRPr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6513711" y="3964535"/>
              <a:ext cx="1557777" cy="410072"/>
              <a:chOff x="6513711" y="5320061"/>
              <a:chExt cx="1557777" cy="410072"/>
            </a:xfrm>
          </p:grpSpPr>
          <p:sp>
            <p:nvSpPr>
              <p:cNvPr id="145" name="Rounded Rectangle 144"/>
              <p:cNvSpPr/>
              <p:nvPr/>
            </p:nvSpPr>
            <p:spPr>
              <a:xfrm>
                <a:off x="6513711" y="5320061"/>
                <a:ext cx="1557777" cy="410072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>
                  <a:latin typeface="Mogul Franklin Gothic Book" panose="020B0503020102020204" pitchFamily="34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6543039" y="5340431"/>
                <a:ext cx="14991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mn-MN"/>
                </a:defPPr>
                <a:lvl1pPr algn="ctr">
                  <a:defRPr sz="900">
                    <a:latin typeface="Mogul Franklin Gothic Book" panose="020B0503020102020204" pitchFamily="34" charset="0"/>
                  </a:defRPr>
                </a:lvl1pPr>
              </a:lstStyle>
              <a:p>
                <a:r>
                  <a:rPr lang="mn-MN" dirty="0">
                    <a:solidFill>
                      <a:schemeClr val="bg1"/>
                    </a:solidFill>
                  </a:rPr>
                  <a:t>Монгол улсын ерөнхий аудиторын орлогч </a:t>
                </a:r>
              </a:p>
            </p:txBody>
          </p:sp>
        </p:grpSp>
        <p:cxnSp>
          <p:nvCxnSpPr>
            <p:cNvPr id="144" name="Straight Connector 143"/>
            <p:cNvCxnSpPr/>
            <p:nvPr/>
          </p:nvCxnSpPr>
          <p:spPr>
            <a:xfrm>
              <a:off x="4954723" y="3332137"/>
              <a:ext cx="0" cy="976242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Rectangle 171"/>
          <p:cNvSpPr/>
          <p:nvPr/>
        </p:nvSpPr>
        <p:spPr>
          <a:xfrm>
            <a:off x="8113747" y="4513415"/>
            <a:ext cx="1545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mn-M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Нийслэл, </a:t>
            </a:r>
            <a:r>
              <a:rPr lang="mn-MN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21</a:t>
            </a:r>
            <a:r>
              <a:rPr lang="mn-M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 аймагт ажилласан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8113747" y="5032084"/>
            <a:ext cx="15454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mn-M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Үйл ажиллагааны тогтолцоонд дүн шинжилгээ хийсэн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8113747" y="5704642"/>
            <a:ext cx="1545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mn-M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Төсвийн бодлогын шинэчлэл хийсэн</a:t>
            </a:r>
            <a:endParaRPr lang="mn-MN" sz="1000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107093" y="4513415"/>
            <a:ext cx="176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mn-MN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3556</a:t>
            </a:r>
            <a:r>
              <a:rPr lang="mn-M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 аудит </a:t>
            </a:r>
            <a:r>
              <a:rPr lang="mn-MN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11.5 </a:t>
            </a:r>
            <a:r>
              <a:rPr lang="mn-M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их наяд төгрөгийн зөрчил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107093" y="4955140"/>
            <a:ext cx="176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mn-M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Төрийн аудитын талаар баримтлах бодлогын бичиг баримт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107093" y="5704642"/>
            <a:ext cx="176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mn-M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Төрийн аудитын тухай хуулийн шинэчилсэн найруулга</a:t>
            </a:r>
          </a:p>
        </p:txBody>
      </p:sp>
      <p:grpSp>
        <p:nvGrpSpPr>
          <p:cNvPr id="188" name="Group 187"/>
          <p:cNvGrpSpPr/>
          <p:nvPr/>
        </p:nvGrpSpPr>
        <p:grpSpPr>
          <a:xfrm>
            <a:off x="5729721" y="1379163"/>
            <a:ext cx="1683023" cy="280075"/>
            <a:chOff x="5729721" y="1379163"/>
            <a:chExt cx="1683023" cy="280075"/>
          </a:xfrm>
        </p:grpSpPr>
        <p:sp>
          <p:nvSpPr>
            <p:cNvPr id="169" name="Rectangle 168"/>
            <p:cNvSpPr/>
            <p:nvPr/>
          </p:nvSpPr>
          <p:spPr>
            <a:xfrm>
              <a:off x="6009796" y="1396841"/>
              <a:ext cx="140294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Б</a:t>
              </a:r>
              <a:r>
                <a:rPr lang="mn-M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одлогын </a:t>
              </a:r>
              <a:r>
                <a:rPr lang="mn-MN" sz="105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7</a:t>
              </a:r>
              <a:r>
                <a:rPr lang="mn-M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 зорилт</a:t>
              </a:r>
              <a:endParaRPr lang="mn-M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endParaRPr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5729721" y="1379163"/>
              <a:ext cx="280075" cy="280075"/>
              <a:chOff x="5729721" y="1379163"/>
              <a:chExt cx="280075" cy="280075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5729721" y="1379163"/>
                <a:ext cx="280075" cy="28007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/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5771425" y="1449802"/>
                <a:ext cx="196666" cy="142034"/>
              </a:xfrm>
              <a:custGeom>
                <a:avLst/>
                <a:gdLst>
                  <a:gd name="connsiteX0" fmla="*/ 0 w 411480"/>
                  <a:gd name="connsiteY0" fmla="*/ 99060 h 297180"/>
                  <a:gd name="connsiteX1" fmla="*/ 129540 w 411480"/>
                  <a:gd name="connsiteY1" fmla="*/ 297180 h 297180"/>
                  <a:gd name="connsiteX2" fmla="*/ 411480 w 411480"/>
                  <a:gd name="connsiteY2" fmla="*/ 0 h 297180"/>
                  <a:gd name="connsiteX3" fmla="*/ 144780 w 411480"/>
                  <a:gd name="connsiteY3" fmla="*/ 190500 h 297180"/>
                  <a:gd name="connsiteX4" fmla="*/ 0 w 411480"/>
                  <a:gd name="connsiteY4" fmla="*/ 99060 h 297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480" h="297180">
                    <a:moveTo>
                      <a:pt x="0" y="99060"/>
                    </a:moveTo>
                    <a:lnTo>
                      <a:pt x="129540" y="297180"/>
                    </a:lnTo>
                    <a:lnTo>
                      <a:pt x="411480" y="0"/>
                    </a:lnTo>
                    <a:lnTo>
                      <a:pt x="144780" y="190500"/>
                    </a:lnTo>
                    <a:lnTo>
                      <a:pt x="0" y="990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/>
              </a:p>
            </p:txBody>
          </p:sp>
        </p:grpSp>
      </p:grpSp>
      <p:grpSp>
        <p:nvGrpSpPr>
          <p:cNvPr id="189" name="Group 188"/>
          <p:cNvGrpSpPr/>
          <p:nvPr/>
        </p:nvGrpSpPr>
        <p:grpSpPr>
          <a:xfrm>
            <a:off x="5729721" y="1811906"/>
            <a:ext cx="1852809" cy="280075"/>
            <a:chOff x="5729721" y="1811906"/>
            <a:chExt cx="1852809" cy="280075"/>
          </a:xfrm>
        </p:grpSpPr>
        <p:sp>
          <p:nvSpPr>
            <p:cNvPr id="170" name="Rectangle 169"/>
            <p:cNvSpPr/>
            <p:nvPr/>
          </p:nvSpPr>
          <p:spPr>
            <a:xfrm>
              <a:off x="6009796" y="1824985"/>
              <a:ext cx="1572734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1</a:t>
              </a:r>
              <a:r>
                <a:rPr lang="mn-MN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0</a:t>
              </a:r>
              <a:r>
                <a:rPr lang="mn-M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 </a:t>
              </a:r>
              <a:r>
                <a:rPr lang="mn-M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журам, </a:t>
              </a:r>
              <a:r>
                <a:rPr lang="mn-MN" sz="105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1</a:t>
              </a:r>
              <a:r>
                <a:rPr lang="mn-M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 </a:t>
              </a:r>
              <a:r>
                <a:rPr lang="mn-M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заавар</a:t>
              </a:r>
            </a:p>
          </p:txBody>
        </p:sp>
        <p:grpSp>
          <p:nvGrpSpPr>
            <p:cNvPr id="183" name="Group 182"/>
            <p:cNvGrpSpPr/>
            <p:nvPr/>
          </p:nvGrpSpPr>
          <p:grpSpPr>
            <a:xfrm>
              <a:off x="5729721" y="1811906"/>
              <a:ext cx="280075" cy="280075"/>
              <a:chOff x="5729721" y="1811906"/>
              <a:chExt cx="280075" cy="280075"/>
            </a:xfrm>
          </p:grpSpPr>
          <p:sp>
            <p:nvSpPr>
              <p:cNvPr id="181" name="Oval 180"/>
              <p:cNvSpPr/>
              <p:nvPr/>
            </p:nvSpPr>
            <p:spPr>
              <a:xfrm>
                <a:off x="5729721" y="1811906"/>
                <a:ext cx="280075" cy="28007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/>
              </a:p>
            </p:txBody>
          </p:sp>
          <p:sp>
            <p:nvSpPr>
              <p:cNvPr id="184" name="Freeform 183"/>
              <p:cNvSpPr/>
              <p:nvPr/>
            </p:nvSpPr>
            <p:spPr>
              <a:xfrm>
                <a:off x="5771425" y="1877223"/>
                <a:ext cx="196666" cy="142034"/>
              </a:xfrm>
              <a:custGeom>
                <a:avLst/>
                <a:gdLst>
                  <a:gd name="connsiteX0" fmla="*/ 0 w 411480"/>
                  <a:gd name="connsiteY0" fmla="*/ 99060 h 297180"/>
                  <a:gd name="connsiteX1" fmla="*/ 129540 w 411480"/>
                  <a:gd name="connsiteY1" fmla="*/ 297180 h 297180"/>
                  <a:gd name="connsiteX2" fmla="*/ 411480 w 411480"/>
                  <a:gd name="connsiteY2" fmla="*/ 0 h 297180"/>
                  <a:gd name="connsiteX3" fmla="*/ 144780 w 411480"/>
                  <a:gd name="connsiteY3" fmla="*/ 190500 h 297180"/>
                  <a:gd name="connsiteX4" fmla="*/ 0 w 411480"/>
                  <a:gd name="connsiteY4" fmla="*/ 99060 h 297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480" h="297180">
                    <a:moveTo>
                      <a:pt x="0" y="99060"/>
                    </a:moveTo>
                    <a:lnTo>
                      <a:pt x="129540" y="297180"/>
                    </a:lnTo>
                    <a:lnTo>
                      <a:pt x="411480" y="0"/>
                    </a:lnTo>
                    <a:lnTo>
                      <a:pt x="144780" y="190500"/>
                    </a:lnTo>
                    <a:lnTo>
                      <a:pt x="0" y="990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/>
              </a:p>
            </p:txBody>
          </p:sp>
        </p:grpSp>
      </p:grpSp>
      <p:grpSp>
        <p:nvGrpSpPr>
          <p:cNvPr id="190" name="Group 189"/>
          <p:cNvGrpSpPr/>
          <p:nvPr/>
        </p:nvGrpSpPr>
        <p:grpSpPr>
          <a:xfrm>
            <a:off x="5729720" y="2244649"/>
            <a:ext cx="2588891" cy="428577"/>
            <a:chOff x="5729721" y="2244649"/>
            <a:chExt cx="2383250" cy="428577"/>
          </a:xfrm>
        </p:grpSpPr>
        <p:sp>
          <p:nvSpPr>
            <p:cNvPr id="171" name="Rectangle 170"/>
            <p:cNvSpPr/>
            <p:nvPr/>
          </p:nvSpPr>
          <p:spPr>
            <a:xfrm>
              <a:off x="6009796" y="2257728"/>
              <a:ext cx="2103175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105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610</a:t>
              </a:r>
              <a:r>
                <a:rPr lang="mn-M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 </a:t>
              </a:r>
              <a:r>
                <a:rPr lang="mn-M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тушаал </a:t>
              </a:r>
              <a:r>
                <a:rPr lang="mn-M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шийдвэр гаргасан</a:t>
              </a:r>
              <a:endParaRPr lang="mn-M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5729721" y="2244649"/>
              <a:ext cx="280075" cy="280075"/>
              <a:chOff x="5729721" y="2244649"/>
              <a:chExt cx="280075" cy="280075"/>
            </a:xfrm>
          </p:grpSpPr>
          <p:sp>
            <p:nvSpPr>
              <p:cNvPr id="182" name="Oval 181"/>
              <p:cNvSpPr/>
              <p:nvPr/>
            </p:nvSpPr>
            <p:spPr>
              <a:xfrm>
                <a:off x="5729721" y="2244649"/>
                <a:ext cx="280075" cy="28007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/>
              </a:p>
            </p:txBody>
          </p:sp>
          <p:sp>
            <p:nvSpPr>
              <p:cNvPr id="185" name="Freeform 184"/>
              <p:cNvSpPr/>
              <p:nvPr/>
            </p:nvSpPr>
            <p:spPr>
              <a:xfrm>
                <a:off x="5771425" y="2313669"/>
                <a:ext cx="196666" cy="142034"/>
              </a:xfrm>
              <a:custGeom>
                <a:avLst/>
                <a:gdLst>
                  <a:gd name="connsiteX0" fmla="*/ 0 w 411480"/>
                  <a:gd name="connsiteY0" fmla="*/ 99060 h 297180"/>
                  <a:gd name="connsiteX1" fmla="*/ 129540 w 411480"/>
                  <a:gd name="connsiteY1" fmla="*/ 297180 h 297180"/>
                  <a:gd name="connsiteX2" fmla="*/ 411480 w 411480"/>
                  <a:gd name="connsiteY2" fmla="*/ 0 h 297180"/>
                  <a:gd name="connsiteX3" fmla="*/ 144780 w 411480"/>
                  <a:gd name="connsiteY3" fmla="*/ 190500 h 297180"/>
                  <a:gd name="connsiteX4" fmla="*/ 0 w 411480"/>
                  <a:gd name="connsiteY4" fmla="*/ 99060 h 297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480" h="297180">
                    <a:moveTo>
                      <a:pt x="0" y="99060"/>
                    </a:moveTo>
                    <a:lnTo>
                      <a:pt x="129540" y="297180"/>
                    </a:lnTo>
                    <a:lnTo>
                      <a:pt x="411480" y="0"/>
                    </a:lnTo>
                    <a:lnTo>
                      <a:pt x="144780" y="190500"/>
                    </a:lnTo>
                    <a:lnTo>
                      <a:pt x="0" y="990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/>
              </a:p>
            </p:txBody>
          </p:sp>
        </p:grpSp>
      </p:grpSp>
      <p:sp>
        <p:nvSpPr>
          <p:cNvPr id="194" name="Rectangle 193"/>
          <p:cNvSpPr/>
          <p:nvPr/>
        </p:nvSpPr>
        <p:spPr>
          <a:xfrm>
            <a:off x="4180292" y="6342193"/>
            <a:ext cx="1545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3981</a:t>
            </a:r>
            <a:r>
              <a:rPr lang="mn-M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 албан бичиг эргэлтэд оруулсан</a:t>
            </a:r>
            <a:endParaRPr lang="mn-MN" sz="1000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grpSp>
        <p:nvGrpSpPr>
          <p:cNvPr id="5121" name="Group 5120"/>
          <p:cNvGrpSpPr/>
          <p:nvPr/>
        </p:nvGrpSpPr>
        <p:grpSpPr>
          <a:xfrm>
            <a:off x="443917" y="1087465"/>
            <a:ext cx="9018166" cy="0"/>
            <a:chOff x="443917" y="1087465"/>
            <a:chExt cx="9018166" cy="0"/>
          </a:xfrm>
        </p:grpSpPr>
        <p:cxnSp>
          <p:nvCxnSpPr>
            <p:cNvPr id="5120" name="Straight Connector 5119"/>
            <p:cNvCxnSpPr/>
            <p:nvPr/>
          </p:nvCxnSpPr>
          <p:spPr>
            <a:xfrm>
              <a:off x="443917" y="1087465"/>
              <a:ext cx="901816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4570219" y="1087465"/>
              <a:ext cx="765562" cy="0"/>
            </a:xfrm>
            <a:prstGeom prst="line">
              <a:avLst/>
            </a:prstGeom>
            <a:ln w="381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5025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-4.44444E-6 L 7.69231E-7 -0.23379 " pathEditMode="relative" rAng="0" ptsTypes="AA">
                                      <p:cBhvr>
                                        <p:cTn id="232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8" grpId="0"/>
      <p:bldP spid="178" grpId="1"/>
      <p:bldP spid="179" grpId="0"/>
      <p:bldP spid="179" grpId="1"/>
      <p:bldP spid="194" grpId="0"/>
      <p:bldP spid="19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2294" y="346403"/>
            <a:ext cx="3161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ГҮЙЦЭТГЭЛИЙН АУДИТ</a:t>
            </a:r>
          </a:p>
          <a:p>
            <a:pPr algn="ctr"/>
            <a:r>
              <a:rPr lang="mn-M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ҮР ДҮН</a:t>
            </a:r>
            <a:endParaRPr lang="mn-MN" altLang="en-US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3917" y="1087465"/>
            <a:ext cx="9018166" cy="0"/>
            <a:chOff x="443917" y="1087465"/>
            <a:chExt cx="9018166" cy="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43917" y="1087465"/>
              <a:ext cx="901816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570219" y="1087465"/>
              <a:ext cx="765562" cy="0"/>
            </a:xfrm>
            <a:prstGeom prst="line">
              <a:avLst/>
            </a:prstGeom>
            <a:ln w="381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03280" y="1889177"/>
            <a:ext cx="3883195" cy="2854254"/>
            <a:chOff x="2971718" y="1889177"/>
            <a:chExt cx="3883195" cy="2854254"/>
          </a:xfrm>
        </p:grpSpPr>
        <p:sp>
          <p:nvSpPr>
            <p:cNvPr id="6" name="Rectangle 5"/>
            <p:cNvSpPr/>
            <p:nvPr/>
          </p:nvSpPr>
          <p:spPr>
            <a:xfrm>
              <a:off x="3131854" y="1889177"/>
              <a:ext cx="363272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mn-MN" sz="1600" b="1" dirty="0">
                  <a:latin typeface="Mogul Europe" panose="020B7200000000000000" pitchFamily="34" charset="0"/>
                </a:rPr>
                <a:t>Хүлээн зөвшөөрөгдсөн үр өгөөж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91543" y="2344874"/>
              <a:ext cx="27133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mn-MN" sz="1200" dirty="0">
                  <a:latin typeface="Mogul Europe" panose="020B7200000000000000" pitchFamily="34" charset="0"/>
                </a:rPr>
                <a:t>Өгсөн зөвлөмж ба түүний хэрэгжилт, тоогоор, 2016-2017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057241" y="3296881"/>
              <a:ext cx="1797672" cy="1446550"/>
              <a:chOff x="7343241" y="3744556"/>
              <a:chExt cx="1797672" cy="144655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866013" y="4667886"/>
                <a:ext cx="7521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Arial" pitchFamily="34" charset="0"/>
                  </a:rPr>
                  <a:t>2017</a:t>
                </a:r>
                <a:endParaRPr lang="en-I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343241" y="3744556"/>
                <a:ext cx="179767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mn-MN" sz="3600" b="1" dirty="0">
                    <a:solidFill>
                      <a:srgbClr val="00B0F0"/>
                    </a:solidFill>
                    <a:latin typeface="Agency FB" panose="020B0503020202020204" pitchFamily="34" charset="0"/>
                    <a:cs typeface="Arial" pitchFamily="34" charset="0"/>
                  </a:rPr>
                  <a:t>46.9</a:t>
                </a:r>
                <a:endParaRPr lang="en-US" sz="3600" b="1" dirty="0">
                  <a:solidFill>
                    <a:srgbClr val="00B0F0"/>
                  </a:solidFill>
                  <a:latin typeface="Agency FB" panose="020B0503020202020204" pitchFamily="34" charset="0"/>
                  <a:cs typeface="Arial" pitchFamily="34" charset="0"/>
                </a:endParaRPr>
              </a:p>
              <a:p>
                <a:pPr algn="ctr"/>
                <a:r>
                  <a:rPr lang="mn-MN" b="1" dirty="0" smtClean="0">
                    <a:latin typeface="Arial" pitchFamily="34" charset="0"/>
                    <a:cs typeface="Arial" pitchFamily="34" charset="0"/>
                  </a:rPr>
                  <a:t>тэрбум төгрөг</a:t>
                </a:r>
                <a:endParaRPr lang="mn-MN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971718" y="3296881"/>
              <a:ext cx="1797672" cy="1446550"/>
              <a:chOff x="5257718" y="3744556"/>
              <a:chExt cx="1797672" cy="144655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257718" y="3744556"/>
                <a:ext cx="179767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00B0F0"/>
                    </a:solidFill>
                    <a:latin typeface="Agency FB" panose="020B0503020202020204" pitchFamily="34" charset="0"/>
                    <a:cs typeface="Arial" pitchFamily="34" charset="0"/>
                  </a:rPr>
                  <a:t>286.8</a:t>
                </a:r>
              </a:p>
              <a:p>
                <a:pPr algn="ctr"/>
                <a:r>
                  <a:rPr lang="mn-MN" b="1" dirty="0" smtClean="0">
                    <a:latin typeface="Arial" pitchFamily="34" charset="0"/>
                    <a:cs typeface="Arial" pitchFamily="34" charset="0"/>
                  </a:rPr>
                  <a:t>тэрбум төгрөг</a:t>
                </a:r>
                <a:endParaRPr lang="mn-MN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775681" y="4667886"/>
                <a:ext cx="7617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Arial" pitchFamily="34" charset="0"/>
                  </a:rPr>
                  <a:t>2016</a:t>
                </a:r>
                <a:endParaRPr lang="en-I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5750647" y="1886269"/>
            <a:ext cx="2743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1600" b="1" dirty="0">
                <a:latin typeface="Mogul Europe" panose="020B7200000000000000" pitchFamily="34" charset="0"/>
              </a:rPr>
              <a:t>Нэгдсэн </a:t>
            </a:r>
            <a:r>
              <a:rPr lang="mn-MN" sz="1600" b="1" dirty="0" smtClean="0">
                <a:latin typeface="Mogul Europe" panose="020B7200000000000000" pitchFamily="34" charset="0"/>
              </a:rPr>
              <a:t>төлөвлөгөөгөөр</a:t>
            </a:r>
            <a:endParaRPr lang="en-US" sz="1600" b="1" dirty="0" smtClean="0">
              <a:latin typeface="Mogul Europe" panose="020B7200000000000000" pitchFamily="34" charset="0"/>
            </a:endParaRPr>
          </a:p>
          <a:p>
            <a:pPr algn="ctr"/>
            <a:r>
              <a:rPr lang="mn-MN" sz="1600" b="1" dirty="0" smtClean="0">
                <a:latin typeface="Mogul Europe" panose="020B7200000000000000" pitchFamily="34" charset="0"/>
              </a:rPr>
              <a:t>126 </a:t>
            </a:r>
            <a:r>
              <a:rPr lang="mn-MN" sz="1600" b="1" dirty="0">
                <a:latin typeface="Mogul Europe" panose="020B7200000000000000" pitchFamily="34" charset="0"/>
              </a:rPr>
              <a:t>аудит хийж</a:t>
            </a:r>
            <a:endParaRPr lang="en-US" sz="1600" b="1" dirty="0">
              <a:latin typeface="Mogul Europe" panose="020B72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88949" y="5438854"/>
            <a:ext cx="40222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1600" dirty="0">
                <a:latin typeface="Mogul Europe" panose="020B7200000000000000" pitchFamily="34" charset="0"/>
              </a:rPr>
              <a:t>төсөвт 1.3 тэрбум төгрөг төвлөрүүллээ.</a:t>
            </a:r>
            <a:endParaRPr lang="en-US" sz="1600" dirty="0">
              <a:latin typeface="Mogul Europe" panose="020B7200000000000000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886749" y="2506427"/>
            <a:ext cx="4626655" cy="2695522"/>
            <a:chOff x="747578" y="523335"/>
            <a:chExt cx="7021549" cy="4848765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271749" y="1770956"/>
              <a:ext cx="16916" cy="360114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763641" y="4669081"/>
              <a:ext cx="3318818" cy="338601"/>
            </a:xfrm>
            <a:prstGeom prst="rect">
              <a:avLst/>
            </a:prstGeom>
            <a:pattFill prst="narVert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3641" y="4660513"/>
              <a:ext cx="1889449" cy="347169"/>
            </a:xfrm>
            <a:prstGeom prst="rect">
              <a:avLst/>
            </a:prstGeom>
            <a:solidFill>
              <a:srgbClr val="53BA9C"/>
            </a:solidFill>
            <a:ln>
              <a:solidFill>
                <a:srgbClr val="53B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25845" y="4226635"/>
              <a:ext cx="1506367" cy="469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n-MN" sz="1097" dirty="0">
                  <a:solidFill>
                    <a:srgbClr val="53BA9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Хэрэгжээгүй</a:t>
              </a:r>
              <a:endParaRPr lang="en-US" sz="1097" dirty="0">
                <a:solidFill>
                  <a:srgbClr val="53BA9C"/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7181" y="3402113"/>
              <a:ext cx="3318818" cy="338601"/>
            </a:xfrm>
            <a:prstGeom prst="rect">
              <a:avLst/>
            </a:prstGeom>
            <a:pattFill prst="narVert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7181" y="3407192"/>
              <a:ext cx="1655869" cy="324953"/>
            </a:xfrm>
            <a:prstGeom prst="rect">
              <a:avLst/>
            </a:prstGeom>
            <a:solidFill>
              <a:srgbClr val="53BA9C"/>
            </a:solidFill>
            <a:ln>
              <a:solidFill>
                <a:srgbClr val="53B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ular Callout 23"/>
            <p:cNvSpPr/>
            <p:nvPr/>
          </p:nvSpPr>
          <p:spPr>
            <a:xfrm>
              <a:off x="2267985" y="3020845"/>
              <a:ext cx="626809" cy="236512"/>
            </a:xfrm>
            <a:prstGeom prst="wedgeRoundRectCallout">
              <a:avLst>
                <a:gd name="adj1" fmla="val -41885"/>
                <a:gd name="adj2" fmla="val 96595"/>
                <a:gd name="adj3" fmla="val 16667"/>
              </a:avLst>
            </a:prstGeom>
            <a:solidFill>
              <a:srgbClr val="53BA9C"/>
            </a:solidFill>
            <a:ln>
              <a:solidFill>
                <a:srgbClr val="53B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31" dirty="0">
                  <a:latin typeface="Agency FB" panose="020B0503020202020204" pitchFamily="34" charset="0"/>
                  <a:cs typeface="Arial" panose="020B0604020202020204" pitchFamily="34" charset="0"/>
                </a:rPr>
                <a:t>42.3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7578" y="3028497"/>
              <a:ext cx="1316612" cy="469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n-MN" sz="1097" dirty="0">
                  <a:solidFill>
                    <a:srgbClr val="53BA9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Хэрэгжсэн</a:t>
              </a:r>
              <a:endParaRPr lang="en-US" sz="1097" dirty="0">
                <a:solidFill>
                  <a:srgbClr val="53BA9C"/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46769" y="4669081"/>
              <a:ext cx="3318818" cy="338601"/>
            </a:xfrm>
            <a:prstGeom prst="rect">
              <a:avLst/>
            </a:prstGeom>
            <a:pattFill prst="narVert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46768" y="4660513"/>
              <a:ext cx="1348412" cy="338602"/>
            </a:xfrm>
            <a:prstGeom prst="rect">
              <a:avLst/>
            </a:prstGeom>
            <a:solidFill>
              <a:srgbClr val="53BA9C"/>
            </a:solidFill>
            <a:ln>
              <a:solidFill>
                <a:srgbClr val="53B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20397" y="4221944"/>
              <a:ext cx="1506367" cy="469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n-MN" sz="1097" dirty="0">
                  <a:solidFill>
                    <a:srgbClr val="53BA9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Хэрэгжээгүй</a:t>
              </a:r>
              <a:endParaRPr lang="en-US" sz="1097" dirty="0">
                <a:solidFill>
                  <a:srgbClr val="53BA9C"/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50309" y="3402113"/>
              <a:ext cx="3318818" cy="338601"/>
            </a:xfrm>
            <a:prstGeom prst="rect">
              <a:avLst/>
            </a:prstGeom>
            <a:pattFill prst="narVert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450307" y="3393542"/>
              <a:ext cx="2213705" cy="347171"/>
            </a:xfrm>
            <a:prstGeom prst="rect">
              <a:avLst/>
            </a:prstGeom>
            <a:solidFill>
              <a:srgbClr val="53BA9C"/>
            </a:solidFill>
            <a:ln>
              <a:solidFill>
                <a:srgbClr val="53B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30706" y="2972083"/>
              <a:ext cx="1316612" cy="469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n-MN" sz="1097" dirty="0">
                  <a:solidFill>
                    <a:srgbClr val="53BA9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Хэрэгжсэн</a:t>
              </a:r>
              <a:endParaRPr lang="en-US" sz="1097" dirty="0">
                <a:solidFill>
                  <a:srgbClr val="53BA9C"/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81909" y="1839332"/>
              <a:ext cx="728661" cy="571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n-MN" sz="1463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Акт</a:t>
              </a:r>
              <a:endParaRPr lang="en-US" sz="1463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84428" y="1835439"/>
              <a:ext cx="2260525" cy="498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mn-MN" sz="1200" dirty="0">
                  <a:latin typeface="Mogul Europe" panose="020B7200000000000000" pitchFamily="34" charset="0"/>
                </a:rPr>
                <a:t>Албан шаардлага</a:t>
              </a:r>
              <a:endParaRPr lang="en-US" sz="1200" dirty="0">
                <a:latin typeface="Mogul Europe" panose="020B7200000000000000" pitchFamily="34" charset="0"/>
              </a:endParaRPr>
            </a:p>
          </p:txBody>
        </p:sp>
        <p:sp>
          <p:nvSpPr>
            <p:cNvPr id="34" name="Rounded Rectangular Callout 33"/>
            <p:cNvSpPr/>
            <p:nvPr/>
          </p:nvSpPr>
          <p:spPr>
            <a:xfrm>
              <a:off x="2189769" y="4270241"/>
              <a:ext cx="583524" cy="236512"/>
            </a:xfrm>
            <a:prstGeom prst="wedgeRoundRectCallout">
              <a:avLst>
                <a:gd name="adj1" fmla="val -41885"/>
                <a:gd name="adj2" fmla="val 96595"/>
                <a:gd name="adj3" fmla="val 16667"/>
              </a:avLst>
            </a:prstGeom>
            <a:solidFill>
              <a:srgbClr val="53BA9C"/>
            </a:solidFill>
            <a:ln>
              <a:solidFill>
                <a:srgbClr val="53B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31" dirty="0">
                  <a:latin typeface="Agency FB" panose="020B0503020202020204" pitchFamily="34" charset="0"/>
                  <a:cs typeface="Arial" panose="020B0604020202020204" pitchFamily="34" charset="0"/>
                </a:rPr>
                <a:t>57.7</a:t>
              </a:r>
            </a:p>
          </p:txBody>
        </p:sp>
        <p:sp>
          <p:nvSpPr>
            <p:cNvPr id="35" name="Rounded Rectangular Callout 34"/>
            <p:cNvSpPr/>
            <p:nvPr/>
          </p:nvSpPr>
          <p:spPr>
            <a:xfrm>
              <a:off x="6548210" y="2992041"/>
              <a:ext cx="583524" cy="236512"/>
            </a:xfrm>
            <a:prstGeom prst="wedgeRoundRectCallout">
              <a:avLst>
                <a:gd name="adj1" fmla="val -41885"/>
                <a:gd name="adj2" fmla="val 96595"/>
                <a:gd name="adj3" fmla="val 16667"/>
              </a:avLst>
            </a:prstGeom>
            <a:solidFill>
              <a:srgbClr val="53BA9C"/>
            </a:solidFill>
            <a:ln>
              <a:solidFill>
                <a:srgbClr val="53B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31" dirty="0">
                  <a:latin typeface="Agency FB" panose="020B0503020202020204" pitchFamily="34" charset="0"/>
                  <a:cs typeface="Arial" panose="020B0604020202020204" pitchFamily="34" charset="0"/>
                </a:rPr>
                <a:t>65.9</a:t>
              </a:r>
            </a:p>
          </p:txBody>
        </p:sp>
        <p:sp>
          <p:nvSpPr>
            <p:cNvPr id="36" name="Rounded Rectangular Callout 35"/>
            <p:cNvSpPr/>
            <p:nvPr/>
          </p:nvSpPr>
          <p:spPr>
            <a:xfrm>
              <a:off x="5557159" y="4226636"/>
              <a:ext cx="583524" cy="236512"/>
            </a:xfrm>
            <a:prstGeom prst="wedgeRoundRectCallout">
              <a:avLst>
                <a:gd name="adj1" fmla="val -41885"/>
                <a:gd name="adj2" fmla="val 96595"/>
                <a:gd name="adj3" fmla="val 16667"/>
              </a:avLst>
            </a:prstGeom>
            <a:solidFill>
              <a:srgbClr val="53BA9C"/>
            </a:solidFill>
            <a:ln>
              <a:solidFill>
                <a:srgbClr val="53B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31" dirty="0">
                  <a:latin typeface="Agency FB" panose="020B0503020202020204" pitchFamily="34" charset="0"/>
                  <a:cs typeface="Arial" panose="020B0604020202020204" pitchFamily="34" charset="0"/>
                </a:rPr>
                <a:t>34.1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047706" y="1168848"/>
              <a:ext cx="6336411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218249" y="523335"/>
              <a:ext cx="4106994" cy="498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mn-MN" sz="1200" dirty="0">
                  <a:latin typeface="Mogul Europe" panose="020B7200000000000000" pitchFamily="34" charset="0"/>
                </a:rPr>
                <a:t>Акт, албан шаардлагын хэрэгжилт</a:t>
              </a:r>
              <a:endParaRPr lang="en-US" sz="1200" dirty="0">
                <a:latin typeface="Agency FB" panose="020B0503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17066" y="2372961"/>
              <a:ext cx="1629368" cy="525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>
                  <a:solidFill>
                    <a:schemeClr val="bg2">
                      <a:lumMod val="50000"/>
                    </a:schemeClr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2.6 </a:t>
              </a:r>
              <a:r>
                <a:rPr lang="mn-MN" sz="13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тэрбум ₮</a:t>
              </a:r>
              <a:endParaRPr lang="en-US" sz="1300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60191" y="2372961"/>
              <a:ext cx="1753441" cy="525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>
                  <a:solidFill>
                    <a:schemeClr val="bg2">
                      <a:lumMod val="50000"/>
                    </a:schemeClr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70.3</a:t>
              </a:r>
              <a:r>
                <a:rPr lang="mn-MN" sz="13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тэрбум ₮</a:t>
              </a:r>
              <a:endParaRPr lang="en-US" sz="1300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903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2294" y="346403"/>
            <a:ext cx="3161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ГҮЙЦЭТГЭЛИЙН АУДИТ</a:t>
            </a:r>
          </a:p>
          <a:p>
            <a:pPr algn="ctr"/>
            <a:r>
              <a:rPr lang="mn-M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ҮР ДҮН</a:t>
            </a:r>
            <a:endParaRPr lang="mn-MN" altLang="en-US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3917" y="1087465"/>
            <a:ext cx="9018166" cy="0"/>
            <a:chOff x="443917" y="1087465"/>
            <a:chExt cx="9018166" cy="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43917" y="1087465"/>
              <a:ext cx="901816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570219" y="1087465"/>
              <a:ext cx="765562" cy="0"/>
            </a:xfrm>
            <a:prstGeom prst="line">
              <a:avLst/>
            </a:prstGeom>
            <a:ln w="381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913917" y="2507567"/>
            <a:ext cx="1803956" cy="1811474"/>
            <a:chOff x="6137268" y="2984518"/>
            <a:chExt cx="1357253" cy="1362910"/>
          </a:xfrm>
          <a:solidFill>
            <a:srgbClr val="00B0F0"/>
          </a:solidFill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84628" y="3813710"/>
              <a:ext cx="119121" cy="533718"/>
            </a:xfrm>
            <a:custGeom>
              <a:avLst/>
              <a:gdLst>
                <a:gd name="T0" fmla="*/ 0 w 746"/>
                <a:gd name="T1" fmla="*/ 11 h 3340"/>
                <a:gd name="T2" fmla="*/ 0 w 746"/>
                <a:gd name="T3" fmla="*/ 2968 h 3340"/>
                <a:gd name="T4" fmla="*/ 373 w 746"/>
                <a:gd name="T5" fmla="*/ 3340 h 3340"/>
                <a:gd name="T6" fmla="*/ 746 w 746"/>
                <a:gd name="T7" fmla="*/ 2968 h 3340"/>
                <a:gd name="T8" fmla="*/ 746 w 746"/>
                <a:gd name="T9" fmla="*/ 0 h 3340"/>
                <a:gd name="T10" fmla="*/ 0 w 746"/>
                <a:gd name="T11" fmla="*/ 11 h 3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6" h="3340">
                  <a:moveTo>
                    <a:pt x="0" y="11"/>
                  </a:moveTo>
                  <a:lnTo>
                    <a:pt x="0" y="2968"/>
                  </a:lnTo>
                  <a:cubicBezTo>
                    <a:pt x="0" y="3174"/>
                    <a:pt x="167" y="3340"/>
                    <a:pt x="373" y="3340"/>
                  </a:cubicBezTo>
                  <a:cubicBezTo>
                    <a:pt x="579" y="3340"/>
                    <a:pt x="746" y="3174"/>
                    <a:pt x="746" y="2968"/>
                  </a:cubicBezTo>
                  <a:lnTo>
                    <a:pt x="746" y="0"/>
                  </a:lnTo>
                  <a:cubicBezTo>
                    <a:pt x="532" y="161"/>
                    <a:pt x="231" y="175"/>
                    <a:pt x="0" y="1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829370" y="3814709"/>
              <a:ext cx="119121" cy="532719"/>
            </a:xfrm>
            <a:custGeom>
              <a:avLst/>
              <a:gdLst>
                <a:gd name="T0" fmla="*/ 0 w 745"/>
                <a:gd name="T1" fmla="*/ 0 h 3334"/>
                <a:gd name="T2" fmla="*/ 0 w 745"/>
                <a:gd name="T3" fmla="*/ 2962 h 3334"/>
                <a:gd name="T4" fmla="*/ 372 w 745"/>
                <a:gd name="T5" fmla="*/ 3334 h 3334"/>
                <a:gd name="T6" fmla="*/ 745 w 745"/>
                <a:gd name="T7" fmla="*/ 2962 h 3334"/>
                <a:gd name="T8" fmla="*/ 745 w 745"/>
                <a:gd name="T9" fmla="*/ 0 h 3334"/>
                <a:gd name="T10" fmla="*/ 0 w 745"/>
                <a:gd name="T11" fmla="*/ 0 h 3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5" h="3334">
                  <a:moveTo>
                    <a:pt x="0" y="0"/>
                  </a:moveTo>
                  <a:lnTo>
                    <a:pt x="0" y="2962"/>
                  </a:lnTo>
                  <a:cubicBezTo>
                    <a:pt x="0" y="3168"/>
                    <a:pt x="166" y="3334"/>
                    <a:pt x="372" y="3334"/>
                  </a:cubicBezTo>
                  <a:cubicBezTo>
                    <a:pt x="578" y="3334"/>
                    <a:pt x="745" y="3168"/>
                    <a:pt x="745" y="2962"/>
                  </a:cubicBezTo>
                  <a:lnTo>
                    <a:pt x="745" y="0"/>
                  </a:lnTo>
                  <a:cubicBezTo>
                    <a:pt x="518" y="165"/>
                    <a:pt x="217" y="159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6714242" y="3130259"/>
              <a:ext cx="205634" cy="20563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157454" y="3213444"/>
              <a:ext cx="195652" cy="98824"/>
            </a:xfrm>
            <a:custGeom>
              <a:avLst/>
              <a:gdLst>
                <a:gd name="T0" fmla="*/ 8 w 1225"/>
                <a:gd name="T1" fmla="*/ 0 h 619"/>
                <a:gd name="T2" fmla="*/ 613 w 1225"/>
                <a:gd name="T3" fmla="*/ 619 h 619"/>
                <a:gd name="T4" fmla="*/ 1218 w 1225"/>
                <a:gd name="T5" fmla="*/ 0 h 619"/>
                <a:gd name="T6" fmla="*/ 8 w 1225"/>
                <a:gd name="T7" fmla="*/ 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5" h="619">
                  <a:moveTo>
                    <a:pt x="8" y="0"/>
                  </a:moveTo>
                  <a:cubicBezTo>
                    <a:pt x="0" y="343"/>
                    <a:pt x="276" y="619"/>
                    <a:pt x="613" y="619"/>
                  </a:cubicBezTo>
                  <a:cubicBezTo>
                    <a:pt x="951" y="619"/>
                    <a:pt x="1225" y="341"/>
                    <a:pt x="1218" y="0"/>
                  </a:cubicBezTo>
                  <a:cubicBezTo>
                    <a:pt x="883" y="242"/>
                    <a:pt x="342" y="243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137268" y="3336892"/>
              <a:ext cx="1357253" cy="959960"/>
            </a:xfrm>
            <a:custGeom>
              <a:avLst/>
              <a:gdLst>
                <a:gd name="T0" fmla="*/ 7783 w 8498"/>
                <a:gd name="T1" fmla="*/ 21 h 6010"/>
                <a:gd name="T2" fmla="*/ 5600 w 8498"/>
                <a:gd name="T3" fmla="*/ 318 h 6010"/>
                <a:gd name="T4" fmla="*/ 4899 w 8498"/>
                <a:gd name="T5" fmla="*/ 0 h 6010"/>
                <a:gd name="T6" fmla="*/ 3524 w 8498"/>
                <a:gd name="T7" fmla="*/ 0 h 6010"/>
                <a:gd name="T8" fmla="*/ 2229 w 8498"/>
                <a:gd name="T9" fmla="*/ 21 h 6010"/>
                <a:gd name="T10" fmla="*/ 6 w 8498"/>
                <a:gd name="T11" fmla="*/ 726 h 6010"/>
                <a:gd name="T12" fmla="*/ 310 w 8498"/>
                <a:gd name="T13" fmla="*/ 3039 h 6010"/>
                <a:gd name="T14" fmla="*/ 625 w 8498"/>
                <a:gd name="T15" fmla="*/ 729 h 6010"/>
                <a:gd name="T16" fmla="*/ 676 w 8498"/>
                <a:gd name="T17" fmla="*/ 675 h 6010"/>
                <a:gd name="T18" fmla="*/ 703 w 8498"/>
                <a:gd name="T19" fmla="*/ 5639 h 6010"/>
                <a:gd name="T20" fmla="*/ 1445 w 8498"/>
                <a:gd name="T21" fmla="*/ 5639 h 6010"/>
                <a:gd name="T22" fmla="*/ 1445 w 8498"/>
                <a:gd name="T23" fmla="*/ 2838 h 6010"/>
                <a:gd name="T24" fmla="*/ 1555 w 8498"/>
                <a:gd name="T25" fmla="*/ 2838 h 6010"/>
                <a:gd name="T26" fmla="*/ 1926 w 8498"/>
                <a:gd name="T27" fmla="*/ 6010 h 6010"/>
                <a:gd name="T28" fmla="*/ 2277 w 8498"/>
                <a:gd name="T29" fmla="*/ 703 h 6010"/>
                <a:gd name="T30" fmla="*/ 2338 w 8498"/>
                <a:gd name="T31" fmla="*/ 662 h 6010"/>
                <a:gd name="T32" fmla="*/ 2589 w 8498"/>
                <a:gd name="T33" fmla="*/ 1016 h 6010"/>
                <a:gd name="T34" fmla="*/ 2382 w 8498"/>
                <a:gd name="T35" fmla="*/ 1526 h 6010"/>
                <a:gd name="T36" fmla="*/ 3606 w 8498"/>
                <a:gd name="T37" fmla="*/ 2731 h 6010"/>
                <a:gd name="T38" fmla="*/ 3978 w 8498"/>
                <a:gd name="T39" fmla="*/ 2233 h 6010"/>
                <a:gd name="T40" fmla="*/ 3343 w 8498"/>
                <a:gd name="T41" fmla="*/ 809 h 6010"/>
                <a:gd name="T42" fmla="*/ 3427 w 8498"/>
                <a:gd name="T43" fmla="*/ 826 h 6010"/>
                <a:gd name="T44" fmla="*/ 4249 w 8498"/>
                <a:gd name="T45" fmla="*/ 2047 h 6010"/>
                <a:gd name="T46" fmla="*/ 5072 w 8498"/>
                <a:gd name="T47" fmla="*/ 830 h 6010"/>
                <a:gd name="T48" fmla="*/ 5157 w 8498"/>
                <a:gd name="T49" fmla="*/ 813 h 6010"/>
                <a:gd name="T50" fmla="*/ 4520 w 8498"/>
                <a:gd name="T51" fmla="*/ 2233 h 6010"/>
                <a:gd name="T52" fmla="*/ 4892 w 8498"/>
                <a:gd name="T53" fmla="*/ 2731 h 6010"/>
                <a:gd name="T54" fmla="*/ 6116 w 8498"/>
                <a:gd name="T55" fmla="*/ 1526 h 6010"/>
                <a:gd name="T56" fmla="*/ 5909 w 8498"/>
                <a:gd name="T57" fmla="*/ 1016 h 6010"/>
                <a:gd name="T58" fmla="*/ 6160 w 8498"/>
                <a:gd name="T59" fmla="*/ 662 h 6010"/>
                <a:gd name="T60" fmla="*/ 6221 w 8498"/>
                <a:gd name="T61" fmla="*/ 703 h 6010"/>
                <a:gd name="T62" fmla="*/ 6572 w 8498"/>
                <a:gd name="T63" fmla="*/ 6010 h 6010"/>
                <a:gd name="T64" fmla="*/ 6943 w 8498"/>
                <a:gd name="T65" fmla="*/ 2837 h 6010"/>
                <a:gd name="T66" fmla="*/ 7053 w 8498"/>
                <a:gd name="T67" fmla="*/ 2837 h 6010"/>
                <a:gd name="T68" fmla="*/ 7053 w 8498"/>
                <a:gd name="T69" fmla="*/ 5639 h 6010"/>
                <a:gd name="T70" fmla="*/ 7795 w 8498"/>
                <a:gd name="T71" fmla="*/ 5639 h 6010"/>
                <a:gd name="T72" fmla="*/ 7828 w 8498"/>
                <a:gd name="T73" fmla="*/ 685 h 6010"/>
                <a:gd name="T74" fmla="*/ 7873 w 8498"/>
                <a:gd name="T75" fmla="*/ 729 h 6010"/>
                <a:gd name="T76" fmla="*/ 8187 w 8498"/>
                <a:gd name="T77" fmla="*/ 3039 h 6010"/>
                <a:gd name="T78" fmla="*/ 8492 w 8498"/>
                <a:gd name="T79" fmla="*/ 726 h 6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98" h="6010">
                  <a:moveTo>
                    <a:pt x="8492" y="726"/>
                  </a:moveTo>
                  <a:cubicBezTo>
                    <a:pt x="8490" y="338"/>
                    <a:pt x="8172" y="21"/>
                    <a:pt x="7783" y="21"/>
                  </a:cubicBezTo>
                  <a:lnTo>
                    <a:pt x="6269" y="21"/>
                  </a:lnTo>
                  <a:cubicBezTo>
                    <a:pt x="6012" y="21"/>
                    <a:pt x="5769" y="133"/>
                    <a:pt x="5600" y="318"/>
                  </a:cubicBezTo>
                  <a:cubicBezTo>
                    <a:pt x="5457" y="120"/>
                    <a:pt x="5227" y="0"/>
                    <a:pt x="4974" y="0"/>
                  </a:cubicBezTo>
                  <a:lnTo>
                    <a:pt x="4899" y="0"/>
                  </a:lnTo>
                  <a:cubicBezTo>
                    <a:pt x="4542" y="352"/>
                    <a:pt x="3971" y="351"/>
                    <a:pt x="3616" y="0"/>
                  </a:cubicBezTo>
                  <a:lnTo>
                    <a:pt x="3524" y="0"/>
                  </a:lnTo>
                  <a:cubicBezTo>
                    <a:pt x="3271" y="0"/>
                    <a:pt x="3041" y="120"/>
                    <a:pt x="2898" y="318"/>
                  </a:cubicBezTo>
                  <a:cubicBezTo>
                    <a:pt x="2729" y="133"/>
                    <a:pt x="2486" y="21"/>
                    <a:pt x="2229" y="21"/>
                  </a:cubicBezTo>
                  <a:lnTo>
                    <a:pt x="715" y="21"/>
                  </a:lnTo>
                  <a:cubicBezTo>
                    <a:pt x="326" y="21"/>
                    <a:pt x="8" y="338"/>
                    <a:pt x="6" y="726"/>
                  </a:cubicBezTo>
                  <a:cubicBezTo>
                    <a:pt x="0" y="2008"/>
                    <a:pt x="1" y="1552"/>
                    <a:pt x="1" y="2729"/>
                  </a:cubicBezTo>
                  <a:cubicBezTo>
                    <a:pt x="1" y="2900"/>
                    <a:pt x="140" y="3039"/>
                    <a:pt x="310" y="3039"/>
                  </a:cubicBezTo>
                  <a:cubicBezTo>
                    <a:pt x="481" y="3039"/>
                    <a:pt x="620" y="2900"/>
                    <a:pt x="620" y="2729"/>
                  </a:cubicBezTo>
                  <a:cubicBezTo>
                    <a:pt x="620" y="1554"/>
                    <a:pt x="618" y="2010"/>
                    <a:pt x="625" y="729"/>
                  </a:cubicBezTo>
                  <a:cubicBezTo>
                    <a:pt x="625" y="722"/>
                    <a:pt x="626" y="714"/>
                    <a:pt x="628" y="707"/>
                  </a:cubicBezTo>
                  <a:cubicBezTo>
                    <a:pt x="633" y="686"/>
                    <a:pt x="654" y="672"/>
                    <a:pt x="676" y="675"/>
                  </a:cubicBezTo>
                  <a:cubicBezTo>
                    <a:pt x="698" y="678"/>
                    <a:pt x="714" y="696"/>
                    <a:pt x="714" y="719"/>
                  </a:cubicBezTo>
                  <a:cubicBezTo>
                    <a:pt x="712" y="1112"/>
                    <a:pt x="703" y="2951"/>
                    <a:pt x="703" y="5639"/>
                  </a:cubicBezTo>
                  <a:cubicBezTo>
                    <a:pt x="703" y="5844"/>
                    <a:pt x="869" y="6010"/>
                    <a:pt x="1074" y="6010"/>
                  </a:cubicBezTo>
                  <a:cubicBezTo>
                    <a:pt x="1279" y="6010"/>
                    <a:pt x="1445" y="5844"/>
                    <a:pt x="1445" y="5639"/>
                  </a:cubicBezTo>
                  <a:lnTo>
                    <a:pt x="1445" y="2838"/>
                  </a:lnTo>
                  <a:lnTo>
                    <a:pt x="1445" y="2838"/>
                  </a:lnTo>
                  <a:lnTo>
                    <a:pt x="1555" y="2838"/>
                  </a:lnTo>
                  <a:lnTo>
                    <a:pt x="1555" y="2838"/>
                  </a:lnTo>
                  <a:lnTo>
                    <a:pt x="1555" y="5639"/>
                  </a:lnTo>
                  <a:cubicBezTo>
                    <a:pt x="1555" y="5844"/>
                    <a:pt x="1721" y="6010"/>
                    <a:pt x="1926" y="6010"/>
                  </a:cubicBezTo>
                  <a:cubicBezTo>
                    <a:pt x="2131" y="6010"/>
                    <a:pt x="2297" y="5844"/>
                    <a:pt x="2297" y="5639"/>
                  </a:cubicBezTo>
                  <a:cubicBezTo>
                    <a:pt x="2297" y="2784"/>
                    <a:pt x="2279" y="1077"/>
                    <a:pt x="2277" y="703"/>
                  </a:cubicBezTo>
                  <a:cubicBezTo>
                    <a:pt x="2277" y="688"/>
                    <a:pt x="2284" y="674"/>
                    <a:pt x="2296" y="666"/>
                  </a:cubicBezTo>
                  <a:cubicBezTo>
                    <a:pt x="2309" y="658"/>
                    <a:pt x="2324" y="656"/>
                    <a:pt x="2338" y="662"/>
                  </a:cubicBezTo>
                  <a:cubicBezTo>
                    <a:pt x="2402" y="688"/>
                    <a:pt x="2457" y="738"/>
                    <a:pt x="2487" y="803"/>
                  </a:cubicBezTo>
                  <a:lnTo>
                    <a:pt x="2589" y="1016"/>
                  </a:lnTo>
                  <a:lnTo>
                    <a:pt x="2589" y="1017"/>
                  </a:lnTo>
                  <a:lnTo>
                    <a:pt x="2382" y="1526"/>
                  </a:lnTo>
                  <a:cubicBezTo>
                    <a:pt x="2329" y="1657"/>
                    <a:pt x="2371" y="1807"/>
                    <a:pt x="2484" y="1892"/>
                  </a:cubicBezTo>
                  <a:lnTo>
                    <a:pt x="3606" y="2731"/>
                  </a:lnTo>
                  <a:cubicBezTo>
                    <a:pt x="3743" y="2833"/>
                    <a:pt x="3938" y="2805"/>
                    <a:pt x="4040" y="2668"/>
                  </a:cubicBezTo>
                  <a:cubicBezTo>
                    <a:pt x="4143" y="2531"/>
                    <a:pt x="4115" y="2336"/>
                    <a:pt x="3978" y="2233"/>
                  </a:cubicBezTo>
                  <a:lnTo>
                    <a:pt x="3048" y="1538"/>
                  </a:lnTo>
                  <a:cubicBezTo>
                    <a:pt x="3211" y="1136"/>
                    <a:pt x="3295" y="924"/>
                    <a:pt x="3343" y="809"/>
                  </a:cubicBezTo>
                  <a:cubicBezTo>
                    <a:pt x="3351" y="790"/>
                    <a:pt x="3371" y="779"/>
                    <a:pt x="3392" y="783"/>
                  </a:cubicBezTo>
                  <a:cubicBezTo>
                    <a:pt x="3412" y="787"/>
                    <a:pt x="3427" y="805"/>
                    <a:pt x="3427" y="826"/>
                  </a:cubicBezTo>
                  <a:lnTo>
                    <a:pt x="3427" y="1421"/>
                  </a:lnTo>
                  <a:cubicBezTo>
                    <a:pt x="4241" y="2030"/>
                    <a:pt x="4198" y="1994"/>
                    <a:pt x="4249" y="2047"/>
                  </a:cubicBezTo>
                  <a:cubicBezTo>
                    <a:pt x="4300" y="1993"/>
                    <a:pt x="4256" y="2031"/>
                    <a:pt x="5072" y="1420"/>
                  </a:cubicBezTo>
                  <a:lnTo>
                    <a:pt x="5072" y="830"/>
                  </a:lnTo>
                  <a:cubicBezTo>
                    <a:pt x="5072" y="809"/>
                    <a:pt x="5087" y="791"/>
                    <a:pt x="5107" y="787"/>
                  </a:cubicBezTo>
                  <a:cubicBezTo>
                    <a:pt x="5128" y="782"/>
                    <a:pt x="5149" y="793"/>
                    <a:pt x="5157" y="813"/>
                  </a:cubicBezTo>
                  <a:cubicBezTo>
                    <a:pt x="5204" y="928"/>
                    <a:pt x="5288" y="1139"/>
                    <a:pt x="5450" y="1538"/>
                  </a:cubicBezTo>
                  <a:lnTo>
                    <a:pt x="4520" y="2233"/>
                  </a:lnTo>
                  <a:cubicBezTo>
                    <a:pt x="4410" y="2316"/>
                    <a:pt x="4368" y="2461"/>
                    <a:pt x="4414" y="2588"/>
                  </a:cubicBezTo>
                  <a:cubicBezTo>
                    <a:pt x="4485" y="2784"/>
                    <a:pt x="4726" y="2855"/>
                    <a:pt x="4892" y="2731"/>
                  </a:cubicBezTo>
                  <a:lnTo>
                    <a:pt x="6014" y="1892"/>
                  </a:lnTo>
                  <a:cubicBezTo>
                    <a:pt x="6127" y="1807"/>
                    <a:pt x="6169" y="1657"/>
                    <a:pt x="6116" y="1526"/>
                  </a:cubicBezTo>
                  <a:lnTo>
                    <a:pt x="5909" y="1017"/>
                  </a:lnTo>
                  <a:lnTo>
                    <a:pt x="5909" y="1016"/>
                  </a:lnTo>
                  <a:lnTo>
                    <a:pt x="6010" y="803"/>
                  </a:lnTo>
                  <a:cubicBezTo>
                    <a:pt x="6041" y="738"/>
                    <a:pt x="6095" y="688"/>
                    <a:pt x="6160" y="662"/>
                  </a:cubicBezTo>
                  <a:cubicBezTo>
                    <a:pt x="6174" y="656"/>
                    <a:pt x="6189" y="658"/>
                    <a:pt x="6201" y="666"/>
                  </a:cubicBezTo>
                  <a:cubicBezTo>
                    <a:pt x="6214" y="674"/>
                    <a:pt x="6221" y="688"/>
                    <a:pt x="6221" y="703"/>
                  </a:cubicBezTo>
                  <a:cubicBezTo>
                    <a:pt x="6218" y="1078"/>
                    <a:pt x="6200" y="2792"/>
                    <a:pt x="6200" y="5639"/>
                  </a:cubicBezTo>
                  <a:cubicBezTo>
                    <a:pt x="6200" y="5844"/>
                    <a:pt x="6367" y="6010"/>
                    <a:pt x="6572" y="6010"/>
                  </a:cubicBezTo>
                  <a:cubicBezTo>
                    <a:pt x="6777" y="6010"/>
                    <a:pt x="6943" y="5844"/>
                    <a:pt x="6943" y="5639"/>
                  </a:cubicBezTo>
                  <a:lnTo>
                    <a:pt x="6943" y="2837"/>
                  </a:lnTo>
                  <a:lnTo>
                    <a:pt x="6943" y="2837"/>
                  </a:lnTo>
                  <a:lnTo>
                    <a:pt x="7053" y="2837"/>
                  </a:lnTo>
                  <a:lnTo>
                    <a:pt x="7053" y="2837"/>
                  </a:lnTo>
                  <a:lnTo>
                    <a:pt x="7053" y="5639"/>
                  </a:lnTo>
                  <a:cubicBezTo>
                    <a:pt x="7053" y="5844"/>
                    <a:pt x="7219" y="6010"/>
                    <a:pt x="7424" y="6010"/>
                  </a:cubicBezTo>
                  <a:cubicBezTo>
                    <a:pt x="7629" y="6010"/>
                    <a:pt x="7795" y="5844"/>
                    <a:pt x="7795" y="5639"/>
                  </a:cubicBezTo>
                  <a:cubicBezTo>
                    <a:pt x="7795" y="2980"/>
                    <a:pt x="7786" y="1146"/>
                    <a:pt x="7784" y="730"/>
                  </a:cubicBezTo>
                  <a:cubicBezTo>
                    <a:pt x="7784" y="705"/>
                    <a:pt x="7803" y="685"/>
                    <a:pt x="7828" y="685"/>
                  </a:cubicBezTo>
                  <a:cubicBezTo>
                    <a:pt x="7853" y="685"/>
                    <a:pt x="7873" y="705"/>
                    <a:pt x="7873" y="729"/>
                  </a:cubicBezTo>
                  <a:lnTo>
                    <a:pt x="7873" y="729"/>
                  </a:lnTo>
                  <a:cubicBezTo>
                    <a:pt x="7879" y="2008"/>
                    <a:pt x="7878" y="1552"/>
                    <a:pt x="7878" y="2729"/>
                  </a:cubicBezTo>
                  <a:cubicBezTo>
                    <a:pt x="7878" y="2900"/>
                    <a:pt x="8017" y="3039"/>
                    <a:pt x="8187" y="3039"/>
                  </a:cubicBezTo>
                  <a:cubicBezTo>
                    <a:pt x="8358" y="3039"/>
                    <a:pt x="8497" y="2900"/>
                    <a:pt x="8497" y="2729"/>
                  </a:cubicBezTo>
                  <a:cubicBezTo>
                    <a:pt x="8497" y="1550"/>
                    <a:pt x="8498" y="2007"/>
                    <a:pt x="8492" y="7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7117192" y="2984518"/>
              <a:ext cx="276508" cy="222937"/>
            </a:xfrm>
            <a:custGeom>
              <a:avLst/>
              <a:gdLst>
                <a:gd name="T0" fmla="*/ 747 w 1730"/>
                <a:gd name="T1" fmla="*/ 836 h 1396"/>
                <a:gd name="T2" fmla="*/ 865 w 1730"/>
                <a:gd name="T3" fmla="*/ 626 h 1396"/>
                <a:gd name="T4" fmla="*/ 982 w 1730"/>
                <a:gd name="T5" fmla="*/ 836 h 1396"/>
                <a:gd name="T6" fmla="*/ 865 w 1730"/>
                <a:gd name="T7" fmla="*/ 1046 h 1396"/>
                <a:gd name="T8" fmla="*/ 747 w 1730"/>
                <a:gd name="T9" fmla="*/ 836 h 1396"/>
                <a:gd name="T10" fmla="*/ 270 w 1730"/>
                <a:gd name="T11" fmla="*/ 971 h 1396"/>
                <a:gd name="T12" fmla="*/ 270 w 1730"/>
                <a:gd name="T13" fmla="*/ 1085 h 1396"/>
                <a:gd name="T14" fmla="*/ 865 w 1730"/>
                <a:gd name="T15" fmla="*/ 1396 h 1396"/>
                <a:gd name="T16" fmla="*/ 1460 w 1730"/>
                <a:gd name="T17" fmla="*/ 1085 h 1396"/>
                <a:gd name="T18" fmla="*/ 1460 w 1730"/>
                <a:gd name="T19" fmla="*/ 971 h 1396"/>
                <a:gd name="T20" fmla="*/ 1680 w 1730"/>
                <a:gd name="T21" fmla="*/ 825 h 1396"/>
                <a:gd name="T22" fmla="*/ 1730 w 1730"/>
                <a:gd name="T23" fmla="*/ 651 h 1396"/>
                <a:gd name="T24" fmla="*/ 1465 w 1730"/>
                <a:gd name="T25" fmla="*/ 203 h 1396"/>
                <a:gd name="T26" fmla="*/ 865 w 1730"/>
                <a:gd name="T27" fmla="*/ 0 h 1396"/>
                <a:gd name="T28" fmla="*/ 264 w 1730"/>
                <a:gd name="T29" fmla="*/ 203 h 1396"/>
                <a:gd name="T30" fmla="*/ 0 w 1730"/>
                <a:gd name="T31" fmla="*/ 651 h 1396"/>
                <a:gd name="T32" fmla="*/ 50 w 1730"/>
                <a:gd name="T33" fmla="*/ 825 h 1396"/>
                <a:gd name="T34" fmla="*/ 270 w 1730"/>
                <a:gd name="T35" fmla="*/ 97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0" h="1396">
                  <a:moveTo>
                    <a:pt x="747" y="836"/>
                  </a:moveTo>
                  <a:cubicBezTo>
                    <a:pt x="747" y="716"/>
                    <a:pt x="809" y="626"/>
                    <a:pt x="865" y="626"/>
                  </a:cubicBezTo>
                  <a:cubicBezTo>
                    <a:pt x="920" y="626"/>
                    <a:pt x="982" y="716"/>
                    <a:pt x="982" y="836"/>
                  </a:cubicBezTo>
                  <a:cubicBezTo>
                    <a:pt x="982" y="957"/>
                    <a:pt x="920" y="1046"/>
                    <a:pt x="865" y="1046"/>
                  </a:cubicBezTo>
                  <a:cubicBezTo>
                    <a:pt x="809" y="1046"/>
                    <a:pt x="747" y="957"/>
                    <a:pt x="747" y="836"/>
                  </a:cubicBezTo>
                  <a:close/>
                  <a:moveTo>
                    <a:pt x="270" y="971"/>
                  </a:moveTo>
                  <a:lnTo>
                    <a:pt x="270" y="1085"/>
                  </a:lnTo>
                  <a:cubicBezTo>
                    <a:pt x="270" y="1220"/>
                    <a:pt x="536" y="1396"/>
                    <a:pt x="865" y="1396"/>
                  </a:cubicBezTo>
                  <a:cubicBezTo>
                    <a:pt x="1193" y="1396"/>
                    <a:pt x="1459" y="1220"/>
                    <a:pt x="1460" y="1085"/>
                  </a:cubicBezTo>
                  <a:lnTo>
                    <a:pt x="1460" y="971"/>
                  </a:lnTo>
                  <a:cubicBezTo>
                    <a:pt x="1553" y="941"/>
                    <a:pt x="1632" y="895"/>
                    <a:pt x="1680" y="825"/>
                  </a:cubicBezTo>
                  <a:cubicBezTo>
                    <a:pt x="1712" y="779"/>
                    <a:pt x="1730" y="721"/>
                    <a:pt x="1730" y="651"/>
                  </a:cubicBezTo>
                  <a:cubicBezTo>
                    <a:pt x="1730" y="498"/>
                    <a:pt x="1631" y="331"/>
                    <a:pt x="1465" y="203"/>
                  </a:cubicBezTo>
                  <a:cubicBezTo>
                    <a:pt x="1294" y="72"/>
                    <a:pt x="1081" y="0"/>
                    <a:pt x="865" y="0"/>
                  </a:cubicBezTo>
                  <a:cubicBezTo>
                    <a:pt x="648" y="0"/>
                    <a:pt x="435" y="72"/>
                    <a:pt x="264" y="203"/>
                  </a:cubicBezTo>
                  <a:cubicBezTo>
                    <a:pt x="99" y="331"/>
                    <a:pt x="0" y="498"/>
                    <a:pt x="0" y="651"/>
                  </a:cubicBezTo>
                  <a:cubicBezTo>
                    <a:pt x="0" y="721"/>
                    <a:pt x="18" y="778"/>
                    <a:pt x="50" y="825"/>
                  </a:cubicBezTo>
                  <a:cubicBezTo>
                    <a:pt x="97" y="895"/>
                    <a:pt x="176" y="941"/>
                    <a:pt x="270" y="97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278350" y="3213444"/>
              <a:ext cx="195652" cy="98824"/>
            </a:xfrm>
            <a:custGeom>
              <a:avLst/>
              <a:gdLst>
                <a:gd name="T0" fmla="*/ 7 w 1225"/>
                <a:gd name="T1" fmla="*/ 0 h 619"/>
                <a:gd name="T2" fmla="*/ 612 w 1225"/>
                <a:gd name="T3" fmla="*/ 619 h 619"/>
                <a:gd name="T4" fmla="*/ 1217 w 1225"/>
                <a:gd name="T5" fmla="*/ 0 h 619"/>
                <a:gd name="T6" fmla="*/ 7 w 1225"/>
                <a:gd name="T7" fmla="*/ 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5" h="619">
                  <a:moveTo>
                    <a:pt x="7" y="0"/>
                  </a:moveTo>
                  <a:cubicBezTo>
                    <a:pt x="0" y="344"/>
                    <a:pt x="277" y="619"/>
                    <a:pt x="612" y="619"/>
                  </a:cubicBezTo>
                  <a:cubicBezTo>
                    <a:pt x="949" y="619"/>
                    <a:pt x="1225" y="342"/>
                    <a:pt x="1217" y="0"/>
                  </a:cubicBezTo>
                  <a:cubicBezTo>
                    <a:pt x="881" y="243"/>
                    <a:pt x="340" y="242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6237756" y="2984518"/>
              <a:ext cx="276508" cy="222937"/>
            </a:xfrm>
            <a:custGeom>
              <a:avLst/>
              <a:gdLst>
                <a:gd name="T0" fmla="*/ 747 w 1730"/>
                <a:gd name="T1" fmla="*/ 836 h 1396"/>
                <a:gd name="T2" fmla="*/ 865 w 1730"/>
                <a:gd name="T3" fmla="*/ 626 h 1396"/>
                <a:gd name="T4" fmla="*/ 983 w 1730"/>
                <a:gd name="T5" fmla="*/ 836 h 1396"/>
                <a:gd name="T6" fmla="*/ 865 w 1730"/>
                <a:gd name="T7" fmla="*/ 1046 h 1396"/>
                <a:gd name="T8" fmla="*/ 747 w 1730"/>
                <a:gd name="T9" fmla="*/ 836 h 1396"/>
                <a:gd name="T10" fmla="*/ 270 w 1730"/>
                <a:gd name="T11" fmla="*/ 971 h 1396"/>
                <a:gd name="T12" fmla="*/ 270 w 1730"/>
                <a:gd name="T13" fmla="*/ 1085 h 1396"/>
                <a:gd name="T14" fmla="*/ 865 w 1730"/>
                <a:gd name="T15" fmla="*/ 1396 h 1396"/>
                <a:gd name="T16" fmla="*/ 1460 w 1730"/>
                <a:gd name="T17" fmla="*/ 1085 h 1396"/>
                <a:gd name="T18" fmla="*/ 1460 w 1730"/>
                <a:gd name="T19" fmla="*/ 971 h 1396"/>
                <a:gd name="T20" fmla="*/ 1680 w 1730"/>
                <a:gd name="T21" fmla="*/ 825 h 1396"/>
                <a:gd name="T22" fmla="*/ 1730 w 1730"/>
                <a:gd name="T23" fmla="*/ 651 h 1396"/>
                <a:gd name="T24" fmla="*/ 1465 w 1730"/>
                <a:gd name="T25" fmla="*/ 203 h 1396"/>
                <a:gd name="T26" fmla="*/ 865 w 1730"/>
                <a:gd name="T27" fmla="*/ 0 h 1396"/>
                <a:gd name="T28" fmla="*/ 265 w 1730"/>
                <a:gd name="T29" fmla="*/ 203 h 1396"/>
                <a:gd name="T30" fmla="*/ 0 w 1730"/>
                <a:gd name="T31" fmla="*/ 651 h 1396"/>
                <a:gd name="T32" fmla="*/ 50 w 1730"/>
                <a:gd name="T33" fmla="*/ 825 h 1396"/>
                <a:gd name="T34" fmla="*/ 270 w 1730"/>
                <a:gd name="T35" fmla="*/ 97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0" h="1396">
                  <a:moveTo>
                    <a:pt x="747" y="836"/>
                  </a:moveTo>
                  <a:cubicBezTo>
                    <a:pt x="747" y="716"/>
                    <a:pt x="810" y="626"/>
                    <a:pt x="865" y="626"/>
                  </a:cubicBezTo>
                  <a:cubicBezTo>
                    <a:pt x="921" y="626"/>
                    <a:pt x="983" y="716"/>
                    <a:pt x="983" y="836"/>
                  </a:cubicBezTo>
                  <a:cubicBezTo>
                    <a:pt x="983" y="957"/>
                    <a:pt x="921" y="1046"/>
                    <a:pt x="865" y="1046"/>
                  </a:cubicBezTo>
                  <a:cubicBezTo>
                    <a:pt x="810" y="1046"/>
                    <a:pt x="747" y="957"/>
                    <a:pt x="747" y="836"/>
                  </a:cubicBezTo>
                  <a:close/>
                  <a:moveTo>
                    <a:pt x="270" y="971"/>
                  </a:moveTo>
                  <a:lnTo>
                    <a:pt x="270" y="1085"/>
                  </a:lnTo>
                  <a:cubicBezTo>
                    <a:pt x="270" y="1220"/>
                    <a:pt x="537" y="1396"/>
                    <a:pt x="865" y="1396"/>
                  </a:cubicBezTo>
                  <a:cubicBezTo>
                    <a:pt x="1194" y="1396"/>
                    <a:pt x="1460" y="1220"/>
                    <a:pt x="1460" y="1085"/>
                  </a:cubicBezTo>
                  <a:lnTo>
                    <a:pt x="1460" y="971"/>
                  </a:lnTo>
                  <a:cubicBezTo>
                    <a:pt x="1554" y="941"/>
                    <a:pt x="1633" y="895"/>
                    <a:pt x="1680" y="825"/>
                  </a:cubicBezTo>
                  <a:cubicBezTo>
                    <a:pt x="1712" y="778"/>
                    <a:pt x="1730" y="721"/>
                    <a:pt x="1730" y="651"/>
                  </a:cubicBezTo>
                  <a:cubicBezTo>
                    <a:pt x="1730" y="498"/>
                    <a:pt x="1631" y="331"/>
                    <a:pt x="1465" y="203"/>
                  </a:cubicBezTo>
                  <a:cubicBezTo>
                    <a:pt x="1295" y="72"/>
                    <a:pt x="1082" y="0"/>
                    <a:pt x="865" y="0"/>
                  </a:cubicBezTo>
                  <a:cubicBezTo>
                    <a:pt x="649" y="0"/>
                    <a:pt x="435" y="72"/>
                    <a:pt x="265" y="203"/>
                  </a:cubicBezTo>
                  <a:cubicBezTo>
                    <a:pt x="99" y="331"/>
                    <a:pt x="0" y="498"/>
                    <a:pt x="0" y="651"/>
                  </a:cubicBezTo>
                  <a:cubicBezTo>
                    <a:pt x="0" y="721"/>
                    <a:pt x="18" y="779"/>
                    <a:pt x="50" y="825"/>
                  </a:cubicBezTo>
                  <a:cubicBezTo>
                    <a:pt x="98" y="895"/>
                    <a:pt x="177" y="941"/>
                    <a:pt x="270" y="97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048438" y="2685680"/>
            <a:ext cx="2083334" cy="1608192"/>
            <a:chOff x="2551112" y="3127085"/>
            <a:chExt cx="1567451" cy="1209966"/>
          </a:xfrm>
          <a:solidFill>
            <a:srgbClr val="333F50"/>
          </a:solidFill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2687638" y="3130550"/>
              <a:ext cx="196850" cy="190500"/>
            </a:xfrm>
            <a:custGeom>
              <a:avLst/>
              <a:gdLst>
                <a:gd name="T0" fmla="*/ 314 w 1000"/>
                <a:gd name="T1" fmla="*/ 964 h 964"/>
                <a:gd name="T2" fmla="*/ 765 w 1000"/>
                <a:gd name="T3" fmla="*/ 871 h 964"/>
                <a:gd name="T4" fmla="*/ 810 w 1000"/>
                <a:gd name="T5" fmla="*/ 891 h 964"/>
                <a:gd name="T6" fmla="*/ 1000 w 1000"/>
                <a:gd name="T7" fmla="*/ 500 h 964"/>
                <a:gd name="T8" fmla="*/ 500 w 1000"/>
                <a:gd name="T9" fmla="*/ 0 h 964"/>
                <a:gd name="T10" fmla="*/ 0 w 1000"/>
                <a:gd name="T11" fmla="*/ 500 h 964"/>
                <a:gd name="T12" fmla="*/ 314 w 1000"/>
                <a:gd name="T13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0" h="964">
                  <a:moveTo>
                    <a:pt x="314" y="964"/>
                  </a:moveTo>
                  <a:cubicBezTo>
                    <a:pt x="430" y="851"/>
                    <a:pt x="604" y="809"/>
                    <a:pt x="765" y="871"/>
                  </a:cubicBezTo>
                  <a:cubicBezTo>
                    <a:pt x="781" y="877"/>
                    <a:pt x="796" y="884"/>
                    <a:pt x="810" y="891"/>
                  </a:cubicBezTo>
                  <a:cubicBezTo>
                    <a:pt x="926" y="800"/>
                    <a:pt x="1000" y="659"/>
                    <a:pt x="1000" y="500"/>
                  </a:cubicBezTo>
                  <a:cubicBezTo>
                    <a:pt x="1000" y="224"/>
                    <a:pt x="776" y="0"/>
                    <a:pt x="500" y="0"/>
                  </a:cubicBezTo>
                  <a:cubicBezTo>
                    <a:pt x="224" y="0"/>
                    <a:pt x="0" y="224"/>
                    <a:pt x="0" y="500"/>
                  </a:cubicBezTo>
                  <a:cubicBezTo>
                    <a:pt x="0" y="710"/>
                    <a:pt x="130" y="890"/>
                    <a:pt x="314" y="9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2660650" y="3683000"/>
              <a:ext cx="250825" cy="654050"/>
            </a:xfrm>
            <a:custGeom>
              <a:avLst/>
              <a:gdLst>
                <a:gd name="T0" fmla="*/ 926 w 1283"/>
                <a:gd name="T1" fmla="*/ 448 h 3322"/>
                <a:gd name="T2" fmla="*/ 364 w 1283"/>
                <a:gd name="T3" fmla="*/ 223 h 3322"/>
                <a:gd name="T4" fmla="*/ 333 w 1283"/>
                <a:gd name="T5" fmla="*/ 110 h 3322"/>
                <a:gd name="T6" fmla="*/ 0 w 1283"/>
                <a:gd name="T7" fmla="*/ 0 h 3322"/>
                <a:gd name="T8" fmla="*/ 0 w 1283"/>
                <a:gd name="T9" fmla="*/ 3033 h 3322"/>
                <a:gd name="T10" fmla="*/ 290 w 1283"/>
                <a:gd name="T11" fmla="*/ 3322 h 3322"/>
                <a:gd name="T12" fmla="*/ 579 w 1283"/>
                <a:gd name="T13" fmla="*/ 3033 h 3322"/>
                <a:gd name="T14" fmla="*/ 579 w 1283"/>
                <a:gd name="T15" fmla="*/ 720 h 3322"/>
                <a:gd name="T16" fmla="*/ 704 w 1283"/>
                <a:gd name="T17" fmla="*/ 720 h 3322"/>
                <a:gd name="T18" fmla="*/ 704 w 1283"/>
                <a:gd name="T19" fmla="*/ 3033 h 3322"/>
                <a:gd name="T20" fmla="*/ 993 w 1283"/>
                <a:gd name="T21" fmla="*/ 3322 h 3322"/>
                <a:gd name="T22" fmla="*/ 1283 w 1283"/>
                <a:gd name="T23" fmla="*/ 3033 h 3322"/>
                <a:gd name="T24" fmla="*/ 1278 w 1283"/>
                <a:gd name="T25" fmla="*/ 298 h 3322"/>
                <a:gd name="T26" fmla="*/ 926 w 1283"/>
                <a:gd name="T27" fmla="*/ 448 h 3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3" h="3322">
                  <a:moveTo>
                    <a:pt x="926" y="448"/>
                  </a:moveTo>
                  <a:cubicBezTo>
                    <a:pt x="709" y="541"/>
                    <a:pt x="457" y="440"/>
                    <a:pt x="364" y="223"/>
                  </a:cubicBezTo>
                  <a:cubicBezTo>
                    <a:pt x="348" y="186"/>
                    <a:pt x="338" y="148"/>
                    <a:pt x="333" y="110"/>
                  </a:cubicBezTo>
                  <a:cubicBezTo>
                    <a:pt x="210" y="123"/>
                    <a:pt x="89" y="81"/>
                    <a:pt x="0" y="0"/>
                  </a:cubicBezTo>
                  <a:lnTo>
                    <a:pt x="0" y="3033"/>
                  </a:lnTo>
                  <a:cubicBezTo>
                    <a:pt x="0" y="3193"/>
                    <a:pt x="130" y="3322"/>
                    <a:pt x="290" y="3322"/>
                  </a:cubicBezTo>
                  <a:cubicBezTo>
                    <a:pt x="450" y="3322"/>
                    <a:pt x="579" y="3193"/>
                    <a:pt x="579" y="3033"/>
                  </a:cubicBezTo>
                  <a:lnTo>
                    <a:pt x="579" y="720"/>
                  </a:lnTo>
                  <a:lnTo>
                    <a:pt x="704" y="720"/>
                  </a:lnTo>
                  <a:lnTo>
                    <a:pt x="704" y="3033"/>
                  </a:lnTo>
                  <a:cubicBezTo>
                    <a:pt x="704" y="3193"/>
                    <a:pt x="834" y="3322"/>
                    <a:pt x="993" y="3322"/>
                  </a:cubicBezTo>
                  <a:cubicBezTo>
                    <a:pt x="1153" y="3322"/>
                    <a:pt x="1283" y="3193"/>
                    <a:pt x="1283" y="3033"/>
                  </a:cubicBezTo>
                  <a:lnTo>
                    <a:pt x="1278" y="298"/>
                  </a:lnTo>
                  <a:lnTo>
                    <a:pt x="926" y="4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2551112" y="3327400"/>
              <a:ext cx="311150" cy="344488"/>
            </a:xfrm>
            <a:custGeom>
              <a:avLst/>
              <a:gdLst>
                <a:gd name="T0" fmla="*/ 885 w 1583"/>
                <a:gd name="T1" fmla="*/ 1734 h 1749"/>
                <a:gd name="T2" fmla="*/ 1068 w 1583"/>
                <a:gd name="T3" fmla="*/ 1583 h 1749"/>
                <a:gd name="T4" fmla="*/ 1536 w 1583"/>
                <a:gd name="T5" fmla="*/ 359 h 1749"/>
                <a:gd name="T6" fmla="*/ 1397 w 1583"/>
                <a:gd name="T7" fmla="*/ 48 h 1749"/>
                <a:gd name="T8" fmla="*/ 1085 w 1583"/>
                <a:gd name="T9" fmla="*/ 187 h 1749"/>
                <a:gd name="T10" fmla="*/ 763 w 1583"/>
                <a:gd name="T11" fmla="*/ 1029 h 1749"/>
                <a:gd name="T12" fmla="*/ 517 w 1583"/>
                <a:gd name="T13" fmla="*/ 712 h 1749"/>
                <a:gd name="T14" fmla="*/ 721 w 1583"/>
                <a:gd name="T15" fmla="*/ 703 h 1749"/>
                <a:gd name="T16" fmla="*/ 901 w 1583"/>
                <a:gd name="T17" fmla="*/ 221 h 1749"/>
                <a:gd name="T18" fmla="*/ 552 w 1583"/>
                <a:gd name="T19" fmla="*/ 221 h 1749"/>
                <a:gd name="T20" fmla="*/ 108 w 1583"/>
                <a:gd name="T21" fmla="*/ 448 h 1749"/>
                <a:gd name="T22" fmla="*/ 54 w 1583"/>
                <a:gd name="T23" fmla="*/ 874 h 1749"/>
                <a:gd name="T24" fmla="*/ 661 w 1583"/>
                <a:gd name="T25" fmla="*/ 1655 h 1749"/>
                <a:gd name="T26" fmla="*/ 885 w 1583"/>
                <a:gd name="T27" fmla="*/ 1734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3" h="1749">
                  <a:moveTo>
                    <a:pt x="885" y="1734"/>
                  </a:moveTo>
                  <a:cubicBezTo>
                    <a:pt x="968" y="1720"/>
                    <a:pt x="1038" y="1662"/>
                    <a:pt x="1068" y="1583"/>
                  </a:cubicBezTo>
                  <a:lnTo>
                    <a:pt x="1536" y="359"/>
                  </a:lnTo>
                  <a:cubicBezTo>
                    <a:pt x="1583" y="235"/>
                    <a:pt x="1521" y="96"/>
                    <a:pt x="1397" y="48"/>
                  </a:cubicBezTo>
                  <a:cubicBezTo>
                    <a:pt x="1272" y="0"/>
                    <a:pt x="1133" y="63"/>
                    <a:pt x="1085" y="187"/>
                  </a:cubicBezTo>
                  <a:lnTo>
                    <a:pt x="763" y="1029"/>
                  </a:lnTo>
                  <a:lnTo>
                    <a:pt x="517" y="712"/>
                  </a:lnTo>
                  <a:lnTo>
                    <a:pt x="721" y="703"/>
                  </a:lnTo>
                  <a:lnTo>
                    <a:pt x="901" y="221"/>
                  </a:lnTo>
                  <a:lnTo>
                    <a:pt x="552" y="221"/>
                  </a:lnTo>
                  <a:cubicBezTo>
                    <a:pt x="373" y="221"/>
                    <a:pt x="203" y="310"/>
                    <a:pt x="108" y="448"/>
                  </a:cubicBezTo>
                  <a:cubicBezTo>
                    <a:pt x="20" y="575"/>
                    <a:pt x="0" y="730"/>
                    <a:pt x="54" y="874"/>
                  </a:cubicBezTo>
                  <a:cubicBezTo>
                    <a:pt x="103" y="1007"/>
                    <a:pt x="568" y="1548"/>
                    <a:pt x="661" y="1655"/>
                  </a:cubicBezTo>
                  <a:cubicBezTo>
                    <a:pt x="717" y="1720"/>
                    <a:pt x="802" y="1749"/>
                    <a:pt x="885" y="17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2755900" y="3370263"/>
              <a:ext cx="271463" cy="379413"/>
            </a:xfrm>
            <a:custGeom>
              <a:avLst/>
              <a:gdLst>
                <a:gd name="T0" fmla="*/ 1369 w 1374"/>
                <a:gd name="T1" fmla="*/ 567 h 1924"/>
                <a:gd name="T2" fmla="*/ 798 w 1374"/>
                <a:gd name="T3" fmla="*/ 0 h 1924"/>
                <a:gd name="T4" fmla="*/ 690 w 1374"/>
                <a:gd name="T5" fmla="*/ 0 h 1924"/>
                <a:gd name="T6" fmla="*/ 665 w 1374"/>
                <a:gd name="T7" fmla="*/ 205 h 1924"/>
                <a:gd name="T8" fmla="*/ 297 w 1374"/>
                <a:gd name="T9" fmla="*/ 1167 h 1924"/>
                <a:gd name="T10" fmla="*/ 786 w 1374"/>
                <a:gd name="T11" fmla="*/ 958 h 1924"/>
                <a:gd name="T12" fmla="*/ 786 w 1374"/>
                <a:gd name="T13" fmla="*/ 571 h 1924"/>
                <a:gd name="T14" fmla="*/ 836 w 1374"/>
                <a:gd name="T15" fmla="*/ 520 h 1924"/>
                <a:gd name="T16" fmla="*/ 886 w 1374"/>
                <a:gd name="T17" fmla="*/ 570 h 1924"/>
                <a:gd name="T18" fmla="*/ 890 w 1374"/>
                <a:gd name="T19" fmla="*/ 1117 h 1924"/>
                <a:gd name="T20" fmla="*/ 171 w 1374"/>
                <a:gd name="T21" fmla="*/ 1424 h 1924"/>
                <a:gd name="T22" fmla="*/ 35 w 1374"/>
                <a:gd name="T23" fmla="*/ 1718 h 1924"/>
                <a:gd name="T24" fmla="*/ 360 w 1374"/>
                <a:gd name="T25" fmla="*/ 1868 h 1924"/>
                <a:gd name="T26" fmla="*/ 1227 w 1374"/>
                <a:gd name="T27" fmla="*/ 1497 h 1924"/>
                <a:gd name="T28" fmla="*/ 1373 w 1374"/>
                <a:gd name="T29" fmla="*/ 1274 h 1924"/>
                <a:gd name="T30" fmla="*/ 1369 w 1374"/>
                <a:gd name="T31" fmla="*/ 567 h 1924"/>
                <a:gd name="T32" fmla="*/ 1369 w 1374"/>
                <a:gd name="T33" fmla="*/ 567 h 1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4" h="1924">
                  <a:moveTo>
                    <a:pt x="1369" y="567"/>
                  </a:moveTo>
                  <a:cubicBezTo>
                    <a:pt x="1367" y="254"/>
                    <a:pt x="1111" y="0"/>
                    <a:pt x="798" y="0"/>
                  </a:cubicBezTo>
                  <a:lnTo>
                    <a:pt x="690" y="0"/>
                  </a:lnTo>
                  <a:cubicBezTo>
                    <a:pt x="698" y="67"/>
                    <a:pt x="691" y="137"/>
                    <a:pt x="665" y="205"/>
                  </a:cubicBezTo>
                  <a:cubicBezTo>
                    <a:pt x="621" y="319"/>
                    <a:pt x="341" y="1052"/>
                    <a:pt x="297" y="1167"/>
                  </a:cubicBezTo>
                  <a:lnTo>
                    <a:pt x="786" y="958"/>
                  </a:lnTo>
                  <a:lnTo>
                    <a:pt x="786" y="571"/>
                  </a:lnTo>
                  <a:cubicBezTo>
                    <a:pt x="786" y="543"/>
                    <a:pt x="808" y="520"/>
                    <a:pt x="836" y="520"/>
                  </a:cubicBezTo>
                  <a:cubicBezTo>
                    <a:pt x="864" y="520"/>
                    <a:pt x="886" y="543"/>
                    <a:pt x="886" y="570"/>
                  </a:cubicBezTo>
                  <a:cubicBezTo>
                    <a:pt x="888" y="763"/>
                    <a:pt x="889" y="918"/>
                    <a:pt x="890" y="1117"/>
                  </a:cubicBezTo>
                  <a:cubicBezTo>
                    <a:pt x="805" y="1153"/>
                    <a:pt x="243" y="1393"/>
                    <a:pt x="171" y="1424"/>
                  </a:cubicBezTo>
                  <a:cubicBezTo>
                    <a:pt x="54" y="1474"/>
                    <a:pt x="0" y="1604"/>
                    <a:pt x="35" y="1718"/>
                  </a:cubicBezTo>
                  <a:cubicBezTo>
                    <a:pt x="78" y="1855"/>
                    <a:pt x="230" y="1924"/>
                    <a:pt x="360" y="1868"/>
                  </a:cubicBezTo>
                  <a:lnTo>
                    <a:pt x="1227" y="1497"/>
                  </a:lnTo>
                  <a:cubicBezTo>
                    <a:pt x="1316" y="1459"/>
                    <a:pt x="1374" y="1371"/>
                    <a:pt x="1373" y="1274"/>
                  </a:cubicBezTo>
                  <a:cubicBezTo>
                    <a:pt x="1370" y="791"/>
                    <a:pt x="1372" y="1050"/>
                    <a:pt x="1369" y="567"/>
                  </a:cubicBezTo>
                  <a:cubicBezTo>
                    <a:pt x="1369" y="567"/>
                    <a:pt x="1369" y="567"/>
                    <a:pt x="1369" y="56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101975" y="3132138"/>
              <a:ext cx="487363" cy="1204913"/>
              <a:chOff x="3101975" y="3132138"/>
              <a:chExt cx="487363" cy="1204913"/>
            </a:xfrm>
            <a:grpFill/>
          </p:grpSpPr>
          <p:sp>
            <p:nvSpPr>
              <p:cNvPr id="26" name="Oval 9"/>
              <p:cNvSpPr>
                <a:spLocks noChangeArrowheads="1"/>
              </p:cNvSpPr>
              <p:nvPr/>
            </p:nvSpPr>
            <p:spPr bwMode="auto">
              <a:xfrm>
                <a:off x="3246438" y="3132138"/>
                <a:ext cx="198438" cy="1984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mn-MN"/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3101975" y="3360738"/>
                <a:ext cx="487363" cy="976313"/>
              </a:xfrm>
              <a:custGeom>
                <a:avLst/>
                <a:gdLst>
                  <a:gd name="T0" fmla="*/ 2467 w 2476"/>
                  <a:gd name="T1" fmla="*/ 577 h 4960"/>
                  <a:gd name="T2" fmla="*/ 1891 w 2476"/>
                  <a:gd name="T3" fmla="*/ 4 h 4960"/>
                  <a:gd name="T4" fmla="*/ 1642 w 2476"/>
                  <a:gd name="T5" fmla="*/ 4 h 4960"/>
                  <a:gd name="T6" fmla="*/ 1340 w 2476"/>
                  <a:gd name="T7" fmla="*/ 792 h 4960"/>
                  <a:gd name="T8" fmla="*/ 1411 w 2476"/>
                  <a:gd name="T9" fmla="*/ 457 h 4960"/>
                  <a:gd name="T10" fmla="*/ 1401 w 2476"/>
                  <a:gd name="T11" fmla="*/ 388 h 4960"/>
                  <a:gd name="T12" fmla="*/ 1304 w 2476"/>
                  <a:gd name="T13" fmla="*/ 211 h 4960"/>
                  <a:gd name="T14" fmla="*/ 1390 w 2476"/>
                  <a:gd name="T15" fmla="*/ 53 h 4960"/>
                  <a:gd name="T16" fmla="*/ 1390 w 2476"/>
                  <a:gd name="T17" fmla="*/ 18 h 4960"/>
                  <a:gd name="T18" fmla="*/ 1359 w 2476"/>
                  <a:gd name="T19" fmla="*/ 0 h 4960"/>
                  <a:gd name="T20" fmla="*/ 1121 w 2476"/>
                  <a:gd name="T21" fmla="*/ 0 h 4960"/>
                  <a:gd name="T22" fmla="*/ 1091 w 2476"/>
                  <a:gd name="T23" fmla="*/ 18 h 4960"/>
                  <a:gd name="T24" fmla="*/ 1090 w 2476"/>
                  <a:gd name="T25" fmla="*/ 53 h 4960"/>
                  <a:gd name="T26" fmla="*/ 1177 w 2476"/>
                  <a:gd name="T27" fmla="*/ 211 h 4960"/>
                  <a:gd name="T28" fmla="*/ 1079 w 2476"/>
                  <a:gd name="T29" fmla="*/ 389 h 4960"/>
                  <a:gd name="T30" fmla="*/ 1069 w 2476"/>
                  <a:gd name="T31" fmla="*/ 457 h 4960"/>
                  <a:gd name="T32" fmla="*/ 1131 w 2476"/>
                  <a:gd name="T33" fmla="*/ 792 h 4960"/>
                  <a:gd name="T34" fmla="*/ 832 w 2476"/>
                  <a:gd name="T35" fmla="*/ 4 h 4960"/>
                  <a:gd name="T36" fmla="*/ 585 w 2476"/>
                  <a:gd name="T37" fmla="*/ 4 h 4960"/>
                  <a:gd name="T38" fmla="*/ 10 w 2476"/>
                  <a:gd name="T39" fmla="*/ 577 h 4960"/>
                  <a:gd name="T40" fmla="*/ 1 w 2476"/>
                  <a:gd name="T41" fmla="*/ 2364 h 4960"/>
                  <a:gd name="T42" fmla="*/ 243 w 2476"/>
                  <a:gd name="T43" fmla="*/ 2609 h 4960"/>
                  <a:gd name="T44" fmla="*/ 244 w 2476"/>
                  <a:gd name="T45" fmla="*/ 2609 h 4960"/>
                  <a:gd name="T46" fmla="*/ 487 w 2476"/>
                  <a:gd name="T47" fmla="*/ 2367 h 4960"/>
                  <a:gd name="T48" fmla="*/ 496 w 2476"/>
                  <a:gd name="T49" fmla="*/ 580 h 4960"/>
                  <a:gd name="T50" fmla="*/ 543 w 2476"/>
                  <a:gd name="T51" fmla="*/ 533 h 4960"/>
                  <a:gd name="T52" fmla="*/ 590 w 2476"/>
                  <a:gd name="T53" fmla="*/ 580 h 4960"/>
                  <a:gd name="T54" fmla="*/ 590 w 2476"/>
                  <a:gd name="T55" fmla="*/ 4668 h 4960"/>
                  <a:gd name="T56" fmla="*/ 882 w 2476"/>
                  <a:gd name="T57" fmla="*/ 4960 h 4960"/>
                  <a:gd name="T58" fmla="*/ 1174 w 2476"/>
                  <a:gd name="T59" fmla="*/ 4668 h 4960"/>
                  <a:gd name="T60" fmla="*/ 1174 w 2476"/>
                  <a:gd name="T61" fmla="*/ 2398 h 4960"/>
                  <a:gd name="T62" fmla="*/ 1237 w 2476"/>
                  <a:gd name="T63" fmla="*/ 2335 h 4960"/>
                  <a:gd name="T64" fmla="*/ 1300 w 2476"/>
                  <a:gd name="T65" fmla="*/ 2398 h 4960"/>
                  <a:gd name="T66" fmla="*/ 1300 w 2476"/>
                  <a:gd name="T67" fmla="*/ 4668 h 4960"/>
                  <a:gd name="T68" fmla="*/ 1592 w 2476"/>
                  <a:gd name="T69" fmla="*/ 4960 h 4960"/>
                  <a:gd name="T70" fmla="*/ 1884 w 2476"/>
                  <a:gd name="T71" fmla="*/ 4668 h 4960"/>
                  <a:gd name="T72" fmla="*/ 1878 w 2476"/>
                  <a:gd name="T73" fmla="*/ 569 h 4960"/>
                  <a:gd name="T74" fmla="*/ 1930 w 2476"/>
                  <a:gd name="T75" fmla="*/ 518 h 4960"/>
                  <a:gd name="T76" fmla="*/ 1981 w 2476"/>
                  <a:gd name="T77" fmla="*/ 569 h 4960"/>
                  <a:gd name="T78" fmla="*/ 1980 w 2476"/>
                  <a:gd name="T79" fmla="*/ 580 h 4960"/>
                  <a:gd name="T80" fmla="*/ 1989 w 2476"/>
                  <a:gd name="T81" fmla="*/ 2367 h 4960"/>
                  <a:gd name="T82" fmla="*/ 2232 w 2476"/>
                  <a:gd name="T83" fmla="*/ 2609 h 4960"/>
                  <a:gd name="T84" fmla="*/ 2234 w 2476"/>
                  <a:gd name="T85" fmla="*/ 2609 h 4960"/>
                  <a:gd name="T86" fmla="*/ 2476 w 2476"/>
                  <a:gd name="T87" fmla="*/ 2364 h 4960"/>
                  <a:gd name="T88" fmla="*/ 2467 w 2476"/>
                  <a:gd name="T89" fmla="*/ 577 h 4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6" h="4960">
                    <a:moveTo>
                      <a:pt x="2467" y="577"/>
                    </a:moveTo>
                    <a:cubicBezTo>
                      <a:pt x="2465" y="261"/>
                      <a:pt x="2207" y="4"/>
                      <a:pt x="1891" y="4"/>
                    </a:cubicBezTo>
                    <a:lnTo>
                      <a:pt x="1642" y="4"/>
                    </a:lnTo>
                    <a:lnTo>
                      <a:pt x="1340" y="792"/>
                    </a:lnTo>
                    <a:lnTo>
                      <a:pt x="1411" y="457"/>
                    </a:lnTo>
                    <a:cubicBezTo>
                      <a:pt x="1416" y="434"/>
                      <a:pt x="1413" y="409"/>
                      <a:pt x="1401" y="388"/>
                    </a:cubicBezTo>
                    <a:lnTo>
                      <a:pt x="1304" y="211"/>
                    </a:lnTo>
                    <a:lnTo>
                      <a:pt x="1390" y="53"/>
                    </a:lnTo>
                    <a:cubicBezTo>
                      <a:pt x="1396" y="42"/>
                      <a:pt x="1396" y="29"/>
                      <a:pt x="1390" y="18"/>
                    </a:cubicBezTo>
                    <a:cubicBezTo>
                      <a:pt x="1383" y="7"/>
                      <a:pt x="1372" y="0"/>
                      <a:pt x="1359" y="0"/>
                    </a:cubicBezTo>
                    <a:lnTo>
                      <a:pt x="1121" y="0"/>
                    </a:lnTo>
                    <a:cubicBezTo>
                      <a:pt x="1109" y="0"/>
                      <a:pt x="1097" y="7"/>
                      <a:pt x="1091" y="18"/>
                    </a:cubicBezTo>
                    <a:cubicBezTo>
                      <a:pt x="1084" y="29"/>
                      <a:pt x="1084" y="42"/>
                      <a:pt x="1090" y="53"/>
                    </a:cubicBezTo>
                    <a:lnTo>
                      <a:pt x="1177" y="211"/>
                    </a:lnTo>
                    <a:lnTo>
                      <a:pt x="1079" y="389"/>
                    </a:lnTo>
                    <a:cubicBezTo>
                      <a:pt x="1068" y="410"/>
                      <a:pt x="1064" y="434"/>
                      <a:pt x="1069" y="457"/>
                    </a:cubicBezTo>
                    <a:lnTo>
                      <a:pt x="1131" y="792"/>
                    </a:lnTo>
                    <a:lnTo>
                      <a:pt x="832" y="4"/>
                    </a:lnTo>
                    <a:lnTo>
                      <a:pt x="585" y="4"/>
                    </a:lnTo>
                    <a:cubicBezTo>
                      <a:pt x="269" y="4"/>
                      <a:pt x="11" y="261"/>
                      <a:pt x="10" y="577"/>
                    </a:cubicBezTo>
                    <a:lnTo>
                      <a:pt x="1" y="2364"/>
                    </a:lnTo>
                    <a:cubicBezTo>
                      <a:pt x="0" y="2498"/>
                      <a:pt x="108" y="2608"/>
                      <a:pt x="243" y="2609"/>
                    </a:cubicBezTo>
                    <a:cubicBezTo>
                      <a:pt x="243" y="2609"/>
                      <a:pt x="244" y="2609"/>
                      <a:pt x="244" y="2609"/>
                    </a:cubicBezTo>
                    <a:cubicBezTo>
                      <a:pt x="378" y="2609"/>
                      <a:pt x="487" y="2500"/>
                      <a:pt x="487" y="2367"/>
                    </a:cubicBezTo>
                    <a:lnTo>
                      <a:pt x="496" y="580"/>
                    </a:lnTo>
                    <a:cubicBezTo>
                      <a:pt x="496" y="554"/>
                      <a:pt x="517" y="533"/>
                      <a:pt x="543" y="533"/>
                    </a:cubicBezTo>
                    <a:cubicBezTo>
                      <a:pt x="569" y="533"/>
                      <a:pt x="590" y="554"/>
                      <a:pt x="590" y="580"/>
                    </a:cubicBezTo>
                    <a:lnTo>
                      <a:pt x="590" y="4668"/>
                    </a:lnTo>
                    <a:cubicBezTo>
                      <a:pt x="590" y="4830"/>
                      <a:pt x="721" y="4960"/>
                      <a:pt x="882" y="4960"/>
                    </a:cubicBezTo>
                    <a:cubicBezTo>
                      <a:pt x="1043" y="4960"/>
                      <a:pt x="1174" y="4830"/>
                      <a:pt x="1174" y="4668"/>
                    </a:cubicBezTo>
                    <a:lnTo>
                      <a:pt x="1174" y="2398"/>
                    </a:lnTo>
                    <a:cubicBezTo>
                      <a:pt x="1174" y="2364"/>
                      <a:pt x="1202" y="2335"/>
                      <a:pt x="1237" y="2335"/>
                    </a:cubicBezTo>
                    <a:cubicBezTo>
                      <a:pt x="1272" y="2335"/>
                      <a:pt x="1300" y="2364"/>
                      <a:pt x="1300" y="2398"/>
                    </a:cubicBezTo>
                    <a:lnTo>
                      <a:pt x="1300" y="4668"/>
                    </a:lnTo>
                    <a:cubicBezTo>
                      <a:pt x="1300" y="4830"/>
                      <a:pt x="1431" y="4960"/>
                      <a:pt x="1592" y="4960"/>
                    </a:cubicBezTo>
                    <a:cubicBezTo>
                      <a:pt x="1753" y="4960"/>
                      <a:pt x="1884" y="4830"/>
                      <a:pt x="1884" y="4668"/>
                    </a:cubicBezTo>
                    <a:lnTo>
                      <a:pt x="1878" y="569"/>
                    </a:lnTo>
                    <a:cubicBezTo>
                      <a:pt x="1878" y="541"/>
                      <a:pt x="1901" y="518"/>
                      <a:pt x="1930" y="518"/>
                    </a:cubicBezTo>
                    <a:cubicBezTo>
                      <a:pt x="1958" y="518"/>
                      <a:pt x="1981" y="541"/>
                      <a:pt x="1981" y="569"/>
                    </a:cubicBezTo>
                    <a:cubicBezTo>
                      <a:pt x="1981" y="573"/>
                      <a:pt x="1981" y="576"/>
                      <a:pt x="1980" y="580"/>
                    </a:cubicBezTo>
                    <a:lnTo>
                      <a:pt x="1989" y="2367"/>
                    </a:lnTo>
                    <a:cubicBezTo>
                      <a:pt x="1990" y="2500"/>
                      <a:pt x="2099" y="2609"/>
                      <a:pt x="2232" y="2609"/>
                    </a:cubicBezTo>
                    <a:lnTo>
                      <a:pt x="2234" y="2609"/>
                    </a:lnTo>
                    <a:cubicBezTo>
                      <a:pt x="2368" y="2608"/>
                      <a:pt x="2476" y="2498"/>
                      <a:pt x="2476" y="2364"/>
                    </a:cubicBezTo>
                    <a:lnTo>
                      <a:pt x="2467" y="5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mn-MN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631200" y="3127085"/>
              <a:ext cx="487363" cy="1204913"/>
              <a:chOff x="3101975" y="3132138"/>
              <a:chExt cx="487363" cy="1204913"/>
            </a:xfrm>
            <a:grpFill/>
          </p:grpSpPr>
          <p:sp>
            <p:nvSpPr>
              <p:cNvPr id="24" name="Oval 9"/>
              <p:cNvSpPr>
                <a:spLocks noChangeArrowheads="1"/>
              </p:cNvSpPr>
              <p:nvPr/>
            </p:nvSpPr>
            <p:spPr bwMode="auto">
              <a:xfrm>
                <a:off x="3246438" y="3132138"/>
                <a:ext cx="198438" cy="1984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mn-MN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3101975" y="3360738"/>
                <a:ext cx="487363" cy="976313"/>
              </a:xfrm>
              <a:custGeom>
                <a:avLst/>
                <a:gdLst>
                  <a:gd name="T0" fmla="*/ 2467 w 2476"/>
                  <a:gd name="T1" fmla="*/ 577 h 4960"/>
                  <a:gd name="T2" fmla="*/ 1891 w 2476"/>
                  <a:gd name="T3" fmla="*/ 4 h 4960"/>
                  <a:gd name="T4" fmla="*/ 1642 w 2476"/>
                  <a:gd name="T5" fmla="*/ 4 h 4960"/>
                  <a:gd name="T6" fmla="*/ 1340 w 2476"/>
                  <a:gd name="T7" fmla="*/ 792 h 4960"/>
                  <a:gd name="T8" fmla="*/ 1411 w 2476"/>
                  <a:gd name="T9" fmla="*/ 457 h 4960"/>
                  <a:gd name="T10" fmla="*/ 1401 w 2476"/>
                  <a:gd name="T11" fmla="*/ 388 h 4960"/>
                  <a:gd name="T12" fmla="*/ 1304 w 2476"/>
                  <a:gd name="T13" fmla="*/ 211 h 4960"/>
                  <a:gd name="T14" fmla="*/ 1390 w 2476"/>
                  <a:gd name="T15" fmla="*/ 53 h 4960"/>
                  <a:gd name="T16" fmla="*/ 1390 w 2476"/>
                  <a:gd name="T17" fmla="*/ 18 h 4960"/>
                  <a:gd name="T18" fmla="*/ 1359 w 2476"/>
                  <a:gd name="T19" fmla="*/ 0 h 4960"/>
                  <a:gd name="T20" fmla="*/ 1121 w 2476"/>
                  <a:gd name="T21" fmla="*/ 0 h 4960"/>
                  <a:gd name="T22" fmla="*/ 1091 w 2476"/>
                  <a:gd name="T23" fmla="*/ 18 h 4960"/>
                  <a:gd name="T24" fmla="*/ 1090 w 2476"/>
                  <a:gd name="T25" fmla="*/ 53 h 4960"/>
                  <a:gd name="T26" fmla="*/ 1177 w 2476"/>
                  <a:gd name="T27" fmla="*/ 211 h 4960"/>
                  <a:gd name="T28" fmla="*/ 1079 w 2476"/>
                  <a:gd name="T29" fmla="*/ 389 h 4960"/>
                  <a:gd name="T30" fmla="*/ 1069 w 2476"/>
                  <a:gd name="T31" fmla="*/ 457 h 4960"/>
                  <a:gd name="T32" fmla="*/ 1131 w 2476"/>
                  <a:gd name="T33" fmla="*/ 792 h 4960"/>
                  <a:gd name="T34" fmla="*/ 832 w 2476"/>
                  <a:gd name="T35" fmla="*/ 4 h 4960"/>
                  <a:gd name="T36" fmla="*/ 585 w 2476"/>
                  <a:gd name="T37" fmla="*/ 4 h 4960"/>
                  <a:gd name="T38" fmla="*/ 10 w 2476"/>
                  <a:gd name="T39" fmla="*/ 577 h 4960"/>
                  <a:gd name="T40" fmla="*/ 1 w 2476"/>
                  <a:gd name="T41" fmla="*/ 2364 h 4960"/>
                  <a:gd name="T42" fmla="*/ 243 w 2476"/>
                  <a:gd name="T43" fmla="*/ 2609 h 4960"/>
                  <a:gd name="T44" fmla="*/ 244 w 2476"/>
                  <a:gd name="T45" fmla="*/ 2609 h 4960"/>
                  <a:gd name="T46" fmla="*/ 487 w 2476"/>
                  <a:gd name="T47" fmla="*/ 2367 h 4960"/>
                  <a:gd name="T48" fmla="*/ 496 w 2476"/>
                  <a:gd name="T49" fmla="*/ 580 h 4960"/>
                  <a:gd name="T50" fmla="*/ 543 w 2476"/>
                  <a:gd name="T51" fmla="*/ 533 h 4960"/>
                  <a:gd name="T52" fmla="*/ 590 w 2476"/>
                  <a:gd name="T53" fmla="*/ 580 h 4960"/>
                  <a:gd name="T54" fmla="*/ 590 w 2476"/>
                  <a:gd name="T55" fmla="*/ 4668 h 4960"/>
                  <a:gd name="T56" fmla="*/ 882 w 2476"/>
                  <a:gd name="T57" fmla="*/ 4960 h 4960"/>
                  <a:gd name="T58" fmla="*/ 1174 w 2476"/>
                  <a:gd name="T59" fmla="*/ 4668 h 4960"/>
                  <a:gd name="T60" fmla="*/ 1174 w 2476"/>
                  <a:gd name="T61" fmla="*/ 2398 h 4960"/>
                  <a:gd name="T62" fmla="*/ 1237 w 2476"/>
                  <a:gd name="T63" fmla="*/ 2335 h 4960"/>
                  <a:gd name="T64" fmla="*/ 1300 w 2476"/>
                  <a:gd name="T65" fmla="*/ 2398 h 4960"/>
                  <a:gd name="T66" fmla="*/ 1300 w 2476"/>
                  <a:gd name="T67" fmla="*/ 4668 h 4960"/>
                  <a:gd name="T68" fmla="*/ 1592 w 2476"/>
                  <a:gd name="T69" fmla="*/ 4960 h 4960"/>
                  <a:gd name="T70" fmla="*/ 1884 w 2476"/>
                  <a:gd name="T71" fmla="*/ 4668 h 4960"/>
                  <a:gd name="T72" fmla="*/ 1878 w 2476"/>
                  <a:gd name="T73" fmla="*/ 569 h 4960"/>
                  <a:gd name="T74" fmla="*/ 1930 w 2476"/>
                  <a:gd name="T75" fmla="*/ 518 h 4960"/>
                  <a:gd name="T76" fmla="*/ 1981 w 2476"/>
                  <a:gd name="T77" fmla="*/ 569 h 4960"/>
                  <a:gd name="T78" fmla="*/ 1980 w 2476"/>
                  <a:gd name="T79" fmla="*/ 580 h 4960"/>
                  <a:gd name="T80" fmla="*/ 1989 w 2476"/>
                  <a:gd name="T81" fmla="*/ 2367 h 4960"/>
                  <a:gd name="T82" fmla="*/ 2232 w 2476"/>
                  <a:gd name="T83" fmla="*/ 2609 h 4960"/>
                  <a:gd name="T84" fmla="*/ 2234 w 2476"/>
                  <a:gd name="T85" fmla="*/ 2609 h 4960"/>
                  <a:gd name="T86" fmla="*/ 2476 w 2476"/>
                  <a:gd name="T87" fmla="*/ 2364 h 4960"/>
                  <a:gd name="T88" fmla="*/ 2467 w 2476"/>
                  <a:gd name="T89" fmla="*/ 577 h 4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6" h="4960">
                    <a:moveTo>
                      <a:pt x="2467" y="577"/>
                    </a:moveTo>
                    <a:cubicBezTo>
                      <a:pt x="2465" y="261"/>
                      <a:pt x="2207" y="4"/>
                      <a:pt x="1891" y="4"/>
                    </a:cubicBezTo>
                    <a:lnTo>
                      <a:pt x="1642" y="4"/>
                    </a:lnTo>
                    <a:lnTo>
                      <a:pt x="1340" y="792"/>
                    </a:lnTo>
                    <a:lnTo>
                      <a:pt x="1411" y="457"/>
                    </a:lnTo>
                    <a:cubicBezTo>
                      <a:pt x="1416" y="434"/>
                      <a:pt x="1413" y="409"/>
                      <a:pt x="1401" y="388"/>
                    </a:cubicBezTo>
                    <a:lnTo>
                      <a:pt x="1304" y="211"/>
                    </a:lnTo>
                    <a:lnTo>
                      <a:pt x="1390" y="53"/>
                    </a:lnTo>
                    <a:cubicBezTo>
                      <a:pt x="1396" y="42"/>
                      <a:pt x="1396" y="29"/>
                      <a:pt x="1390" y="18"/>
                    </a:cubicBezTo>
                    <a:cubicBezTo>
                      <a:pt x="1383" y="7"/>
                      <a:pt x="1372" y="0"/>
                      <a:pt x="1359" y="0"/>
                    </a:cubicBezTo>
                    <a:lnTo>
                      <a:pt x="1121" y="0"/>
                    </a:lnTo>
                    <a:cubicBezTo>
                      <a:pt x="1109" y="0"/>
                      <a:pt x="1097" y="7"/>
                      <a:pt x="1091" y="18"/>
                    </a:cubicBezTo>
                    <a:cubicBezTo>
                      <a:pt x="1084" y="29"/>
                      <a:pt x="1084" y="42"/>
                      <a:pt x="1090" y="53"/>
                    </a:cubicBezTo>
                    <a:lnTo>
                      <a:pt x="1177" y="211"/>
                    </a:lnTo>
                    <a:lnTo>
                      <a:pt x="1079" y="389"/>
                    </a:lnTo>
                    <a:cubicBezTo>
                      <a:pt x="1068" y="410"/>
                      <a:pt x="1064" y="434"/>
                      <a:pt x="1069" y="457"/>
                    </a:cubicBezTo>
                    <a:lnTo>
                      <a:pt x="1131" y="792"/>
                    </a:lnTo>
                    <a:lnTo>
                      <a:pt x="832" y="4"/>
                    </a:lnTo>
                    <a:lnTo>
                      <a:pt x="585" y="4"/>
                    </a:lnTo>
                    <a:cubicBezTo>
                      <a:pt x="269" y="4"/>
                      <a:pt x="11" y="261"/>
                      <a:pt x="10" y="577"/>
                    </a:cubicBezTo>
                    <a:lnTo>
                      <a:pt x="1" y="2364"/>
                    </a:lnTo>
                    <a:cubicBezTo>
                      <a:pt x="0" y="2498"/>
                      <a:pt x="108" y="2608"/>
                      <a:pt x="243" y="2609"/>
                    </a:cubicBezTo>
                    <a:cubicBezTo>
                      <a:pt x="243" y="2609"/>
                      <a:pt x="244" y="2609"/>
                      <a:pt x="244" y="2609"/>
                    </a:cubicBezTo>
                    <a:cubicBezTo>
                      <a:pt x="378" y="2609"/>
                      <a:pt x="487" y="2500"/>
                      <a:pt x="487" y="2367"/>
                    </a:cubicBezTo>
                    <a:lnTo>
                      <a:pt x="496" y="580"/>
                    </a:lnTo>
                    <a:cubicBezTo>
                      <a:pt x="496" y="554"/>
                      <a:pt x="517" y="533"/>
                      <a:pt x="543" y="533"/>
                    </a:cubicBezTo>
                    <a:cubicBezTo>
                      <a:pt x="569" y="533"/>
                      <a:pt x="590" y="554"/>
                      <a:pt x="590" y="580"/>
                    </a:cubicBezTo>
                    <a:lnTo>
                      <a:pt x="590" y="4668"/>
                    </a:lnTo>
                    <a:cubicBezTo>
                      <a:pt x="590" y="4830"/>
                      <a:pt x="721" y="4960"/>
                      <a:pt x="882" y="4960"/>
                    </a:cubicBezTo>
                    <a:cubicBezTo>
                      <a:pt x="1043" y="4960"/>
                      <a:pt x="1174" y="4830"/>
                      <a:pt x="1174" y="4668"/>
                    </a:cubicBezTo>
                    <a:lnTo>
                      <a:pt x="1174" y="2398"/>
                    </a:lnTo>
                    <a:cubicBezTo>
                      <a:pt x="1174" y="2364"/>
                      <a:pt x="1202" y="2335"/>
                      <a:pt x="1237" y="2335"/>
                    </a:cubicBezTo>
                    <a:cubicBezTo>
                      <a:pt x="1272" y="2335"/>
                      <a:pt x="1300" y="2364"/>
                      <a:pt x="1300" y="2398"/>
                    </a:cubicBezTo>
                    <a:lnTo>
                      <a:pt x="1300" y="4668"/>
                    </a:lnTo>
                    <a:cubicBezTo>
                      <a:pt x="1300" y="4830"/>
                      <a:pt x="1431" y="4960"/>
                      <a:pt x="1592" y="4960"/>
                    </a:cubicBezTo>
                    <a:cubicBezTo>
                      <a:pt x="1753" y="4960"/>
                      <a:pt x="1884" y="4830"/>
                      <a:pt x="1884" y="4668"/>
                    </a:cubicBezTo>
                    <a:lnTo>
                      <a:pt x="1878" y="569"/>
                    </a:lnTo>
                    <a:cubicBezTo>
                      <a:pt x="1878" y="541"/>
                      <a:pt x="1901" y="518"/>
                      <a:pt x="1930" y="518"/>
                    </a:cubicBezTo>
                    <a:cubicBezTo>
                      <a:pt x="1958" y="518"/>
                      <a:pt x="1981" y="541"/>
                      <a:pt x="1981" y="569"/>
                    </a:cubicBezTo>
                    <a:cubicBezTo>
                      <a:pt x="1981" y="573"/>
                      <a:pt x="1981" y="576"/>
                      <a:pt x="1980" y="580"/>
                    </a:cubicBezTo>
                    <a:lnTo>
                      <a:pt x="1989" y="2367"/>
                    </a:lnTo>
                    <a:cubicBezTo>
                      <a:pt x="1990" y="2500"/>
                      <a:pt x="2099" y="2609"/>
                      <a:pt x="2232" y="2609"/>
                    </a:cubicBezTo>
                    <a:lnTo>
                      <a:pt x="2234" y="2609"/>
                    </a:lnTo>
                    <a:cubicBezTo>
                      <a:pt x="2368" y="2608"/>
                      <a:pt x="2476" y="2498"/>
                      <a:pt x="2476" y="2364"/>
                    </a:cubicBezTo>
                    <a:lnTo>
                      <a:pt x="2467" y="5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mn-MN"/>
              </a:p>
            </p:txBody>
          </p:sp>
        </p:grpSp>
      </p:grpSp>
      <p:sp>
        <p:nvSpPr>
          <p:cNvPr id="36" name="Rectangle 35"/>
          <p:cNvSpPr/>
          <p:nvPr/>
        </p:nvSpPr>
        <p:spPr>
          <a:xfrm>
            <a:off x="0" y="4359282"/>
            <a:ext cx="9906000" cy="2498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grpSp>
        <p:nvGrpSpPr>
          <p:cNvPr id="28" name="Group 27"/>
          <p:cNvGrpSpPr/>
          <p:nvPr/>
        </p:nvGrpSpPr>
        <p:grpSpPr>
          <a:xfrm>
            <a:off x="1609991" y="4444484"/>
            <a:ext cx="2960228" cy="466295"/>
            <a:chOff x="1015581" y="4768334"/>
            <a:chExt cx="2960228" cy="466295"/>
          </a:xfrm>
        </p:grpSpPr>
        <p:sp>
          <p:nvSpPr>
            <p:cNvPr id="29" name="Rounded Rectangle 28"/>
            <p:cNvSpPr/>
            <p:nvPr/>
          </p:nvSpPr>
          <p:spPr>
            <a:xfrm>
              <a:off x="1015581" y="4768334"/>
              <a:ext cx="2960228" cy="466295"/>
            </a:xfrm>
            <a:prstGeom prst="roundRect">
              <a:avLst>
                <a:gd name="adj" fmla="val 50000"/>
              </a:avLst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32875" y="4770658"/>
              <a:ext cx="2525640" cy="461647"/>
            </a:xfrm>
            <a:prstGeom prst="rect">
              <a:avLst/>
            </a:prstGeom>
            <a:noFill/>
          </p:spPr>
          <p:txBody>
            <a:bodyPr wrap="square" lIns="91422" tIns="45711" rIns="91422" bIns="45711" rtlCol="0" anchor="ctr" anchorCtr="0">
              <a:spAutoFit/>
            </a:bodyPr>
            <a:lstStyle/>
            <a:p>
              <a:pPr algn="ctr"/>
              <a:r>
                <a:rPr lang="mn-MN" sz="1200" b="1" dirty="0">
                  <a:solidFill>
                    <a:schemeClr val="bg1"/>
                  </a:solidFill>
                  <a:latin typeface="Arial" panose="020B0604020202020204" pitchFamily="34" charset="0"/>
                  <a:ea typeface="Montserrat Bold" charset="0"/>
                  <a:cs typeface="Arial" panose="020B0604020202020204" pitchFamily="34" charset="0"/>
                </a:rPr>
                <a:t>Албан тушаалтанд хариуцлага тооцуулах </a:t>
              </a:r>
              <a:r>
                <a:rPr lang="mn-MN" sz="12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Montserrat Bold" charset="0"/>
                  <a:cs typeface="Arial" panose="020B0604020202020204" pitchFamily="34" charset="0"/>
                </a:rPr>
                <a:t>санал</a:t>
              </a:r>
              <a:endParaRPr lang="mn-MN" sz="1200" b="1" dirty="0">
                <a:solidFill>
                  <a:schemeClr val="bg1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335781" y="4442160"/>
            <a:ext cx="2960228" cy="466295"/>
            <a:chOff x="1015581" y="4768334"/>
            <a:chExt cx="2960228" cy="466295"/>
          </a:xfrm>
        </p:grpSpPr>
        <p:sp>
          <p:nvSpPr>
            <p:cNvPr id="32" name="Rounded Rectangle 31"/>
            <p:cNvSpPr/>
            <p:nvPr/>
          </p:nvSpPr>
          <p:spPr>
            <a:xfrm>
              <a:off x="1015581" y="4768334"/>
              <a:ext cx="2960228" cy="46629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91540" y="4770658"/>
              <a:ext cx="2408310" cy="461647"/>
            </a:xfrm>
            <a:prstGeom prst="rect">
              <a:avLst/>
            </a:prstGeom>
            <a:noFill/>
          </p:spPr>
          <p:txBody>
            <a:bodyPr wrap="square" lIns="91422" tIns="45711" rIns="91422" bIns="45711" rtlCol="0" anchor="ctr" anchorCtr="0">
              <a:spAutoFit/>
            </a:bodyPr>
            <a:lstStyle/>
            <a:p>
              <a:pPr algn="ctr"/>
              <a:r>
                <a:rPr lang="mn-MN" sz="1200" b="1" dirty="0">
                  <a:solidFill>
                    <a:schemeClr val="bg1"/>
                  </a:solidFill>
                  <a:latin typeface="Arial" panose="020B0604020202020204" pitchFamily="34" charset="0"/>
                  <a:ea typeface="Montserrat Bold" charset="0"/>
                  <a:cs typeface="Arial" panose="020B0604020202020204" pitchFamily="34" charset="0"/>
                </a:rPr>
                <a:t>Хариуцлага тооцуулсан албан тушаалтан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592213" y="4928966"/>
            <a:ext cx="9957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latin typeface="Mogul Europe" panose="020B7200000000000000" pitchFamily="34" charset="0"/>
              </a:rPr>
              <a:t>92</a:t>
            </a:r>
            <a:endParaRPr lang="en-US" sz="4400" b="1" dirty="0">
              <a:latin typeface="Mogul Europe" panose="020B7200000000000000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18003" y="4928967"/>
            <a:ext cx="9957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latin typeface="Mogul Europe" panose="020B7200000000000000" pitchFamily="34" charset="0"/>
              </a:rPr>
              <a:t>53</a:t>
            </a:r>
            <a:endParaRPr lang="en-US" sz="4400" b="1" dirty="0">
              <a:latin typeface="Mogul Europ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70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/>
          <p:cNvSpPr/>
          <p:nvPr/>
        </p:nvSpPr>
        <p:spPr>
          <a:xfrm>
            <a:off x="0" y="0"/>
            <a:ext cx="9906000" cy="5122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grpSp>
        <p:nvGrpSpPr>
          <p:cNvPr id="3" name="Group 2"/>
          <p:cNvGrpSpPr/>
          <p:nvPr/>
        </p:nvGrpSpPr>
        <p:grpSpPr>
          <a:xfrm>
            <a:off x="661988" y="5122077"/>
            <a:ext cx="8582025" cy="1070596"/>
            <a:chOff x="661988" y="5122077"/>
            <a:chExt cx="8582025" cy="1070596"/>
          </a:xfrm>
        </p:grpSpPr>
        <p:sp>
          <p:nvSpPr>
            <p:cNvPr id="73" name="Rectangle 72"/>
            <p:cNvSpPr/>
            <p:nvPr/>
          </p:nvSpPr>
          <p:spPr>
            <a:xfrm>
              <a:off x="3828333" y="5327416"/>
              <a:ext cx="224933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  <a:latin typeface="Mogul Europe" panose="020B7200000000000000" pitchFamily="34" charset="0"/>
                </a:rPr>
                <a:t>11,477.9</a:t>
              </a:r>
              <a:endParaRPr lang="mn-MN" sz="3200" b="1" dirty="0">
                <a:solidFill>
                  <a:schemeClr val="accent2"/>
                </a:solidFill>
                <a:latin typeface="Mogul Europe" panose="020B7200000000000000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958177" y="5792563"/>
              <a:ext cx="19896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mn-MN" sz="2000" b="1" dirty="0" smtClean="0">
                  <a:latin typeface="Mogul Europe" panose="020B7200000000000000" pitchFamily="34" charset="0"/>
                </a:rPr>
                <a:t>тэрбум төгрөг</a:t>
              </a:r>
              <a:endParaRPr lang="mn-MN" sz="2000" b="1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661988" y="5122077"/>
              <a:ext cx="8582025" cy="154391"/>
              <a:chOff x="647700" y="5091509"/>
              <a:chExt cx="8582025" cy="154391"/>
            </a:xfrm>
          </p:grpSpPr>
          <p:sp>
            <p:nvSpPr>
              <p:cNvPr id="67" name="Isosceles Triangle 66"/>
              <p:cNvSpPr/>
              <p:nvPr/>
            </p:nvSpPr>
            <p:spPr>
              <a:xfrm rot="10800000">
                <a:off x="4767453" y="5098263"/>
                <a:ext cx="342519" cy="14763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/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>
                <a:off x="647700" y="5091509"/>
                <a:ext cx="8582025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>
            <a:off x="443917" y="346403"/>
            <a:ext cx="9018166" cy="741062"/>
            <a:chOff x="443917" y="346403"/>
            <a:chExt cx="9018166" cy="741062"/>
          </a:xfrm>
        </p:grpSpPr>
        <p:sp>
          <p:nvSpPr>
            <p:cNvPr id="79" name="Rectangle 78"/>
            <p:cNvSpPr/>
            <p:nvPr/>
          </p:nvSpPr>
          <p:spPr>
            <a:xfrm>
              <a:off x="2563576" y="346403"/>
              <a:ext cx="477887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mn-MN" alt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ТӨРИЙН АУДИТЫН БАЙГУУЛЛАГЫН</a:t>
              </a:r>
            </a:p>
            <a:p>
              <a:pPr algn="ctr"/>
              <a:r>
                <a:rPr lang="mn-MN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ҮЙЛ АЖИЛЛАГААНЫ ҮР ДҮН</a:t>
              </a:r>
              <a:endParaRPr lang="mn-MN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443917" y="1087465"/>
              <a:ext cx="9018166" cy="0"/>
              <a:chOff x="443917" y="1087465"/>
              <a:chExt cx="9018166" cy="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443917" y="1087465"/>
                <a:ext cx="9018166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4570219" y="1087465"/>
                <a:ext cx="765562" cy="0"/>
              </a:xfrm>
              <a:prstGeom prst="line">
                <a:avLst/>
              </a:prstGeom>
              <a:ln w="381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673566" y="1373232"/>
            <a:ext cx="8556159" cy="3227279"/>
            <a:chOff x="673566" y="1373232"/>
            <a:chExt cx="8556159" cy="3227279"/>
          </a:xfrm>
        </p:grpSpPr>
        <p:grpSp>
          <p:nvGrpSpPr>
            <p:cNvPr id="106" name="Group 105"/>
            <p:cNvGrpSpPr/>
            <p:nvPr/>
          </p:nvGrpSpPr>
          <p:grpSpPr>
            <a:xfrm>
              <a:off x="4048097" y="1373232"/>
              <a:ext cx="1809806" cy="584775"/>
              <a:chOff x="4048097" y="1602928"/>
              <a:chExt cx="1809806" cy="584775"/>
            </a:xfrm>
          </p:grpSpPr>
          <p:sp>
            <p:nvSpPr>
              <p:cNvPr id="63" name="Rounded Rectangle 62"/>
              <p:cNvSpPr/>
              <p:nvPr/>
            </p:nvSpPr>
            <p:spPr>
              <a:xfrm>
                <a:off x="4048097" y="1636952"/>
                <a:ext cx="1809806" cy="485465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 sz="160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270762" y="1602928"/>
                <a:ext cx="136447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mn-MN" sz="3200" b="1" dirty="0" smtClean="0">
                    <a:solidFill>
                      <a:schemeClr val="bg1"/>
                    </a:solidFill>
                    <a:latin typeface="Mogul Europe" panose="020B7200000000000000" pitchFamily="34" charset="0"/>
                  </a:rPr>
                  <a:t>3556</a:t>
                </a:r>
                <a:endParaRPr lang="mn-MN" sz="3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1939361" y="1649988"/>
              <a:ext cx="6027278" cy="547270"/>
              <a:chOff x="1939361" y="1649988"/>
              <a:chExt cx="6027278" cy="547270"/>
            </a:xfrm>
          </p:grpSpPr>
          <p:cxnSp>
            <p:nvCxnSpPr>
              <p:cNvPr id="108" name="Elbow Connector 107"/>
              <p:cNvCxnSpPr>
                <a:stCxn id="63" idx="1"/>
                <a:endCxn id="102" idx="0"/>
              </p:cNvCxnSpPr>
              <p:nvPr/>
            </p:nvCxnSpPr>
            <p:spPr>
              <a:xfrm rot="10800000" flipV="1">
                <a:off x="1939361" y="1649988"/>
                <a:ext cx="2108736" cy="547269"/>
              </a:xfrm>
              <a:prstGeom prst="bentConnector2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Elbow Connector 108"/>
              <p:cNvCxnSpPr>
                <a:stCxn id="63" idx="3"/>
                <a:endCxn id="104" idx="0"/>
              </p:cNvCxnSpPr>
              <p:nvPr/>
            </p:nvCxnSpPr>
            <p:spPr>
              <a:xfrm>
                <a:off x="5857903" y="1649989"/>
                <a:ext cx="2108736" cy="547269"/>
              </a:xfrm>
              <a:prstGeom prst="bentConnector2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endCxn id="103" idx="0"/>
              </p:cNvCxnSpPr>
              <p:nvPr/>
            </p:nvCxnSpPr>
            <p:spPr>
              <a:xfrm>
                <a:off x="4953000" y="1892721"/>
                <a:ext cx="0" cy="304537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/>
            <p:cNvGrpSpPr/>
            <p:nvPr/>
          </p:nvGrpSpPr>
          <p:grpSpPr>
            <a:xfrm>
              <a:off x="673566" y="2197258"/>
              <a:ext cx="2528881" cy="2403253"/>
              <a:chOff x="673566" y="2197258"/>
              <a:chExt cx="2528881" cy="2403253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676275" y="2713582"/>
                <a:ext cx="2526172" cy="1656000"/>
              </a:xfrm>
              <a:prstGeom prst="roundRect">
                <a:avLst>
                  <a:gd name="adj" fmla="val 6889"/>
                </a:avLst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86" tIns="45693" rIns="91386" bIns="45693" rtlCol="0" anchor="ctr"/>
              <a:lstStyle/>
              <a:p>
                <a:pPr algn="ctr" defTabSz="913851"/>
                <a:endParaRPr lang="en-US" sz="2400" b="1" dirty="0">
                  <a:solidFill>
                    <a:srgbClr val="737572"/>
                  </a:solidFill>
                  <a:latin typeface="Open Sans Regular" charset="0"/>
                </a:endParaRP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1034458" y="4134216"/>
                <a:ext cx="1809806" cy="46629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303308" y="3302950"/>
                <a:ext cx="1272107" cy="719540"/>
              </a:xfrm>
              <a:prstGeom prst="rect">
                <a:avLst/>
              </a:prstGeom>
              <a:noFill/>
            </p:spPr>
            <p:txBody>
              <a:bodyPr wrap="none" lIns="45702" tIns="22852" rIns="45702" bIns="22852" rtlCol="0">
                <a:spAutoFit/>
              </a:bodyPr>
              <a:lstStyle/>
              <a:p>
                <a:pPr algn="ctr" defTabSz="913851">
                  <a:lnSpc>
                    <a:spcPts val="5998"/>
                  </a:lnSpc>
                </a:pPr>
                <a:r>
                  <a:rPr lang="en-US" sz="3200" b="1" dirty="0">
                    <a:solidFill>
                      <a:schemeClr val="bg1"/>
                    </a:solidFill>
                    <a:latin typeface="Mogul Europe" panose="020B7200000000000000" pitchFamily="34" charset="0"/>
                  </a:rPr>
                  <a:t>3179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140086" y="4151929"/>
                <a:ext cx="1598550" cy="430869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 anchor="ctr" anchorCtr="0">
                <a:spAutoFit/>
              </a:bodyPr>
              <a:lstStyle/>
              <a:p>
                <a:pPr algn="ctr"/>
                <a:r>
                  <a:rPr lang="mn-MN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Montserrat Bold" charset="0"/>
                    <a:cs typeface="Arial" panose="020B0604020202020204" pitchFamily="34" charset="0"/>
                  </a:rPr>
                  <a:t>Санхүүгийн тайлангийн аудит</a:t>
                </a:r>
                <a:endParaRPr lang="en-US" sz="1100" b="1" dirty="0">
                  <a:solidFill>
                    <a:schemeClr val="bg1"/>
                  </a:solidFill>
                  <a:latin typeface="Arial" panose="020B0604020202020204" pitchFamily="34" charset="0"/>
                  <a:ea typeface="Montserrat Bold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73566" y="2813327"/>
                <a:ext cx="2527948" cy="338554"/>
              </a:xfrm>
              <a:prstGeom prst="rect">
                <a:avLst/>
              </a:prstGeom>
              <a:solidFill>
                <a:srgbClr val="0094C8"/>
              </a:solidFill>
            </p:spPr>
            <p:txBody>
              <a:bodyPr wrap="square">
                <a:spAutoFit/>
              </a:bodyPr>
              <a:lstStyle/>
              <a:p>
                <a:pPr algn="r"/>
                <a:r>
                  <a:rPr lang="mn-MN" sz="1600" dirty="0">
                    <a:solidFill>
                      <a:schemeClr val="bg1"/>
                    </a:solidFill>
                    <a:latin typeface="Mogul Europe" panose="020B7200000000000000" pitchFamily="34" charset="0"/>
                  </a:rPr>
                  <a:t>89%</a:t>
                </a:r>
              </a:p>
            </p:txBody>
          </p:sp>
          <p:grpSp>
            <p:nvGrpSpPr>
              <p:cNvPr id="120" name="Group 119"/>
              <p:cNvGrpSpPr/>
              <p:nvPr/>
            </p:nvGrpSpPr>
            <p:grpSpPr>
              <a:xfrm>
                <a:off x="1421929" y="2197258"/>
                <a:ext cx="1034864" cy="1034864"/>
                <a:chOff x="1482160" y="2257489"/>
                <a:chExt cx="914402" cy="914402"/>
              </a:xfrm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1482160" y="2257489"/>
                  <a:ext cx="914402" cy="91440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 sz="1600"/>
                </a:p>
              </p:txBody>
            </p:sp>
            <p:pic>
              <p:nvPicPr>
                <p:cNvPr id="119" name="Picture 11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32420" y="2506642"/>
                  <a:ext cx="413880" cy="41388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33" name="Group 132"/>
            <p:cNvGrpSpPr/>
            <p:nvPr/>
          </p:nvGrpSpPr>
          <p:grpSpPr>
            <a:xfrm>
              <a:off x="6703553" y="2197258"/>
              <a:ext cx="2526172" cy="2403253"/>
              <a:chOff x="6703553" y="2197258"/>
              <a:chExt cx="2526172" cy="2403253"/>
            </a:xfrm>
          </p:grpSpPr>
          <p:sp>
            <p:nvSpPr>
              <p:cNvPr id="88" name="Rounded Rectangle 87"/>
              <p:cNvSpPr/>
              <p:nvPr/>
            </p:nvSpPr>
            <p:spPr>
              <a:xfrm>
                <a:off x="6703553" y="2713582"/>
                <a:ext cx="2526172" cy="1656000"/>
              </a:xfrm>
              <a:prstGeom prst="roundRect">
                <a:avLst>
                  <a:gd name="adj" fmla="val 6889"/>
                </a:avLst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86" tIns="45693" rIns="91386" bIns="45693" rtlCol="0" anchor="ctr"/>
              <a:lstStyle/>
              <a:p>
                <a:pPr algn="ctr" defTabSz="913851"/>
                <a:endParaRPr lang="en-US" sz="2400" b="1" dirty="0">
                  <a:solidFill>
                    <a:srgbClr val="737572"/>
                  </a:solidFill>
                  <a:latin typeface="Open Sans Regular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478062" y="3302950"/>
                <a:ext cx="977154" cy="719540"/>
              </a:xfrm>
              <a:prstGeom prst="rect">
                <a:avLst/>
              </a:prstGeom>
              <a:noFill/>
            </p:spPr>
            <p:txBody>
              <a:bodyPr wrap="none" lIns="45702" tIns="22852" rIns="45702" bIns="22852" rtlCol="0">
                <a:spAutoFit/>
              </a:bodyPr>
              <a:lstStyle/>
              <a:p>
                <a:pPr algn="ctr" defTabSz="913851">
                  <a:lnSpc>
                    <a:spcPts val="5998"/>
                  </a:lnSpc>
                </a:pPr>
                <a:r>
                  <a:rPr lang="en-US" sz="3200" b="1" dirty="0">
                    <a:solidFill>
                      <a:schemeClr val="bg1"/>
                    </a:solidFill>
                    <a:latin typeface="Mogul Europe" panose="020B7200000000000000" pitchFamily="34" charset="0"/>
                  </a:rPr>
                  <a:t>167</a:t>
                </a:r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7061736" y="4134216"/>
                <a:ext cx="1809806" cy="46629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298846" y="4236567"/>
                <a:ext cx="1335586" cy="261592"/>
              </a:xfrm>
              <a:prstGeom prst="rect">
                <a:avLst/>
              </a:prstGeom>
            </p:spPr>
            <p:txBody>
              <a:bodyPr wrap="none" lIns="91422" tIns="45711" rIns="91422" bIns="45711">
                <a:spAutoFit/>
              </a:bodyPr>
              <a:lstStyle/>
              <a:p>
                <a:pPr lvl="0" algn="ctr"/>
                <a:r>
                  <a:rPr lang="mn-MN" sz="1100" b="1" dirty="0">
                    <a:solidFill>
                      <a:srgbClr val="FFFFFF"/>
                    </a:solidFill>
                    <a:latin typeface="Montserrat Bold" charset="0"/>
                    <a:ea typeface="Montserrat Bold" charset="0"/>
                    <a:cs typeface="Montserrat Bold" charset="0"/>
                  </a:rPr>
                  <a:t>Нийцлийн аудит</a:t>
                </a:r>
                <a:endParaRPr lang="en-US" sz="1100" b="1" dirty="0">
                  <a:solidFill>
                    <a:srgbClr val="FFFFFF"/>
                  </a:solidFill>
                  <a:latin typeface="Montserrat Bold" charset="0"/>
                  <a:ea typeface="Montserrat Bold" charset="0"/>
                  <a:cs typeface="Montserrat Bold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6703553" y="2813327"/>
                <a:ext cx="2526172" cy="338554"/>
              </a:xfrm>
              <a:prstGeom prst="rect">
                <a:avLst/>
              </a:prstGeom>
              <a:solidFill>
                <a:srgbClr val="0094C8"/>
              </a:solidFill>
            </p:spPr>
            <p:txBody>
              <a:bodyPr wrap="square">
                <a:spAutoFit/>
              </a:bodyPr>
              <a:lstStyle/>
              <a:p>
                <a:pPr algn="r"/>
                <a:r>
                  <a:rPr lang="mn-MN" sz="1600" dirty="0">
                    <a:solidFill>
                      <a:schemeClr val="bg1"/>
                    </a:solidFill>
                    <a:latin typeface="Mogul Europe" panose="020B7200000000000000" pitchFamily="34" charset="0"/>
                  </a:rPr>
                  <a:t>5%</a:t>
                </a:r>
              </a:p>
            </p:txBody>
          </p:sp>
          <p:grpSp>
            <p:nvGrpSpPr>
              <p:cNvPr id="127" name="Group 126"/>
              <p:cNvGrpSpPr/>
              <p:nvPr/>
            </p:nvGrpSpPr>
            <p:grpSpPr>
              <a:xfrm>
                <a:off x="7449207" y="2197258"/>
                <a:ext cx="1034864" cy="1034864"/>
                <a:chOff x="7449207" y="2197258"/>
                <a:chExt cx="1034864" cy="1034864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7449207" y="2197258"/>
                  <a:ext cx="1034864" cy="1034864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 sz="1600"/>
                </a:p>
              </p:txBody>
            </p:sp>
            <p:pic>
              <p:nvPicPr>
                <p:cNvPr id="126" name="Picture 12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94745" y="2435787"/>
                  <a:ext cx="543788" cy="54378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32" name="Group 131"/>
            <p:cNvGrpSpPr/>
            <p:nvPr/>
          </p:nvGrpSpPr>
          <p:grpSpPr>
            <a:xfrm>
              <a:off x="3687205" y="2197258"/>
              <a:ext cx="2528881" cy="2403253"/>
              <a:chOff x="3687205" y="2197258"/>
              <a:chExt cx="2528881" cy="2403253"/>
            </a:xfrm>
          </p:grpSpPr>
          <p:sp>
            <p:nvSpPr>
              <p:cNvPr id="87" name="Rounded Rectangle 86"/>
              <p:cNvSpPr/>
              <p:nvPr/>
            </p:nvSpPr>
            <p:spPr>
              <a:xfrm>
                <a:off x="3689914" y="2713582"/>
                <a:ext cx="2526172" cy="1656000"/>
              </a:xfrm>
              <a:prstGeom prst="roundRect">
                <a:avLst>
                  <a:gd name="adj" fmla="val 6889"/>
                </a:avLst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86" tIns="45693" rIns="91386" bIns="45693" rtlCol="0" anchor="ctr"/>
              <a:lstStyle/>
              <a:p>
                <a:pPr algn="ctr" defTabSz="913851"/>
                <a:endParaRPr lang="en-US" sz="2400" b="1" dirty="0">
                  <a:solidFill>
                    <a:srgbClr val="737572"/>
                  </a:solidFill>
                  <a:latin typeface="Open Sans Regular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464423" y="3302950"/>
                <a:ext cx="977154" cy="719540"/>
              </a:xfrm>
              <a:prstGeom prst="rect">
                <a:avLst/>
              </a:prstGeom>
              <a:noFill/>
            </p:spPr>
            <p:txBody>
              <a:bodyPr wrap="none" lIns="45702" tIns="22852" rIns="45702" bIns="22852" rtlCol="0">
                <a:spAutoFit/>
              </a:bodyPr>
              <a:lstStyle/>
              <a:p>
                <a:pPr algn="ctr" defTabSz="913851">
                  <a:lnSpc>
                    <a:spcPts val="5998"/>
                  </a:lnSpc>
                </a:pPr>
                <a:r>
                  <a:rPr lang="en-US" sz="3200" b="1" dirty="0">
                    <a:solidFill>
                      <a:schemeClr val="bg1"/>
                    </a:solidFill>
                    <a:latin typeface="Mogul Europe" panose="020B7200000000000000" pitchFamily="34" charset="0"/>
                  </a:rPr>
                  <a:t>210</a:t>
                </a: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4048097" y="4134216"/>
                <a:ext cx="1809806" cy="46629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157768" y="4236567"/>
                <a:ext cx="1590464" cy="261592"/>
              </a:xfrm>
              <a:prstGeom prst="rect">
                <a:avLst/>
              </a:prstGeom>
            </p:spPr>
            <p:txBody>
              <a:bodyPr wrap="none" lIns="91422" tIns="45711" rIns="91422" bIns="45711">
                <a:spAutoFit/>
              </a:bodyPr>
              <a:lstStyle/>
              <a:p>
                <a:pPr lvl="0" algn="ctr"/>
                <a:r>
                  <a:rPr lang="mn-MN" sz="1100" b="1" dirty="0">
                    <a:solidFill>
                      <a:srgbClr val="FFFFFF"/>
                    </a:solidFill>
                    <a:latin typeface="Montserrat Bold" charset="0"/>
                    <a:ea typeface="Montserrat Bold" charset="0"/>
                    <a:cs typeface="Montserrat Bold" charset="0"/>
                  </a:rPr>
                  <a:t>Гүйцэтгэлийн аудит</a:t>
                </a:r>
                <a:endParaRPr lang="en-US" sz="1100" b="1" dirty="0">
                  <a:solidFill>
                    <a:srgbClr val="FFFFFF"/>
                  </a:solidFill>
                  <a:latin typeface="Montserrat Bold" charset="0"/>
                  <a:ea typeface="Montserrat Bold" charset="0"/>
                  <a:cs typeface="Montserrat Bold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687205" y="2813327"/>
                <a:ext cx="2528880" cy="338554"/>
              </a:xfrm>
              <a:prstGeom prst="rect">
                <a:avLst/>
              </a:prstGeom>
              <a:solidFill>
                <a:srgbClr val="0094C8"/>
              </a:solidFill>
            </p:spPr>
            <p:txBody>
              <a:bodyPr wrap="square">
                <a:spAutoFit/>
              </a:bodyPr>
              <a:lstStyle/>
              <a:p>
                <a:pPr algn="r"/>
                <a:r>
                  <a:rPr lang="mn-MN" sz="1600" dirty="0">
                    <a:solidFill>
                      <a:schemeClr val="bg1"/>
                    </a:solidFill>
                    <a:latin typeface="Mogul Europe" panose="020B7200000000000000" pitchFamily="34" charset="0"/>
                  </a:rPr>
                  <a:t>6%</a:t>
                </a:r>
              </a:p>
            </p:txBody>
          </p:sp>
          <p:grpSp>
            <p:nvGrpSpPr>
              <p:cNvPr id="129" name="Group 128"/>
              <p:cNvGrpSpPr/>
              <p:nvPr/>
            </p:nvGrpSpPr>
            <p:grpSpPr>
              <a:xfrm>
                <a:off x="4435568" y="2197258"/>
                <a:ext cx="1034864" cy="1034864"/>
                <a:chOff x="4435568" y="2197258"/>
                <a:chExt cx="1034864" cy="1034864"/>
              </a:xfrm>
            </p:grpSpPr>
            <p:sp>
              <p:nvSpPr>
                <p:cNvPr id="103" name="Oval 102"/>
                <p:cNvSpPr/>
                <p:nvPr/>
              </p:nvSpPr>
              <p:spPr>
                <a:xfrm>
                  <a:off x="4435568" y="2197258"/>
                  <a:ext cx="1034864" cy="1034864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 sz="1600"/>
                </a:p>
              </p:txBody>
            </p:sp>
            <p:pic>
              <p:nvPicPr>
                <p:cNvPr id="128" name="Picture 12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5447" y="2464008"/>
                  <a:ext cx="492395" cy="492395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72" name="Group 171"/>
          <p:cNvGrpSpPr/>
          <p:nvPr/>
        </p:nvGrpSpPr>
        <p:grpSpPr>
          <a:xfrm>
            <a:off x="661988" y="1373232"/>
            <a:ext cx="8582025" cy="4819441"/>
            <a:chOff x="661988" y="1373232"/>
            <a:chExt cx="8582025" cy="4819441"/>
          </a:xfrm>
        </p:grpSpPr>
        <p:grpSp>
          <p:nvGrpSpPr>
            <p:cNvPr id="173" name="Group 172"/>
            <p:cNvGrpSpPr/>
            <p:nvPr/>
          </p:nvGrpSpPr>
          <p:grpSpPr>
            <a:xfrm>
              <a:off x="661988" y="5122077"/>
              <a:ext cx="8582025" cy="1070596"/>
              <a:chOff x="661988" y="5122077"/>
              <a:chExt cx="8582025" cy="1070596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3828333" y="5327416"/>
                <a:ext cx="22493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>
                        <a:lumMod val="85000"/>
                      </a:schemeClr>
                    </a:solidFill>
                    <a:latin typeface="Mogul Europe" panose="020B7200000000000000" pitchFamily="34" charset="0"/>
                  </a:rPr>
                  <a:t>11,477.9</a:t>
                </a:r>
                <a:endParaRPr lang="mn-MN" sz="3200" b="1" dirty="0">
                  <a:solidFill>
                    <a:schemeClr val="bg1">
                      <a:lumMod val="85000"/>
                    </a:schemeClr>
                  </a:solidFill>
                  <a:latin typeface="Mogul Europe" panose="020B7200000000000000" pitchFamily="34" charset="0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3958177" y="5792563"/>
                <a:ext cx="19896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mn-MN" sz="2000" b="1" dirty="0" smtClean="0">
                    <a:solidFill>
                      <a:schemeClr val="bg1">
                        <a:lumMod val="85000"/>
                      </a:schemeClr>
                    </a:solidFill>
                    <a:latin typeface="Mogul Europe" panose="020B7200000000000000" pitchFamily="34" charset="0"/>
                  </a:rPr>
                  <a:t>тэрбум төгрөг</a:t>
                </a:r>
                <a:endParaRPr lang="mn-MN" sz="2000" b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grpSp>
            <p:nvGrpSpPr>
              <p:cNvPr id="211" name="Group 210"/>
              <p:cNvGrpSpPr/>
              <p:nvPr/>
            </p:nvGrpSpPr>
            <p:grpSpPr>
              <a:xfrm>
                <a:off x="661988" y="5122077"/>
                <a:ext cx="8582025" cy="154391"/>
                <a:chOff x="647700" y="5091509"/>
                <a:chExt cx="8582025" cy="154391"/>
              </a:xfrm>
            </p:grpSpPr>
            <p:sp>
              <p:nvSpPr>
                <p:cNvPr id="212" name="Isosceles Triangle 211"/>
                <p:cNvSpPr/>
                <p:nvPr/>
              </p:nvSpPr>
              <p:spPr>
                <a:xfrm rot="10800000">
                  <a:off x="4767453" y="5098263"/>
                  <a:ext cx="342519" cy="147637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/>
                </a:p>
              </p:txBody>
            </p:sp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647700" y="5091509"/>
                  <a:ext cx="8582025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4" name="Group 173"/>
            <p:cNvGrpSpPr/>
            <p:nvPr/>
          </p:nvGrpSpPr>
          <p:grpSpPr>
            <a:xfrm>
              <a:off x="673566" y="1373232"/>
              <a:ext cx="8556159" cy="3227279"/>
              <a:chOff x="673566" y="1373232"/>
              <a:chExt cx="8556159" cy="3227279"/>
            </a:xfrm>
          </p:grpSpPr>
          <p:grpSp>
            <p:nvGrpSpPr>
              <p:cNvPr id="175" name="Group 174"/>
              <p:cNvGrpSpPr/>
              <p:nvPr/>
            </p:nvGrpSpPr>
            <p:grpSpPr>
              <a:xfrm>
                <a:off x="4048097" y="1373232"/>
                <a:ext cx="1809806" cy="584775"/>
                <a:chOff x="4048097" y="1602928"/>
                <a:chExt cx="1809806" cy="584775"/>
              </a:xfrm>
            </p:grpSpPr>
            <p:sp>
              <p:nvSpPr>
                <p:cNvPr id="207" name="Rounded Rectangle 206"/>
                <p:cNvSpPr/>
                <p:nvPr/>
              </p:nvSpPr>
              <p:spPr>
                <a:xfrm>
                  <a:off x="4048097" y="1636952"/>
                  <a:ext cx="1809806" cy="48546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/>
                </a:p>
              </p:txBody>
            </p:sp>
            <p:sp>
              <p:nvSpPr>
                <p:cNvPr id="208" name="Rectangle 207"/>
                <p:cNvSpPr/>
                <p:nvPr/>
              </p:nvSpPr>
              <p:spPr>
                <a:xfrm>
                  <a:off x="4270762" y="1602928"/>
                  <a:ext cx="136447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mn-MN" sz="3200" b="1" dirty="0" smtClean="0">
                      <a:solidFill>
                        <a:schemeClr val="bg1"/>
                      </a:solidFill>
                      <a:latin typeface="Mogul Europe" panose="020B7200000000000000" pitchFamily="34" charset="0"/>
                    </a:rPr>
                    <a:t>3556</a:t>
                  </a:r>
                  <a:endParaRPr lang="mn-MN" sz="32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6" name="Group 175"/>
              <p:cNvGrpSpPr/>
              <p:nvPr/>
            </p:nvGrpSpPr>
            <p:grpSpPr>
              <a:xfrm>
                <a:off x="1939361" y="1649988"/>
                <a:ext cx="6027278" cy="547270"/>
                <a:chOff x="1939361" y="1649988"/>
                <a:chExt cx="6027278" cy="547270"/>
              </a:xfrm>
            </p:grpSpPr>
            <p:cxnSp>
              <p:nvCxnSpPr>
                <p:cNvPr id="204" name="Elbow Connector 203"/>
                <p:cNvCxnSpPr>
                  <a:stCxn id="207" idx="1"/>
                  <a:endCxn id="202" idx="0"/>
                </p:cNvCxnSpPr>
                <p:nvPr/>
              </p:nvCxnSpPr>
              <p:spPr>
                <a:xfrm rot="10800000" flipV="1">
                  <a:off x="1939361" y="1649988"/>
                  <a:ext cx="2108736" cy="547269"/>
                </a:xfrm>
                <a:prstGeom prst="bentConnector2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Elbow Connector 204"/>
                <p:cNvCxnSpPr>
                  <a:stCxn id="207" idx="3"/>
                  <a:endCxn id="194" idx="0"/>
                </p:cNvCxnSpPr>
                <p:nvPr/>
              </p:nvCxnSpPr>
              <p:spPr>
                <a:xfrm>
                  <a:off x="5857903" y="1649989"/>
                  <a:ext cx="2108736" cy="547269"/>
                </a:xfrm>
                <a:prstGeom prst="bentConnector2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>
                  <a:endCxn id="186" idx="0"/>
                </p:cNvCxnSpPr>
                <p:nvPr/>
              </p:nvCxnSpPr>
              <p:spPr>
                <a:xfrm>
                  <a:off x="4953000" y="1892721"/>
                  <a:ext cx="0" cy="304537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Group 176"/>
              <p:cNvGrpSpPr/>
              <p:nvPr/>
            </p:nvGrpSpPr>
            <p:grpSpPr>
              <a:xfrm>
                <a:off x="673566" y="2197258"/>
                <a:ext cx="2528881" cy="2403253"/>
                <a:chOff x="673566" y="2197258"/>
                <a:chExt cx="2528881" cy="2403253"/>
              </a:xfrm>
            </p:grpSpPr>
            <p:sp>
              <p:nvSpPr>
                <p:cNvPr id="196" name="Rounded Rectangle 195"/>
                <p:cNvSpPr/>
                <p:nvPr/>
              </p:nvSpPr>
              <p:spPr>
                <a:xfrm>
                  <a:off x="676275" y="2713582"/>
                  <a:ext cx="2526172" cy="1656000"/>
                </a:xfrm>
                <a:prstGeom prst="roundRect">
                  <a:avLst>
                    <a:gd name="adj" fmla="val 6889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386" tIns="45693" rIns="91386" bIns="45693" rtlCol="0" anchor="ctr"/>
                <a:lstStyle/>
                <a:p>
                  <a:pPr algn="ctr" defTabSz="913851"/>
                  <a:endParaRPr lang="en-US" sz="2400" b="1" dirty="0">
                    <a:solidFill>
                      <a:srgbClr val="737572"/>
                    </a:solidFill>
                    <a:latin typeface="Open Sans Regular" charset="0"/>
                  </a:endParaRPr>
                </a:p>
              </p:txBody>
            </p:sp>
            <p:sp>
              <p:nvSpPr>
                <p:cNvPr id="197" name="Rounded Rectangle 196"/>
                <p:cNvSpPr/>
                <p:nvPr/>
              </p:nvSpPr>
              <p:spPr>
                <a:xfrm>
                  <a:off x="1034458" y="4134216"/>
                  <a:ext cx="1809806" cy="4662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/>
                </a:p>
              </p:txBody>
            </p:sp>
            <p:sp>
              <p:nvSpPr>
                <p:cNvPr id="198" name="TextBox 197"/>
                <p:cNvSpPr txBox="1"/>
                <p:nvPr/>
              </p:nvSpPr>
              <p:spPr>
                <a:xfrm>
                  <a:off x="1303308" y="3302950"/>
                  <a:ext cx="1272107" cy="719540"/>
                </a:xfrm>
                <a:prstGeom prst="rect">
                  <a:avLst/>
                </a:prstGeom>
                <a:noFill/>
              </p:spPr>
              <p:txBody>
                <a:bodyPr wrap="none" lIns="45702" tIns="22852" rIns="45702" bIns="22852" rtlCol="0">
                  <a:spAutoFit/>
                </a:bodyPr>
                <a:lstStyle/>
                <a:p>
                  <a:pPr algn="ctr" defTabSz="913851">
                    <a:lnSpc>
                      <a:spcPts val="5998"/>
                    </a:lnSpc>
                  </a:pPr>
                  <a:r>
                    <a:rPr lang="en-US" sz="3200" b="1" dirty="0">
                      <a:solidFill>
                        <a:schemeClr val="bg1"/>
                      </a:solidFill>
                      <a:latin typeface="Mogul Europe" panose="020B7200000000000000" pitchFamily="34" charset="0"/>
                    </a:rPr>
                    <a:t>3179</a:t>
                  </a:r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1140086" y="4151929"/>
                  <a:ext cx="1598550" cy="430869"/>
                </a:xfrm>
                <a:prstGeom prst="rect">
                  <a:avLst/>
                </a:prstGeom>
                <a:noFill/>
              </p:spPr>
              <p:txBody>
                <a:bodyPr wrap="square" lIns="91422" tIns="45711" rIns="91422" bIns="45711" rtlCol="0" anchor="ctr" anchorCtr="0">
                  <a:spAutoFit/>
                </a:bodyPr>
                <a:lstStyle/>
                <a:p>
                  <a:pPr algn="ctr"/>
                  <a:r>
                    <a:rPr lang="mn-MN" sz="1100" b="1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Montserrat Bold" charset="0"/>
                      <a:cs typeface="Arial" panose="020B0604020202020204" pitchFamily="34" charset="0"/>
                    </a:rPr>
                    <a:t>Санхүүгийн тайлангийн аудит</a:t>
                  </a:r>
                  <a:endParaRPr 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Montserrat Bold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673566" y="2813327"/>
                  <a:ext cx="2527948" cy="33855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mn-MN" sz="1600" dirty="0">
                      <a:solidFill>
                        <a:schemeClr val="bg1"/>
                      </a:solidFill>
                      <a:latin typeface="Mogul Europe" panose="020B7200000000000000" pitchFamily="34" charset="0"/>
                    </a:rPr>
                    <a:t>89%</a:t>
                  </a:r>
                </a:p>
              </p:txBody>
            </p:sp>
            <p:grpSp>
              <p:nvGrpSpPr>
                <p:cNvPr id="201" name="Group 200"/>
                <p:cNvGrpSpPr/>
                <p:nvPr/>
              </p:nvGrpSpPr>
              <p:grpSpPr>
                <a:xfrm>
                  <a:off x="1421929" y="2197258"/>
                  <a:ext cx="1034864" cy="1034864"/>
                  <a:chOff x="1482160" y="2257489"/>
                  <a:chExt cx="914402" cy="914402"/>
                </a:xfrm>
              </p:grpSpPr>
              <p:sp>
                <p:nvSpPr>
                  <p:cNvPr id="202" name="Oval 201"/>
                  <p:cNvSpPr/>
                  <p:nvPr/>
                </p:nvSpPr>
                <p:spPr>
                  <a:xfrm>
                    <a:off x="1482160" y="2257489"/>
                    <a:ext cx="914402" cy="914402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mn-MN" sz="1600"/>
                  </a:p>
                </p:txBody>
              </p:sp>
              <p:pic>
                <p:nvPicPr>
                  <p:cNvPr id="203" name="Picture 202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32420" y="2506642"/>
                    <a:ext cx="413880" cy="41388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8" name="Group 177"/>
              <p:cNvGrpSpPr/>
              <p:nvPr/>
            </p:nvGrpSpPr>
            <p:grpSpPr>
              <a:xfrm>
                <a:off x="6703553" y="2197258"/>
                <a:ext cx="2526172" cy="2403253"/>
                <a:chOff x="6703553" y="2197258"/>
                <a:chExt cx="2526172" cy="2403253"/>
              </a:xfrm>
            </p:grpSpPr>
            <p:sp>
              <p:nvSpPr>
                <p:cNvPr id="188" name="Rounded Rectangle 187"/>
                <p:cNvSpPr/>
                <p:nvPr/>
              </p:nvSpPr>
              <p:spPr>
                <a:xfrm>
                  <a:off x="6703553" y="2713582"/>
                  <a:ext cx="2526172" cy="1656000"/>
                </a:xfrm>
                <a:prstGeom prst="roundRect">
                  <a:avLst>
                    <a:gd name="adj" fmla="val 6889"/>
                  </a:avLst>
                </a:prstGeom>
                <a:solidFill>
                  <a:srgbClr val="00B0F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386" tIns="45693" rIns="91386" bIns="45693" rtlCol="0" anchor="ctr"/>
                <a:lstStyle/>
                <a:p>
                  <a:pPr algn="ctr" defTabSz="913851"/>
                  <a:endParaRPr lang="en-US" sz="2400" b="1" dirty="0">
                    <a:solidFill>
                      <a:srgbClr val="737572"/>
                    </a:solidFill>
                    <a:latin typeface="Open Sans Regular" charset="0"/>
                  </a:endParaRPr>
                </a:p>
              </p:txBody>
            </p:sp>
            <p:sp>
              <p:nvSpPr>
                <p:cNvPr id="189" name="TextBox 188"/>
                <p:cNvSpPr txBox="1"/>
                <p:nvPr/>
              </p:nvSpPr>
              <p:spPr>
                <a:xfrm>
                  <a:off x="7478062" y="3302950"/>
                  <a:ext cx="977154" cy="719540"/>
                </a:xfrm>
                <a:prstGeom prst="rect">
                  <a:avLst/>
                </a:prstGeom>
                <a:noFill/>
              </p:spPr>
              <p:txBody>
                <a:bodyPr wrap="none" lIns="45702" tIns="22852" rIns="45702" bIns="22852" rtlCol="0">
                  <a:spAutoFit/>
                </a:bodyPr>
                <a:lstStyle/>
                <a:p>
                  <a:pPr algn="ctr" defTabSz="913851">
                    <a:lnSpc>
                      <a:spcPts val="5998"/>
                    </a:lnSpc>
                  </a:pPr>
                  <a:r>
                    <a:rPr lang="en-US" sz="3200" b="1" dirty="0">
                      <a:solidFill>
                        <a:schemeClr val="bg1"/>
                      </a:solidFill>
                      <a:latin typeface="Mogul Europe" panose="020B7200000000000000" pitchFamily="34" charset="0"/>
                    </a:rPr>
                    <a:t>167</a:t>
                  </a:r>
                </a:p>
              </p:txBody>
            </p:sp>
            <p:sp>
              <p:nvSpPr>
                <p:cNvPr id="190" name="Rounded Rectangle 189"/>
                <p:cNvSpPr/>
                <p:nvPr/>
              </p:nvSpPr>
              <p:spPr>
                <a:xfrm>
                  <a:off x="7061736" y="4134216"/>
                  <a:ext cx="1809806" cy="4662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7298846" y="4236567"/>
                  <a:ext cx="1335586" cy="261592"/>
                </a:xfrm>
                <a:prstGeom prst="rect">
                  <a:avLst/>
                </a:prstGeom>
              </p:spPr>
              <p:txBody>
                <a:bodyPr wrap="none" lIns="91422" tIns="45711" rIns="91422" bIns="45711">
                  <a:spAutoFit/>
                </a:bodyPr>
                <a:lstStyle/>
                <a:p>
                  <a:pPr lvl="0" algn="ctr"/>
                  <a:r>
                    <a:rPr lang="mn-MN" sz="1100" b="1" dirty="0">
                      <a:solidFill>
                        <a:srgbClr val="FFFFFF"/>
                      </a:solidFill>
                      <a:latin typeface="Montserrat Bold" charset="0"/>
                      <a:ea typeface="Montserrat Bold" charset="0"/>
                      <a:cs typeface="Montserrat Bold" charset="0"/>
                    </a:rPr>
                    <a:t>Нийцлийн аудит</a:t>
                  </a:r>
                  <a:endParaRPr lang="en-US" sz="1100" b="1" dirty="0">
                    <a:solidFill>
                      <a:srgbClr val="FFFFFF"/>
                    </a:solidFill>
                    <a:latin typeface="Montserrat Bold" charset="0"/>
                    <a:ea typeface="Montserrat Bold" charset="0"/>
                    <a:cs typeface="Montserrat Bold" charset="0"/>
                  </a:endParaRPr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6703553" y="2813327"/>
                  <a:ext cx="2526172" cy="338554"/>
                </a:xfrm>
                <a:prstGeom prst="rect">
                  <a:avLst/>
                </a:prstGeom>
                <a:solidFill>
                  <a:srgbClr val="0094C8"/>
                </a:solidFill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mn-MN" sz="1600" dirty="0">
                      <a:solidFill>
                        <a:schemeClr val="bg1"/>
                      </a:solidFill>
                      <a:latin typeface="Mogul Europe" panose="020B7200000000000000" pitchFamily="34" charset="0"/>
                    </a:rPr>
                    <a:t>5%</a:t>
                  </a:r>
                </a:p>
              </p:txBody>
            </p:sp>
            <p:grpSp>
              <p:nvGrpSpPr>
                <p:cNvPr id="193" name="Group 192"/>
                <p:cNvGrpSpPr/>
                <p:nvPr/>
              </p:nvGrpSpPr>
              <p:grpSpPr>
                <a:xfrm>
                  <a:off x="7449207" y="2197258"/>
                  <a:ext cx="1034864" cy="1034864"/>
                  <a:chOff x="7449207" y="2197258"/>
                  <a:chExt cx="1034864" cy="1034864"/>
                </a:xfrm>
              </p:grpSpPr>
              <p:sp>
                <p:nvSpPr>
                  <p:cNvPr id="194" name="Oval 193"/>
                  <p:cNvSpPr/>
                  <p:nvPr/>
                </p:nvSpPr>
                <p:spPr>
                  <a:xfrm>
                    <a:off x="7449207" y="2197258"/>
                    <a:ext cx="1034864" cy="1034864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mn-MN" sz="1600"/>
                  </a:p>
                </p:txBody>
              </p:sp>
              <p:pic>
                <p:nvPicPr>
                  <p:cNvPr id="195" name="Picture 194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94745" y="2435787"/>
                    <a:ext cx="543788" cy="54378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9" name="Group 178"/>
              <p:cNvGrpSpPr/>
              <p:nvPr/>
            </p:nvGrpSpPr>
            <p:grpSpPr>
              <a:xfrm>
                <a:off x="3689913" y="2197258"/>
                <a:ext cx="2526173" cy="2403253"/>
                <a:chOff x="3689913" y="2197258"/>
                <a:chExt cx="2526173" cy="2403253"/>
              </a:xfrm>
            </p:grpSpPr>
            <p:sp>
              <p:nvSpPr>
                <p:cNvPr id="180" name="Rounded Rectangle 179"/>
                <p:cNvSpPr/>
                <p:nvPr/>
              </p:nvSpPr>
              <p:spPr>
                <a:xfrm>
                  <a:off x="3689914" y="2713582"/>
                  <a:ext cx="2526172" cy="1656000"/>
                </a:xfrm>
                <a:prstGeom prst="roundRect">
                  <a:avLst>
                    <a:gd name="adj" fmla="val 6889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386" tIns="45693" rIns="91386" bIns="45693" rtlCol="0" anchor="ctr"/>
                <a:lstStyle/>
                <a:p>
                  <a:pPr algn="ctr" defTabSz="913851"/>
                  <a:endParaRPr lang="en-US" sz="2400" b="1" dirty="0">
                    <a:solidFill>
                      <a:srgbClr val="737572"/>
                    </a:solidFill>
                    <a:latin typeface="Open Sans Regular" charset="0"/>
                  </a:endParaRPr>
                </a:p>
              </p:txBody>
            </p:sp>
            <p:sp>
              <p:nvSpPr>
                <p:cNvPr id="181" name="TextBox 180"/>
                <p:cNvSpPr txBox="1"/>
                <p:nvPr/>
              </p:nvSpPr>
              <p:spPr>
                <a:xfrm>
                  <a:off x="4464423" y="3302950"/>
                  <a:ext cx="977154" cy="719540"/>
                </a:xfrm>
                <a:prstGeom prst="rect">
                  <a:avLst/>
                </a:prstGeom>
                <a:noFill/>
              </p:spPr>
              <p:txBody>
                <a:bodyPr wrap="none" lIns="45702" tIns="22852" rIns="45702" bIns="22852" rtlCol="0">
                  <a:spAutoFit/>
                </a:bodyPr>
                <a:lstStyle/>
                <a:p>
                  <a:pPr algn="ctr" defTabSz="913851">
                    <a:lnSpc>
                      <a:spcPts val="5998"/>
                    </a:lnSpc>
                  </a:pPr>
                  <a:r>
                    <a:rPr lang="en-US" sz="3200" b="1" dirty="0">
                      <a:solidFill>
                        <a:schemeClr val="bg1"/>
                      </a:solidFill>
                      <a:latin typeface="Mogul Europe" panose="020B7200000000000000" pitchFamily="34" charset="0"/>
                    </a:rPr>
                    <a:t>210</a:t>
                  </a:r>
                </a:p>
              </p:txBody>
            </p:sp>
            <p:sp>
              <p:nvSpPr>
                <p:cNvPr id="182" name="Rounded Rectangle 181"/>
                <p:cNvSpPr/>
                <p:nvPr/>
              </p:nvSpPr>
              <p:spPr>
                <a:xfrm>
                  <a:off x="4048097" y="4134216"/>
                  <a:ext cx="1809806" cy="4662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/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4157768" y="4236567"/>
                  <a:ext cx="1590464" cy="261592"/>
                </a:xfrm>
                <a:prstGeom prst="rect">
                  <a:avLst/>
                </a:prstGeom>
              </p:spPr>
              <p:txBody>
                <a:bodyPr wrap="none" lIns="91422" tIns="45711" rIns="91422" bIns="45711">
                  <a:spAutoFit/>
                </a:bodyPr>
                <a:lstStyle/>
                <a:p>
                  <a:pPr lvl="0" algn="ctr"/>
                  <a:r>
                    <a:rPr lang="mn-MN" sz="1100" b="1" dirty="0">
                      <a:solidFill>
                        <a:srgbClr val="FFFFFF"/>
                      </a:solidFill>
                      <a:latin typeface="Montserrat Bold" charset="0"/>
                      <a:ea typeface="Montserrat Bold" charset="0"/>
                      <a:cs typeface="Montserrat Bold" charset="0"/>
                    </a:rPr>
                    <a:t>Гүйцэтгэлийн аудит</a:t>
                  </a:r>
                  <a:endParaRPr lang="en-US" sz="1100" b="1" dirty="0">
                    <a:solidFill>
                      <a:srgbClr val="FFFFFF"/>
                    </a:solidFill>
                    <a:latin typeface="Montserrat Bold" charset="0"/>
                    <a:ea typeface="Montserrat Bold" charset="0"/>
                    <a:cs typeface="Montserrat Bold" charset="0"/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3689913" y="2813327"/>
                  <a:ext cx="2526171" cy="33855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mn-MN" sz="1600" dirty="0">
                      <a:solidFill>
                        <a:schemeClr val="bg1"/>
                      </a:solidFill>
                      <a:latin typeface="Mogul Europe" panose="020B7200000000000000" pitchFamily="34" charset="0"/>
                    </a:rPr>
                    <a:t>6%</a:t>
                  </a:r>
                </a:p>
              </p:txBody>
            </p:sp>
            <p:grpSp>
              <p:nvGrpSpPr>
                <p:cNvPr id="185" name="Group 184"/>
                <p:cNvGrpSpPr/>
                <p:nvPr/>
              </p:nvGrpSpPr>
              <p:grpSpPr>
                <a:xfrm>
                  <a:off x="4435568" y="2197258"/>
                  <a:ext cx="1034864" cy="1034864"/>
                  <a:chOff x="4435568" y="2197258"/>
                  <a:chExt cx="1034864" cy="1034864"/>
                </a:xfrm>
              </p:grpSpPr>
              <p:sp>
                <p:nvSpPr>
                  <p:cNvPr id="186" name="Oval 185"/>
                  <p:cNvSpPr/>
                  <p:nvPr/>
                </p:nvSpPr>
                <p:spPr>
                  <a:xfrm>
                    <a:off x="4435568" y="2197258"/>
                    <a:ext cx="1034864" cy="103486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mn-MN" sz="1600"/>
                  </a:p>
                </p:txBody>
              </p:sp>
              <p:pic>
                <p:nvPicPr>
                  <p:cNvPr id="187" name="Picture 18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05447" y="2464008"/>
                    <a:ext cx="492395" cy="492395"/>
                  </a:xfrm>
                  <a:prstGeom prst="rect">
                    <a:avLst/>
                  </a:prstGeom>
                </p:spPr>
              </p:pic>
            </p:grpSp>
          </p:grpSp>
        </p:grpSp>
      </p:grpSp>
    </p:spTree>
    <p:extLst>
      <p:ext uri="{BB962C8B-B14F-4D97-AF65-F5344CB8AC3E}">
        <p14:creationId xmlns:p14="http://schemas.microsoft.com/office/powerpoint/2010/main" val="53244991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7140130" y="2559803"/>
            <a:ext cx="1653017" cy="1859297"/>
            <a:chOff x="1140220" y="2561461"/>
            <a:chExt cx="1653017" cy="1859297"/>
          </a:xfrm>
        </p:grpSpPr>
        <p:sp>
          <p:nvSpPr>
            <p:cNvPr id="49" name="TextBox 48"/>
            <p:cNvSpPr txBox="1"/>
            <p:nvPr/>
          </p:nvSpPr>
          <p:spPr>
            <a:xfrm>
              <a:off x="1140220" y="3528206"/>
              <a:ext cx="165301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mn-MN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5494 </a:t>
              </a:r>
              <a:endPara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endParaRPr>
            </a:p>
            <a:p>
              <a:pPr algn="ctr"/>
              <a:r>
                <a:rPr lang="mn-M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байгууллага</a:t>
              </a:r>
              <a:endPara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endParaRPr>
            </a:p>
          </p:txBody>
        </p:sp>
        <p:pic>
          <p:nvPicPr>
            <p:cNvPr id="50" name="Picture 2" descr="House search Fre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667" y="2561461"/>
              <a:ext cx="980121" cy="980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6703553" y="2197258"/>
            <a:ext cx="2526172" cy="2403253"/>
            <a:chOff x="6703553" y="2197258"/>
            <a:chExt cx="2526172" cy="2403253"/>
          </a:xfrm>
        </p:grpSpPr>
        <p:sp>
          <p:nvSpPr>
            <p:cNvPr id="22" name="Rounded Rectangle 21"/>
            <p:cNvSpPr/>
            <p:nvPr/>
          </p:nvSpPr>
          <p:spPr>
            <a:xfrm>
              <a:off x="6703553" y="2713582"/>
              <a:ext cx="2526172" cy="1656000"/>
            </a:xfrm>
            <a:prstGeom prst="roundRect">
              <a:avLst>
                <a:gd name="adj" fmla="val 6889"/>
              </a:avLst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86" tIns="45693" rIns="91386" bIns="45693" rtlCol="0" anchor="ctr"/>
            <a:lstStyle/>
            <a:p>
              <a:pPr algn="ctr" defTabSz="913851"/>
              <a:endParaRPr lang="en-US" sz="2400" b="1" dirty="0">
                <a:solidFill>
                  <a:srgbClr val="737572"/>
                </a:solidFill>
                <a:latin typeface="Open Sans Regular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78062" y="3302950"/>
              <a:ext cx="977154" cy="719540"/>
            </a:xfrm>
            <a:prstGeom prst="rect">
              <a:avLst/>
            </a:prstGeom>
            <a:noFill/>
          </p:spPr>
          <p:txBody>
            <a:bodyPr wrap="none" lIns="45702" tIns="22852" rIns="45702" bIns="22852" rtlCol="0">
              <a:spAutoFit/>
            </a:bodyPr>
            <a:lstStyle/>
            <a:p>
              <a:pPr algn="ctr" defTabSz="913851">
                <a:lnSpc>
                  <a:spcPts val="5998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Mogul Europe" panose="020B7200000000000000" pitchFamily="34" charset="0"/>
                </a:rPr>
                <a:t>167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061736" y="4134216"/>
              <a:ext cx="1809806" cy="46629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98846" y="4236567"/>
              <a:ext cx="1335586" cy="261592"/>
            </a:xfrm>
            <a:prstGeom prst="rect">
              <a:avLst/>
            </a:prstGeom>
          </p:spPr>
          <p:txBody>
            <a:bodyPr wrap="none" lIns="91422" tIns="45711" rIns="91422" bIns="45711">
              <a:spAutoFit/>
            </a:bodyPr>
            <a:lstStyle/>
            <a:p>
              <a:pPr lvl="0" algn="ctr"/>
              <a:r>
                <a:rPr lang="mn-MN" sz="1100" b="1" dirty="0">
                  <a:solidFill>
                    <a:srgbClr val="FFFFFF"/>
                  </a:solidFill>
                  <a:latin typeface="Montserrat Bold" charset="0"/>
                  <a:ea typeface="Montserrat Bold" charset="0"/>
                  <a:cs typeface="Montserrat Bold" charset="0"/>
                </a:rPr>
                <a:t>Нийцлийн аудит</a:t>
              </a:r>
              <a:endParaRPr lang="en-US" sz="1100" b="1" dirty="0">
                <a:solidFill>
                  <a:srgbClr val="FFFFFF"/>
                </a:solidFill>
                <a:latin typeface="Montserrat Bold" charset="0"/>
                <a:ea typeface="Montserrat Bold" charset="0"/>
                <a:cs typeface="Montserrat Bold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703553" y="2813327"/>
              <a:ext cx="2526172" cy="338554"/>
            </a:xfrm>
            <a:prstGeom prst="rect">
              <a:avLst/>
            </a:prstGeom>
            <a:solidFill>
              <a:srgbClr val="0094C8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mn-MN" sz="1600" dirty="0">
                  <a:solidFill>
                    <a:schemeClr val="bg1"/>
                  </a:solidFill>
                  <a:latin typeface="Mogul Europe" panose="020B7200000000000000" pitchFamily="34" charset="0"/>
                </a:rPr>
                <a:t>5%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449207" y="2197258"/>
              <a:ext cx="1034864" cy="1034864"/>
              <a:chOff x="7449207" y="2197258"/>
              <a:chExt cx="1034864" cy="1034864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7449207" y="2197258"/>
                <a:ext cx="1034864" cy="1034864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 sz="1600"/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4745" y="2435787"/>
                <a:ext cx="543788" cy="543788"/>
              </a:xfrm>
              <a:prstGeom prst="rect">
                <a:avLst/>
              </a:prstGeom>
            </p:spPr>
          </p:pic>
        </p:grpSp>
      </p:grpSp>
      <p:sp>
        <p:nvSpPr>
          <p:cNvPr id="94" name="Rectangle 93"/>
          <p:cNvSpPr/>
          <p:nvPr/>
        </p:nvSpPr>
        <p:spPr>
          <a:xfrm>
            <a:off x="264399" y="3089486"/>
            <a:ext cx="3381777" cy="1146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81"/>
              </a:spcBef>
            </a:pPr>
            <a:r>
              <a:rPr lang="mn-M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Нийт</a:t>
            </a: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  <a:p>
            <a:pPr algn="ctr">
              <a:lnSpc>
                <a:spcPct val="90000"/>
              </a:lnSpc>
              <a:spcBef>
                <a:spcPts val="81"/>
              </a:spcBef>
            </a:pPr>
            <a:r>
              <a:rPr lang="mn-M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алдаа </a:t>
            </a:r>
            <a:r>
              <a:rPr lang="mn-M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зөрчил</a:t>
            </a:r>
          </a:p>
          <a:p>
            <a:pPr algn="ctr">
              <a:lnSpc>
                <a:spcPct val="90000"/>
              </a:lnSpc>
              <a:spcBef>
                <a:spcPts val="81"/>
              </a:spcBef>
            </a:pPr>
            <a:r>
              <a:rPr lang="en-US" sz="3200" b="1" dirty="0">
                <a:solidFill>
                  <a:srgbClr val="FF5050"/>
                </a:solidFill>
                <a:latin typeface="Mogul Europe" panose="020B7200000000000000" pitchFamily="34" charset="0"/>
              </a:rPr>
              <a:t>721.5</a:t>
            </a:r>
          </a:p>
          <a:p>
            <a:pPr algn="ctr">
              <a:lnSpc>
                <a:spcPct val="90000"/>
              </a:lnSpc>
              <a:spcBef>
                <a:spcPts val="81"/>
              </a:spcBef>
            </a:pPr>
            <a:r>
              <a:rPr lang="mn-M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тэрбум төгрөг</a:t>
            </a:r>
          </a:p>
        </p:txBody>
      </p:sp>
      <p:sp>
        <p:nvSpPr>
          <p:cNvPr id="95" name="Rectangle 94"/>
          <p:cNvSpPr/>
          <p:nvPr/>
        </p:nvSpPr>
        <p:spPr>
          <a:xfrm>
            <a:off x="3344633" y="1276350"/>
            <a:ext cx="6561367" cy="558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grpSp>
        <p:nvGrpSpPr>
          <p:cNvPr id="98" name="Group 97"/>
          <p:cNvGrpSpPr/>
          <p:nvPr/>
        </p:nvGrpSpPr>
        <p:grpSpPr>
          <a:xfrm>
            <a:off x="3464167" y="3723334"/>
            <a:ext cx="1825682" cy="1497230"/>
            <a:chOff x="3453456" y="3652996"/>
            <a:chExt cx="1825682" cy="1497230"/>
          </a:xfrm>
        </p:grpSpPr>
        <p:sp>
          <p:nvSpPr>
            <p:cNvPr id="99" name="Rectangle 98" descr="Element 4 Shape"/>
            <p:cNvSpPr/>
            <p:nvPr/>
          </p:nvSpPr>
          <p:spPr bwMode="auto">
            <a:xfrm flipH="1">
              <a:off x="3453456" y="3652996"/>
              <a:ext cx="1825682" cy="1497230"/>
            </a:xfrm>
            <a:prstGeom prst="rect">
              <a:avLst/>
            </a:prstGeom>
            <a:solidFill>
              <a:srgbClr val="FF5050">
                <a:alpha val="9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7429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mn-MN" sz="14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Дотоод хяналт, хариуцлага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562"/>
            <p:cNvSpPr>
              <a:spLocks noEditPoints="1"/>
            </p:cNvSpPr>
            <p:nvPr/>
          </p:nvSpPr>
          <p:spPr bwMode="auto">
            <a:xfrm>
              <a:off x="3609928" y="4406087"/>
              <a:ext cx="629874" cy="50104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545"/>
                </a:cxn>
                <a:cxn ang="0">
                  <a:pos x="685" y="545"/>
                </a:cxn>
                <a:cxn ang="0">
                  <a:pos x="725" y="0"/>
                </a:cxn>
                <a:cxn ang="0">
                  <a:pos x="81" y="413"/>
                </a:cxn>
                <a:cxn ang="0">
                  <a:pos x="82" y="393"/>
                </a:cxn>
                <a:cxn ang="0">
                  <a:pos x="93" y="352"/>
                </a:cxn>
                <a:cxn ang="0">
                  <a:pos x="115" y="316"/>
                </a:cxn>
                <a:cxn ang="0">
                  <a:pos x="143" y="288"/>
                </a:cxn>
                <a:cxn ang="0">
                  <a:pos x="159" y="277"/>
                </a:cxn>
                <a:cxn ang="0">
                  <a:pos x="151" y="269"/>
                </a:cxn>
                <a:cxn ang="0">
                  <a:pos x="140" y="246"/>
                </a:cxn>
                <a:cxn ang="0">
                  <a:pos x="139" y="233"/>
                </a:cxn>
                <a:cxn ang="0">
                  <a:pos x="143" y="210"/>
                </a:cxn>
                <a:cxn ang="0">
                  <a:pos x="156" y="191"/>
                </a:cxn>
                <a:cxn ang="0">
                  <a:pos x="175" y="177"/>
                </a:cxn>
                <a:cxn ang="0">
                  <a:pos x="198" y="173"/>
                </a:cxn>
                <a:cxn ang="0">
                  <a:pos x="210" y="175"/>
                </a:cxn>
                <a:cxn ang="0">
                  <a:pos x="230" y="184"/>
                </a:cxn>
                <a:cxn ang="0">
                  <a:pos x="246" y="199"/>
                </a:cxn>
                <a:cxn ang="0">
                  <a:pos x="256" y="220"/>
                </a:cxn>
                <a:cxn ang="0">
                  <a:pos x="257" y="233"/>
                </a:cxn>
                <a:cxn ang="0">
                  <a:pos x="252" y="258"/>
                </a:cxn>
                <a:cxn ang="0">
                  <a:pos x="236" y="277"/>
                </a:cxn>
                <a:cxn ang="0">
                  <a:pos x="245" y="282"/>
                </a:cxn>
                <a:cxn ang="0">
                  <a:pos x="268" y="301"/>
                </a:cxn>
                <a:cxn ang="0">
                  <a:pos x="292" y="333"/>
                </a:cxn>
                <a:cxn ang="0">
                  <a:pos x="308" y="372"/>
                </a:cxn>
                <a:cxn ang="0">
                  <a:pos x="315" y="413"/>
                </a:cxn>
                <a:cxn ang="0">
                  <a:pos x="557" y="413"/>
                </a:cxn>
                <a:cxn ang="0">
                  <a:pos x="406" y="368"/>
                </a:cxn>
                <a:cxn ang="0">
                  <a:pos x="557" y="413"/>
                </a:cxn>
                <a:cxn ang="0">
                  <a:pos x="406" y="331"/>
                </a:cxn>
                <a:cxn ang="0">
                  <a:pos x="663" y="286"/>
                </a:cxn>
                <a:cxn ang="0">
                  <a:pos x="663" y="249"/>
                </a:cxn>
                <a:cxn ang="0">
                  <a:pos x="406" y="204"/>
                </a:cxn>
                <a:cxn ang="0">
                  <a:pos x="663" y="249"/>
                </a:cxn>
              </a:cxnLst>
              <a:rect l="0" t="0" r="r" b="b"/>
              <a:pathLst>
                <a:path w="725" h="545">
                  <a:moveTo>
                    <a:pt x="685" y="0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0" y="545"/>
                  </a:lnTo>
                  <a:lnTo>
                    <a:pt x="42" y="545"/>
                  </a:lnTo>
                  <a:lnTo>
                    <a:pt x="685" y="545"/>
                  </a:lnTo>
                  <a:lnTo>
                    <a:pt x="725" y="545"/>
                  </a:lnTo>
                  <a:lnTo>
                    <a:pt x="725" y="0"/>
                  </a:lnTo>
                  <a:lnTo>
                    <a:pt x="685" y="0"/>
                  </a:lnTo>
                  <a:close/>
                  <a:moveTo>
                    <a:pt x="81" y="413"/>
                  </a:moveTo>
                  <a:lnTo>
                    <a:pt x="81" y="413"/>
                  </a:lnTo>
                  <a:lnTo>
                    <a:pt x="82" y="393"/>
                  </a:lnTo>
                  <a:lnTo>
                    <a:pt x="86" y="372"/>
                  </a:lnTo>
                  <a:lnTo>
                    <a:pt x="93" y="352"/>
                  </a:lnTo>
                  <a:lnTo>
                    <a:pt x="103" y="333"/>
                  </a:lnTo>
                  <a:lnTo>
                    <a:pt x="115" y="316"/>
                  </a:lnTo>
                  <a:lnTo>
                    <a:pt x="128" y="301"/>
                  </a:lnTo>
                  <a:lnTo>
                    <a:pt x="143" y="288"/>
                  </a:lnTo>
                  <a:lnTo>
                    <a:pt x="151" y="282"/>
                  </a:lnTo>
                  <a:lnTo>
                    <a:pt x="159" y="277"/>
                  </a:lnTo>
                  <a:lnTo>
                    <a:pt x="159" y="277"/>
                  </a:lnTo>
                  <a:lnTo>
                    <a:pt x="151" y="269"/>
                  </a:lnTo>
                  <a:lnTo>
                    <a:pt x="144" y="258"/>
                  </a:lnTo>
                  <a:lnTo>
                    <a:pt x="140" y="246"/>
                  </a:lnTo>
                  <a:lnTo>
                    <a:pt x="139" y="233"/>
                  </a:lnTo>
                  <a:lnTo>
                    <a:pt x="139" y="233"/>
                  </a:lnTo>
                  <a:lnTo>
                    <a:pt x="140" y="220"/>
                  </a:lnTo>
                  <a:lnTo>
                    <a:pt x="143" y="210"/>
                  </a:lnTo>
                  <a:lnTo>
                    <a:pt x="148" y="199"/>
                  </a:lnTo>
                  <a:lnTo>
                    <a:pt x="156" y="191"/>
                  </a:lnTo>
                  <a:lnTo>
                    <a:pt x="164" y="184"/>
                  </a:lnTo>
                  <a:lnTo>
                    <a:pt x="175" y="177"/>
                  </a:lnTo>
                  <a:lnTo>
                    <a:pt x="186" y="175"/>
                  </a:lnTo>
                  <a:lnTo>
                    <a:pt x="198" y="173"/>
                  </a:lnTo>
                  <a:lnTo>
                    <a:pt x="198" y="173"/>
                  </a:lnTo>
                  <a:lnTo>
                    <a:pt x="210" y="175"/>
                  </a:lnTo>
                  <a:lnTo>
                    <a:pt x="221" y="177"/>
                  </a:lnTo>
                  <a:lnTo>
                    <a:pt x="230" y="184"/>
                  </a:lnTo>
                  <a:lnTo>
                    <a:pt x="240" y="191"/>
                  </a:lnTo>
                  <a:lnTo>
                    <a:pt x="246" y="199"/>
                  </a:lnTo>
                  <a:lnTo>
                    <a:pt x="252" y="210"/>
                  </a:lnTo>
                  <a:lnTo>
                    <a:pt x="256" y="220"/>
                  </a:lnTo>
                  <a:lnTo>
                    <a:pt x="257" y="233"/>
                  </a:lnTo>
                  <a:lnTo>
                    <a:pt x="257" y="233"/>
                  </a:lnTo>
                  <a:lnTo>
                    <a:pt x="256" y="246"/>
                  </a:lnTo>
                  <a:lnTo>
                    <a:pt x="252" y="258"/>
                  </a:lnTo>
                  <a:lnTo>
                    <a:pt x="245" y="269"/>
                  </a:lnTo>
                  <a:lnTo>
                    <a:pt x="236" y="277"/>
                  </a:lnTo>
                  <a:lnTo>
                    <a:pt x="236" y="277"/>
                  </a:lnTo>
                  <a:lnTo>
                    <a:pt x="245" y="282"/>
                  </a:lnTo>
                  <a:lnTo>
                    <a:pt x="253" y="288"/>
                  </a:lnTo>
                  <a:lnTo>
                    <a:pt x="268" y="301"/>
                  </a:lnTo>
                  <a:lnTo>
                    <a:pt x="281" y="316"/>
                  </a:lnTo>
                  <a:lnTo>
                    <a:pt x="292" y="333"/>
                  </a:lnTo>
                  <a:lnTo>
                    <a:pt x="302" y="352"/>
                  </a:lnTo>
                  <a:lnTo>
                    <a:pt x="308" y="372"/>
                  </a:lnTo>
                  <a:lnTo>
                    <a:pt x="314" y="393"/>
                  </a:lnTo>
                  <a:lnTo>
                    <a:pt x="315" y="413"/>
                  </a:lnTo>
                  <a:lnTo>
                    <a:pt x="81" y="413"/>
                  </a:lnTo>
                  <a:close/>
                  <a:moveTo>
                    <a:pt x="557" y="413"/>
                  </a:moveTo>
                  <a:lnTo>
                    <a:pt x="406" y="413"/>
                  </a:lnTo>
                  <a:lnTo>
                    <a:pt x="406" y="368"/>
                  </a:lnTo>
                  <a:lnTo>
                    <a:pt x="557" y="368"/>
                  </a:lnTo>
                  <a:lnTo>
                    <a:pt x="557" y="413"/>
                  </a:lnTo>
                  <a:close/>
                  <a:moveTo>
                    <a:pt x="663" y="331"/>
                  </a:moveTo>
                  <a:lnTo>
                    <a:pt x="406" y="331"/>
                  </a:lnTo>
                  <a:lnTo>
                    <a:pt x="406" y="286"/>
                  </a:lnTo>
                  <a:lnTo>
                    <a:pt x="663" y="286"/>
                  </a:lnTo>
                  <a:lnTo>
                    <a:pt x="663" y="331"/>
                  </a:lnTo>
                  <a:close/>
                  <a:moveTo>
                    <a:pt x="663" y="249"/>
                  </a:moveTo>
                  <a:lnTo>
                    <a:pt x="406" y="249"/>
                  </a:lnTo>
                  <a:lnTo>
                    <a:pt x="406" y="204"/>
                  </a:lnTo>
                  <a:lnTo>
                    <a:pt x="663" y="204"/>
                  </a:lnTo>
                  <a:lnTo>
                    <a:pt x="663" y="2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990427"/>
              <a:endParaRPr lang="en-US" sz="1950" dirty="0">
                <a:solidFill>
                  <a:prstClr val="black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267737" y="4446176"/>
              <a:ext cx="94609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n-MN" sz="2600" b="1" dirty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2</a:t>
              </a:r>
              <a:r>
                <a:rPr lang="en-US" sz="2600" b="1" dirty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.</a:t>
              </a:r>
              <a:r>
                <a:rPr lang="mn-MN" sz="2600" b="1" dirty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r>
                <a:rPr lang="en-US" sz="2600" b="1" dirty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%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464167" y="2109077"/>
            <a:ext cx="1825682" cy="1497230"/>
            <a:chOff x="3464167" y="2030151"/>
            <a:chExt cx="1825682" cy="1497230"/>
          </a:xfrm>
        </p:grpSpPr>
        <p:sp>
          <p:nvSpPr>
            <p:cNvPr id="103" name="Rectangle 102" descr="Element 1 Shape"/>
            <p:cNvSpPr/>
            <p:nvPr/>
          </p:nvSpPr>
          <p:spPr bwMode="auto">
            <a:xfrm flipH="1">
              <a:off x="3464167" y="2030151"/>
              <a:ext cx="1825682" cy="1497230"/>
            </a:xfrm>
            <a:prstGeom prst="rect">
              <a:avLst/>
            </a:prstGeom>
            <a:solidFill>
              <a:srgbClr val="FF5050">
                <a:alpha val="9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7429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mn-MN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Хууль, тогтоомжийн хэрэгжилт</a:t>
              </a:r>
            </a:p>
          </p:txBody>
        </p:sp>
        <p:sp>
          <p:nvSpPr>
            <p:cNvPr id="104" name="Rectangle 70"/>
            <p:cNvSpPr>
              <a:spLocks noChangeArrowheads="1"/>
            </p:cNvSpPr>
            <p:nvPr/>
          </p:nvSpPr>
          <p:spPr bwMode="auto">
            <a:xfrm>
              <a:off x="4189000" y="2783429"/>
              <a:ext cx="1074777" cy="388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7148" tIns="14859" rIns="22289" bIns="0"/>
            <a:lstStyle/>
            <a:p>
              <a:pPr defTabSz="990427">
                <a:lnSpc>
                  <a:spcPct val="85000"/>
                </a:lnSpc>
                <a:spcBef>
                  <a:spcPts val="163"/>
                </a:spcBef>
              </a:pPr>
              <a:r>
                <a:rPr lang="en-US" sz="2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75.1%</a:t>
              </a:r>
              <a:endParaRPr 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34"/>
            <p:cNvSpPr>
              <a:spLocks/>
            </p:cNvSpPr>
            <p:nvPr/>
          </p:nvSpPr>
          <p:spPr bwMode="auto">
            <a:xfrm>
              <a:off x="3694527" y="2936128"/>
              <a:ext cx="382201" cy="187980"/>
            </a:xfrm>
            <a:custGeom>
              <a:avLst/>
              <a:gdLst>
                <a:gd name="T0" fmla="*/ 1268 w 2402"/>
                <a:gd name="T1" fmla="*/ 2 h 985"/>
                <a:gd name="T2" fmla="*/ 1416 w 2402"/>
                <a:gd name="T3" fmla="*/ 15 h 985"/>
                <a:gd name="T4" fmla="*/ 1564 w 2402"/>
                <a:gd name="T5" fmla="*/ 37 h 985"/>
                <a:gd name="T6" fmla="*/ 1706 w 2402"/>
                <a:gd name="T7" fmla="*/ 66 h 985"/>
                <a:gd name="T8" fmla="*/ 1840 w 2402"/>
                <a:gd name="T9" fmla="*/ 101 h 985"/>
                <a:gd name="T10" fmla="*/ 1965 w 2402"/>
                <a:gd name="T11" fmla="*/ 140 h 985"/>
                <a:gd name="T12" fmla="*/ 2079 w 2402"/>
                <a:gd name="T13" fmla="*/ 180 h 985"/>
                <a:gd name="T14" fmla="*/ 2178 w 2402"/>
                <a:gd name="T15" fmla="*/ 217 h 985"/>
                <a:gd name="T16" fmla="*/ 2263 w 2402"/>
                <a:gd name="T17" fmla="*/ 253 h 985"/>
                <a:gd name="T18" fmla="*/ 2328 w 2402"/>
                <a:gd name="T19" fmla="*/ 283 h 985"/>
                <a:gd name="T20" fmla="*/ 2375 w 2402"/>
                <a:gd name="T21" fmla="*/ 305 h 985"/>
                <a:gd name="T22" fmla="*/ 2398 w 2402"/>
                <a:gd name="T23" fmla="*/ 317 h 985"/>
                <a:gd name="T24" fmla="*/ 2402 w 2402"/>
                <a:gd name="T25" fmla="*/ 985 h 985"/>
                <a:gd name="T26" fmla="*/ 2388 w 2402"/>
                <a:gd name="T27" fmla="*/ 979 h 985"/>
                <a:gd name="T28" fmla="*/ 2347 w 2402"/>
                <a:gd name="T29" fmla="*/ 964 h 985"/>
                <a:gd name="T30" fmla="*/ 2285 w 2402"/>
                <a:gd name="T31" fmla="*/ 941 h 985"/>
                <a:gd name="T32" fmla="*/ 2201 w 2402"/>
                <a:gd name="T33" fmla="*/ 912 h 985"/>
                <a:gd name="T34" fmla="*/ 2100 w 2402"/>
                <a:gd name="T35" fmla="*/ 880 h 985"/>
                <a:gd name="T36" fmla="*/ 1984 w 2402"/>
                <a:gd name="T37" fmla="*/ 845 h 985"/>
                <a:gd name="T38" fmla="*/ 1854 w 2402"/>
                <a:gd name="T39" fmla="*/ 811 h 985"/>
                <a:gd name="T40" fmla="*/ 1716 w 2402"/>
                <a:gd name="T41" fmla="*/ 780 h 985"/>
                <a:gd name="T42" fmla="*/ 1573 w 2402"/>
                <a:gd name="T43" fmla="*/ 755 h 985"/>
                <a:gd name="T44" fmla="*/ 1424 w 2402"/>
                <a:gd name="T45" fmla="*/ 735 h 985"/>
                <a:gd name="T46" fmla="*/ 1275 w 2402"/>
                <a:gd name="T47" fmla="*/ 724 h 985"/>
                <a:gd name="T48" fmla="*/ 1127 w 2402"/>
                <a:gd name="T49" fmla="*/ 724 h 985"/>
                <a:gd name="T50" fmla="*/ 978 w 2402"/>
                <a:gd name="T51" fmla="*/ 735 h 985"/>
                <a:gd name="T52" fmla="*/ 829 w 2402"/>
                <a:gd name="T53" fmla="*/ 755 h 985"/>
                <a:gd name="T54" fmla="*/ 686 w 2402"/>
                <a:gd name="T55" fmla="*/ 780 h 985"/>
                <a:gd name="T56" fmla="*/ 548 w 2402"/>
                <a:gd name="T57" fmla="*/ 811 h 985"/>
                <a:gd name="T58" fmla="*/ 418 w 2402"/>
                <a:gd name="T59" fmla="*/ 845 h 985"/>
                <a:gd name="T60" fmla="*/ 302 w 2402"/>
                <a:gd name="T61" fmla="*/ 880 h 985"/>
                <a:gd name="T62" fmla="*/ 201 w 2402"/>
                <a:gd name="T63" fmla="*/ 912 h 985"/>
                <a:gd name="T64" fmla="*/ 117 w 2402"/>
                <a:gd name="T65" fmla="*/ 941 h 985"/>
                <a:gd name="T66" fmla="*/ 53 w 2402"/>
                <a:gd name="T67" fmla="*/ 964 h 985"/>
                <a:gd name="T68" fmla="*/ 14 w 2402"/>
                <a:gd name="T69" fmla="*/ 979 h 985"/>
                <a:gd name="T70" fmla="*/ 0 w 2402"/>
                <a:gd name="T71" fmla="*/ 985 h 985"/>
                <a:gd name="T72" fmla="*/ 2 w 2402"/>
                <a:gd name="T73" fmla="*/ 326 h 985"/>
                <a:gd name="T74" fmla="*/ 28 w 2402"/>
                <a:gd name="T75" fmla="*/ 313 h 985"/>
                <a:gd name="T76" fmla="*/ 77 w 2402"/>
                <a:gd name="T77" fmla="*/ 288 h 985"/>
                <a:gd name="T78" fmla="*/ 147 w 2402"/>
                <a:gd name="T79" fmla="*/ 256 h 985"/>
                <a:gd name="T80" fmla="*/ 236 w 2402"/>
                <a:gd name="T81" fmla="*/ 217 h 985"/>
                <a:gd name="T82" fmla="*/ 340 w 2402"/>
                <a:gd name="T83" fmla="*/ 175 h 985"/>
                <a:gd name="T84" fmla="*/ 460 w 2402"/>
                <a:gd name="T85" fmla="*/ 132 h 985"/>
                <a:gd name="T86" fmla="*/ 592 w 2402"/>
                <a:gd name="T87" fmla="*/ 92 h 985"/>
                <a:gd name="T88" fmla="*/ 733 w 2402"/>
                <a:gd name="T89" fmla="*/ 56 h 985"/>
                <a:gd name="T90" fmla="*/ 881 w 2402"/>
                <a:gd name="T91" fmla="*/ 26 h 985"/>
                <a:gd name="T92" fmla="*/ 1035 w 2402"/>
                <a:gd name="T93" fmla="*/ 7 h 985"/>
                <a:gd name="T94" fmla="*/ 1192 w 2402"/>
                <a:gd name="T9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02" h="985">
                  <a:moveTo>
                    <a:pt x="1192" y="0"/>
                  </a:moveTo>
                  <a:lnTo>
                    <a:pt x="1268" y="2"/>
                  </a:lnTo>
                  <a:lnTo>
                    <a:pt x="1342" y="7"/>
                  </a:lnTo>
                  <a:lnTo>
                    <a:pt x="1416" y="15"/>
                  </a:lnTo>
                  <a:lnTo>
                    <a:pt x="1491" y="24"/>
                  </a:lnTo>
                  <a:lnTo>
                    <a:pt x="1564" y="37"/>
                  </a:lnTo>
                  <a:lnTo>
                    <a:pt x="1635" y="49"/>
                  </a:lnTo>
                  <a:lnTo>
                    <a:pt x="1706" y="66"/>
                  </a:lnTo>
                  <a:lnTo>
                    <a:pt x="1774" y="83"/>
                  </a:lnTo>
                  <a:lnTo>
                    <a:pt x="1840" y="101"/>
                  </a:lnTo>
                  <a:lnTo>
                    <a:pt x="1904" y="120"/>
                  </a:lnTo>
                  <a:lnTo>
                    <a:pt x="1965" y="140"/>
                  </a:lnTo>
                  <a:lnTo>
                    <a:pt x="2023" y="159"/>
                  </a:lnTo>
                  <a:lnTo>
                    <a:pt x="2079" y="180"/>
                  </a:lnTo>
                  <a:lnTo>
                    <a:pt x="2130" y="199"/>
                  </a:lnTo>
                  <a:lnTo>
                    <a:pt x="2178" y="217"/>
                  </a:lnTo>
                  <a:lnTo>
                    <a:pt x="2222" y="237"/>
                  </a:lnTo>
                  <a:lnTo>
                    <a:pt x="2263" y="253"/>
                  </a:lnTo>
                  <a:lnTo>
                    <a:pt x="2298" y="269"/>
                  </a:lnTo>
                  <a:lnTo>
                    <a:pt x="2328" y="283"/>
                  </a:lnTo>
                  <a:lnTo>
                    <a:pt x="2354" y="295"/>
                  </a:lnTo>
                  <a:lnTo>
                    <a:pt x="2375" y="305"/>
                  </a:lnTo>
                  <a:lnTo>
                    <a:pt x="2389" y="313"/>
                  </a:lnTo>
                  <a:lnTo>
                    <a:pt x="2398" y="317"/>
                  </a:lnTo>
                  <a:lnTo>
                    <a:pt x="2402" y="318"/>
                  </a:lnTo>
                  <a:lnTo>
                    <a:pt x="2402" y="985"/>
                  </a:lnTo>
                  <a:lnTo>
                    <a:pt x="2398" y="983"/>
                  </a:lnTo>
                  <a:lnTo>
                    <a:pt x="2388" y="979"/>
                  </a:lnTo>
                  <a:lnTo>
                    <a:pt x="2371" y="973"/>
                  </a:lnTo>
                  <a:lnTo>
                    <a:pt x="2347" y="964"/>
                  </a:lnTo>
                  <a:lnTo>
                    <a:pt x="2319" y="954"/>
                  </a:lnTo>
                  <a:lnTo>
                    <a:pt x="2285" y="941"/>
                  </a:lnTo>
                  <a:lnTo>
                    <a:pt x="2246" y="926"/>
                  </a:lnTo>
                  <a:lnTo>
                    <a:pt x="2201" y="912"/>
                  </a:lnTo>
                  <a:lnTo>
                    <a:pt x="2152" y="895"/>
                  </a:lnTo>
                  <a:lnTo>
                    <a:pt x="2100" y="880"/>
                  </a:lnTo>
                  <a:lnTo>
                    <a:pt x="2042" y="863"/>
                  </a:lnTo>
                  <a:lnTo>
                    <a:pt x="1984" y="845"/>
                  </a:lnTo>
                  <a:lnTo>
                    <a:pt x="1920" y="828"/>
                  </a:lnTo>
                  <a:lnTo>
                    <a:pt x="1854" y="811"/>
                  </a:lnTo>
                  <a:lnTo>
                    <a:pt x="1787" y="796"/>
                  </a:lnTo>
                  <a:lnTo>
                    <a:pt x="1716" y="780"/>
                  </a:lnTo>
                  <a:lnTo>
                    <a:pt x="1644" y="768"/>
                  </a:lnTo>
                  <a:lnTo>
                    <a:pt x="1573" y="755"/>
                  </a:lnTo>
                  <a:lnTo>
                    <a:pt x="1498" y="744"/>
                  </a:lnTo>
                  <a:lnTo>
                    <a:pt x="1424" y="735"/>
                  </a:lnTo>
                  <a:lnTo>
                    <a:pt x="1350" y="729"/>
                  </a:lnTo>
                  <a:lnTo>
                    <a:pt x="1275" y="724"/>
                  </a:lnTo>
                  <a:lnTo>
                    <a:pt x="1201" y="722"/>
                  </a:lnTo>
                  <a:lnTo>
                    <a:pt x="1127" y="724"/>
                  </a:lnTo>
                  <a:lnTo>
                    <a:pt x="1052" y="729"/>
                  </a:lnTo>
                  <a:lnTo>
                    <a:pt x="978" y="735"/>
                  </a:lnTo>
                  <a:lnTo>
                    <a:pt x="904" y="744"/>
                  </a:lnTo>
                  <a:lnTo>
                    <a:pt x="829" y="755"/>
                  </a:lnTo>
                  <a:lnTo>
                    <a:pt x="758" y="768"/>
                  </a:lnTo>
                  <a:lnTo>
                    <a:pt x="686" y="780"/>
                  </a:lnTo>
                  <a:lnTo>
                    <a:pt x="615" y="796"/>
                  </a:lnTo>
                  <a:lnTo>
                    <a:pt x="548" y="811"/>
                  </a:lnTo>
                  <a:lnTo>
                    <a:pt x="482" y="828"/>
                  </a:lnTo>
                  <a:lnTo>
                    <a:pt x="418" y="845"/>
                  </a:lnTo>
                  <a:lnTo>
                    <a:pt x="358" y="863"/>
                  </a:lnTo>
                  <a:lnTo>
                    <a:pt x="302" y="880"/>
                  </a:lnTo>
                  <a:lnTo>
                    <a:pt x="250" y="895"/>
                  </a:lnTo>
                  <a:lnTo>
                    <a:pt x="201" y="912"/>
                  </a:lnTo>
                  <a:lnTo>
                    <a:pt x="156" y="926"/>
                  </a:lnTo>
                  <a:lnTo>
                    <a:pt x="117" y="941"/>
                  </a:lnTo>
                  <a:lnTo>
                    <a:pt x="83" y="954"/>
                  </a:lnTo>
                  <a:lnTo>
                    <a:pt x="53" y="964"/>
                  </a:lnTo>
                  <a:lnTo>
                    <a:pt x="31" y="973"/>
                  </a:lnTo>
                  <a:lnTo>
                    <a:pt x="14" y="979"/>
                  </a:lnTo>
                  <a:lnTo>
                    <a:pt x="4" y="983"/>
                  </a:lnTo>
                  <a:lnTo>
                    <a:pt x="0" y="985"/>
                  </a:lnTo>
                  <a:lnTo>
                    <a:pt x="0" y="328"/>
                  </a:lnTo>
                  <a:lnTo>
                    <a:pt x="2" y="326"/>
                  </a:lnTo>
                  <a:lnTo>
                    <a:pt x="13" y="321"/>
                  </a:lnTo>
                  <a:lnTo>
                    <a:pt x="28" y="313"/>
                  </a:lnTo>
                  <a:lnTo>
                    <a:pt x="51" y="301"/>
                  </a:lnTo>
                  <a:lnTo>
                    <a:pt x="77" y="288"/>
                  </a:lnTo>
                  <a:lnTo>
                    <a:pt x="109" y="273"/>
                  </a:lnTo>
                  <a:lnTo>
                    <a:pt x="147" y="256"/>
                  </a:lnTo>
                  <a:lnTo>
                    <a:pt x="189" y="237"/>
                  </a:lnTo>
                  <a:lnTo>
                    <a:pt x="236" y="217"/>
                  </a:lnTo>
                  <a:lnTo>
                    <a:pt x="287" y="197"/>
                  </a:lnTo>
                  <a:lnTo>
                    <a:pt x="340" y="175"/>
                  </a:lnTo>
                  <a:lnTo>
                    <a:pt x="399" y="154"/>
                  </a:lnTo>
                  <a:lnTo>
                    <a:pt x="460" y="132"/>
                  </a:lnTo>
                  <a:lnTo>
                    <a:pt x="524" y="111"/>
                  </a:lnTo>
                  <a:lnTo>
                    <a:pt x="592" y="92"/>
                  </a:lnTo>
                  <a:lnTo>
                    <a:pt x="661" y="73"/>
                  </a:lnTo>
                  <a:lnTo>
                    <a:pt x="733" y="56"/>
                  </a:lnTo>
                  <a:lnTo>
                    <a:pt x="806" y="40"/>
                  </a:lnTo>
                  <a:lnTo>
                    <a:pt x="881" y="26"/>
                  </a:lnTo>
                  <a:lnTo>
                    <a:pt x="957" y="16"/>
                  </a:lnTo>
                  <a:lnTo>
                    <a:pt x="1035" y="7"/>
                  </a:lnTo>
                  <a:lnTo>
                    <a:pt x="1114" y="2"/>
                  </a:lnTo>
                  <a:lnTo>
                    <a:pt x="119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106" name="Freeform 35"/>
            <p:cNvSpPr>
              <a:spLocks noEditPoints="1"/>
            </p:cNvSpPr>
            <p:nvPr/>
          </p:nvSpPr>
          <p:spPr bwMode="auto">
            <a:xfrm>
              <a:off x="3548260" y="2717200"/>
              <a:ext cx="673463" cy="502808"/>
            </a:xfrm>
            <a:custGeom>
              <a:avLst/>
              <a:gdLst>
                <a:gd name="T0" fmla="*/ 3799 w 4236"/>
                <a:gd name="T1" fmla="*/ 1116 h 2631"/>
                <a:gd name="T2" fmla="*/ 3754 w 4236"/>
                <a:gd name="T3" fmla="*/ 1177 h 2631"/>
                <a:gd name="T4" fmla="*/ 3764 w 4236"/>
                <a:gd name="T5" fmla="*/ 1253 h 2631"/>
                <a:gd name="T6" fmla="*/ 3824 w 4236"/>
                <a:gd name="T7" fmla="*/ 1299 h 2631"/>
                <a:gd name="T8" fmla="*/ 3902 w 4236"/>
                <a:gd name="T9" fmla="*/ 1289 h 2631"/>
                <a:gd name="T10" fmla="*/ 3948 w 4236"/>
                <a:gd name="T11" fmla="*/ 1230 h 2631"/>
                <a:gd name="T12" fmla="*/ 3938 w 4236"/>
                <a:gd name="T13" fmla="*/ 1152 h 2631"/>
                <a:gd name="T14" fmla="*/ 3878 w 4236"/>
                <a:gd name="T15" fmla="*/ 1106 h 2631"/>
                <a:gd name="T16" fmla="*/ 3841 w 4236"/>
                <a:gd name="T17" fmla="*/ 895 h 2631"/>
                <a:gd name="T18" fmla="*/ 3795 w 4236"/>
                <a:gd name="T19" fmla="*/ 913 h 2631"/>
                <a:gd name="T20" fmla="*/ 3893 w 4236"/>
                <a:gd name="T21" fmla="*/ 1000 h 2631"/>
                <a:gd name="T22" fmla="*/ 3887 w 4236"/>
                <a:gd name="T23" fmla="*/ 905 h 2631"/>
                <a:gd name="T24" fmla="*/ 3854 w 4236"/>
                <a:gd name="T25" fmla="*/ 892 h 2631"/>
                <a:gd name="T26" fmla="*/ 3654 w 4236"/>
                <a:gd name="T27" fmla="*/ 855 h 2631"/>
                <a:gd name="T28" fmla="*/ 3728 w 4236"/>
                <a:gd name="T29" fmla="*/ 814 h 2631"/>
                <a:gd name="T30" fmla="*/ 3838 w 4236"/>
                <a:gd name="T31" fmla="*/ 784 h 2631"/>
                <a:gd name="T32" fmla="*/ 3915 w 4236"/>
                <a:gd name="T33" fmla="*/ 789 h 2631"/>
                <a:gd name="T34" fmla="*/ 3964 w 4236"/>
                <a:gd name="T35" fmla="*/ 819 h 2631"/>
                <a:gd name="T36" fmla="*/ 3990 w 4236"/>
                <a:gd name="T37" fmla="*/ 864 h 2631"/>
                <a:gd name="T38" fmla="*/ 4000 w 4236"/>
                <a:gd name="T39" fmla="*/ 914 h 2631"/>
                <a:gd name="T40" fmla="*/ 4001 w 4236"/>
                <a:gd name="T41" fmla="*/ 958 h 2631"/>
                <a:gd name="T42" fmla="*/ 3999 w 4236"/>
                <a:gd name="T43" fmla="*/ 988 h 2631"/>
                <a:gd name="T44" fmla="*/ 3998 w 4236"/>
                <a:gd name="T45" fmla="*/ 1058 h 2631"/>
                <a:gd name="T46" fmla="*/ 3998 w 4236"/>
                <a:gd name="T47" fmla="*/ 1315 h 2631"/>
                <a:gd name="T48" fmla="*/ 4154 w 4236"/>
                <a:gd name="T49" fmla="*/ 2631 h 2631"/>
                <a:gd name="T50" fmla="*/ 3750 w 4236"/>
                <a:gd name="T51" fmla="*/ 2300 h 2631"/>
                <a:gd name="T52" fmla="*/ 3461 w 4236"/>
                <a:gd name="T53" fmla="*/ 1600 h 2631"/>
                <a:gd name="T54" fmla="*/ 3448 w 4236"/>
                <a:gd name="T55" fmla="*/ 1395 h 2631"/>
                <a:gd name="T56" fmla="*/ 3386 w 4236"/>
                <a:gd name="T57" fmla="*/ 1364 h 2631"/>
                <a:gd name="T58" fmla="*/ 3276 w 4236"/>
                <a:gd name="T59" fmla="*/ 1315 h 2631"/>
                <a:gd name="T60" fmla="*/ 3126 w 4236"/>
                <a:gd name="T61" fmla="*/ 1255 h 2631"/>
                <a:gd name="T62" fmla="*/ 2944 w 4236"/>
                <a:gd name="T63" fmla="*/ 1192 h 2631"/>
                <a:gd name="T64" fmla="*/ 2736 w 4236"/>
                <a:gd name="T65" fmla="*/ 1133 h 2631"/>
                <a:gd name="T66" fmla="*/ 2511 w 4236"/>
                <a:gd name="T67" fmla="*/ 1084 h 2631"/>
                <a:gd name="T68" fmla="*/ 2273 w 4236"/>
                <a:gd name="T69" fmla="*/ 1053 h 2631"/>
                <a:gd name="T70" fmla="*/ 2031 w 4236"/>
                <a:gd name="T71" fmla="*/ 1047 h 2631"/>
                <a:gd name="T72" fmla="*/ 1793 w 4236"/>
                <a:gd name="T73" fmla="*/ 1072 h 2631"/>
                <a:gd name="T74" fmla="*/ 1565 w 4236"/>
                <a:gd name="T75" fmla="*/ 1116 h 2631"/>
                <a:gd name="T76" fmla="*/ 1352 w 4236"/>
                <a:gd name="T77" fmla="*/ 1175 h 2631"/>
                <a:gd name="T78" fmla="*/ 1166 w 4236"/>
                <a:gd name="T79" fmla="*/ 1240 h 2631"/>
                <a:gd name="T80" fmla="*/ 1008 w 4236"/>
                <a:gd name="T81" fmla="*/ 1303 h 2631"/>
                <a:gd name="T82" fmla="*/ 887 w 4236"/>
                <a:gd name="T83" fmla="*/ 1359 h 2631"/>
                <a:gd name="T84" fmla="*/ 810 w 4236"/>
                <a:gd name="T85" fmla="*/ 1396 h 2631"/>
                <a:gd name="T86" fmla="*/ 783 w 4236"/>
                <a:gd name="T87" fmla="*/ 1412 h 2631"/>
                <a:gd name="T88" fmla="*/ 2072 w 4236"/>
                <a:gd name="T89" fmla="*/ 0 h 2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36" h="2631">
                  <a:moveTo>
                    <a:pt x="3850" y="1103"/>
                  </a:moveTo>
                  <a:lnTo>
                    <a:pt x="3824" y="1106"/>
                  </a:lnTo>
                  <a:lnTo>
                    <a:pt x="3799" y="1116"/>
                  </a:lnTo>
                  <a:lnTo>
                    <a:pt x="3780" y="1131"/>
                  </a:lnTo>
                  <a:lnTo>
                    <a:pt x="3764" y="1152"/>
                  </a:lnTo>
                  <a:lnTo>
                    <a:pt x="3754" y="1177"/>
                  </a:lnTo>
                  <a:lnTo>
                    <a:pt x="3750" y="1202"/>
                  </a:lnTo>
                  <a:lnTo>
                    <a:pt x="3754" y="1230"/>
                  </a:lnTo>
                  <a:lnTo>
                    <a:pt x="3764" y="1253"/>
                  </a:lnTo>
                  <a:lnTo>
                    <a:pt x="3780" y="1274"/>
                  </a:lnTo>
                  <a:lnTo>
                    <a:pt x="3799" y="1289"/>
                  </a:lnTo>
                  <a:lnTo>
                    <a:pt x="3824" y="1299"/>
                  </a:lnTo>
                  <a:lnTo>
                    <a:pt x="3850" y="1302"/>
                  </a:lnTo>
                  <a:lnTo>
                    <a:pt x="3878" y="1299"/>
                  </a:lnTo>
                  <a:lnTo>
                    <a:pt x="3902" y="1289"/>
                  </a:lnTo>
                  <a:lnTo>
                    <a:pt x="3922" y="1274"/>
                  </a:lnTo>
                  <a:lnTo>
                    <a:pt x="3938" y="1253"/>
                  </a:lnTo>
                  <a:lnTo>
                    <a:pt x="3948" y="1230"/>
                  </a:lnTo>
                  <a:lnTo>
                    <a:pt x="3952" y="1202"/>
                  </a:lnTo>
                  <a:lnTo>
                    <a:pt x="3948" y="1177"/>
                  </a:lnTo>
                  <a:lnTo>
                    <a:pt x="3938" y="1152"/>
                  </a:lnTo>
                  <a:lnTo>
                    <a:pt x="3922" y="1131"/>
                  </a:lnTo>
                  <a:lnTo>
                    <a:pt x="3902" y="1116"/>
                  </a:lnTo>
                  <a:lnTo>
                    <a:pt x="3878" y="1106"/>
                  </a:lnTo>
                  <a:lnTo>
                    <a:pt x="3850" y="1103"/>
                  </a:lnTo>
                  <a:close/>
                  <a:moveTo>
                    <a:pt x="3854" y="892"/>
                  </a:moveTo>
                  <a:lnTo>
                    <a:pt x="3841" y="895"/>
                  </a:lnTo>
                  <a:lnTo>
                    <a:pt x="3825" y="899"/>
                  </a:lnTo>
                  <a:lnTo>
                    <a:pt x="3810" y="905"/>
                  </a:lnTo>
                  <a:lnTo>
                    <a:pt x="3795" y="913"/>
                  </a:lnTo>
                  <a:lnTo>
                    <a:pt x="3781" y="922"/>
                  </a:lnTo>
                  <a:lnTo>
                    <a:pt x="3768" y="930"/>
                  </a:lnTo>
                  <a:lnTo>
                    <a:pt x="3893" y="1000"/>
                  </a:lnTo>
                  <a:lnTo>
                    <a:pt x="3893" y="938"/>
                  </a:lnTo>
                  <a:lnTo>
                    <a:pt x="3892" y="918"/>
                  </a:lnTo>
                  <a:lnTo>
                    <a:pt x="3887" y="905"/>
                  </a:lnTo>
                  <a:lnTo>
                    <a:pt x="3878" y="898"/>
                  </a:lnTo>
                  <a:lnTo>
                    <a:pt x="3867" y="892"/>
                  </a:lnTo>
                  <a:lnTo>
                    <a:pt x="3854" y="892"/>
                  </a:lnTo>
                  <a:close/>
                  <a:moveTo>
                    <a:pt x="2072" y="0"/>
                  </a:moveTo>
                  <a:lnTo>
                    <a:pt x="3648" y="865"/>
                  </a:lnTo>
                  <a:lnTo>
                    <a:pt x="3654" y="855"/>
                  </a:lnTo>
                  <a:lnTo>
                    <a:pt x="3666" y="845"/>
                  </a:lnTo>
                  <a:lnTo>
                    <a:pt x="3683" y="834"/>
                  </a:lnTo>
                  <a:lnTo>
                    <a:pt x="3728" y="814"/>
                  </a:lnTo>
                  <a:lnTo>
                    <a:pt x="3769" y="799"/>
                  </a:lnTo>
                  <a:lnTo>
                    <a:pt x="3806" y="790"/>
                  </a:lnTo>
                  <a:lnTo>
                    <a:pt x="3838" y="784"/>
                  </a:lnTo>
                  <a:lnTo>
                    <a:pt x="3867" y="783"/>
                  </a:lnTo>
                  <a:lnTo>
                    <a:pt x="3893" y="784"/>
                  </a:lnTo>
                  <a:lnTo>
                    <a:pt x="3915" y="789"/>
                  </a:lnTo>
                  <a:lnTo>
                    <a:pt x="3934" y="797"/>
                  </a:lnTo>
                  <a:lnTo>
                    <a:pt x="3951" y="807"/>
                  </a:lnTo>
                  <a:lnTo>
                    <a:pt x="3964" y="819"/>
                  </a:lnTo>
                  <a:lnTo>
                    <a:pt x="3974" y="833"/>
                  </a:lnTo>
                  <a:lnTo>
                    <a:pt x="3983" y="849"/>
                  </a:lnTo>
                  <a:lnTo>
                    <a:pt x="3990" y="864"/>
                  </a:lnTo>
                  <a:lnTo>
                    <a:pt x="3995" y="881"/>
                  </a:lnTo>
                  <a:lnTo>
                    <a:pt x="3999" y="898"/>
                  </a:lnTo>
                  <a:lnTo>
                    <a:pt x="4000" y="914"/>
                  </a:lnTo>
                  <a:lnTo>
                    <a:pt x="4001" y="930"/>
                  </a:lnTo>
                  <a:lnTo>
                    <a:pt x="4001" y="945"/>
                  </a:lnTo>
                  <a:lnTo>
                    <a:pt x="4001" y="958"/>
                  </a:lnTo>
                  <a:lnTo>
                    <a:pt x="4000" y="971"/>
                  </a:lnTo>
                  <a:lnTo>
                    <a:pt x="4000" y="980"/>
                  </a:lnTo>
                  <a:lnTo>
                    <a:pt x="3999" y="988"/>
                  </a:lnTo>
                  <a:lnTo>
                    <a:pt x="3998" y="993"/>
                  </a:lnTo>
                  <a:lnTo>
                    <a:pt x="3998" y="995"/>
                  </a:lnTo>
                  <a:lnTo>
                    <a:pt x="3998" y="1058"/>
                  </a:lnTo>
                  <a:lnTo>
                    <a:pt x="4236" y="1188"/>
                  </a:lnTo>
                  <a:lnTo>
                    <a:pt x="3998" y="1315"/>
                  </a:lnTo>
                  <a:lnTo>
                    <a:pt x="3998" y="1315"/>
                  </a:lnTo>
                  <a:lnTo>
                    <a:pt x="3998" y="2300"/>
                  </a:lnTo>
                  <a:lnTo>
                    <a:pt x="4154" y="2300"/>
                  </a:lnTo>
                  <a:lnTo>
                    <a:pt x="4154" y="2631"/>
                  </a:lnTo>
                  <a:lnTo>
                    <a:pt x="3941" y="2501"/>
                  </a:lnTo>
                  <a:lnTo>
                    <a:pt x="3750" y="2631"/>
                  </a:lnTo>
                  <a:lnTo>
                    <a:pt x="3750" y="2300"/>
                  </a:lnTo>
                  <a:lnTo>
                    <a:pt x="3893" y="2300"/>
                  </a:lnTo>
                  <a:lnTo>
                    <a:pt x="3893" y="1370"/>
                  </a:lnTo>
                  <a:lnTo>
                    <a:pt x="3461" y="1600"/>
                  </a:lnTo>
                  <a:lnTo>
                    <a:pt x="3461" y="1401"/>
                  </a:lnTo>
                  <a:lnTo>
                    <a:pt x="3459" y="1400"/>
                  </a:lnTo>
                  <a:lnTo>
                    <a:pt x="3448" y="1395"/>
                  </a:lnTo>
                  <a:lnTo>
                    <a:pt x="3433" y="1387"/>
                  </a:lnTo>
                  <a:lnTo>
                    <a:pt x="3412" y="1377"/>
                  </a:lnTo>
                  <a:lnTo>
                    <a:pt x="3386" y="1364"/>
                  </a:lnTo>
                  <a:lnTo>
                    <a:pt x="3353" y="1350"/>
                  </a:lnTo>
                  <a:lnTo>
                    <a:pt x="3317" y="1333"/>
                  </a:lnTo>
                  <a:lnTo>
                    <a:pt x="3276" y="1315"/>
                  </a:lnTo>
                  <a:lnTo>
                    <a:pt x="3231" y="1297"/>
                  </a:lnTo>
                  <a:lnTo>
                    <a:pt x="3180" y="1276"/>
                  </a:lnTo>
                  <a:lnTo>
                    <a:pt x="3126" y="1255"/>
                  </a:lnTo>
                  <a:lnTo>
                    <a:pt x="3069" y="1235"/>
                  </a:lnTo>
                  <a:lnTo>
                    <a:pt x="3008" y="1213"/>
                  </a:lnTo>
                  <a:lnTo>
                    <a:pt x="2944" y="1192"/>
                  </a:lnTo>
                  <a:lnTo>
                    <a:pt x="2877" y="1171"/>
                  </a:lnTo>
                  <a:lnTo>
                    <a:pt x="2808" y="1151"/>
                  </a:lnTo>
                  <a:lnTo>
                    <a:pt x="2736" y="1133"/>
                  </a:lnTo>
                  <a:lnTo>
                    <a:pt x="2663" y="1115"/>
                  </a:lnTo>
                  <a:lnTo>
                    <a:pt x="2588" y="1098"/>
                  </a:lnTo>
                  <a:lnTo>
                    <a:pt x="2511" y="1084"/>
                  </a:lnTo>
                  <a:lnTo>
                    <a:pt x="2432" y="1071"/>
                  </a:lnTo>
                  <a:lnTo>
                    <a:pt x="2353" y="1060"/>
                  </a:lnTo>
                  <a:lnTo>
                    <a:pt x="2273" y="1053"/>
                  </a:lnTo>
                  <a:lnTo>
                    <a:pt x="2192" y="1047"/>
                  </a:lnTo>
                  <a:lnTo>
                    <a:pt x="2112" y="1046"/>
                  </a:lnTo>
                  <a:lnTo>
                    <a:pt x="2031" y="1047"/>
                  </a:lnTo>
                  <a:lnTo>
                    <a:pt x="1951" y="1053"/>
                  </a:lnTo>
                  <a:lnTo>
                    <a:pt x="1872" y="1060"/>
                  </a:lnTo>
                  <a:lnTo>
                    <a:pt x="1793" y="1072"/>
                  </a:lnTo>
                  <a:lnTo>
                    <a:pt x="1715" y="1085"/>
                  </a:lnTo>
                  <a:lnTo>
                    <a:pt x="1639" y="1099"/>
                  </a:lnTo>
                  <a:lnTo>
                    <a:pt x="1565" y="1116"/>
                  </a:lnTo>
                  <a:lnTo>
                    <a:pt x="1492" y="1134"/>
                  </a:lnTo>
                  <a:lnTo>
                    <a:pt x="1422" y="1155"/>
                  </a:lnTo>
                  <a:lnTo>
                    <a:pt x="1352" y="1175"/>
                  </a:lnTo>
                  <a:lnTo>
                    <a:pt x="1287" y="1196"/>
                  </a:lnTo>
                  <a:lnTo>
                    <a:pt x="1225" y="1218"/>
                  </a:lnTo>
                  <a:lnTo>
                    <a:pt x="1166" y="1240"/>
                  </a:lnTo>
                  <a:lnTo>
                    <a:pt x="1109" y="1262"/>
                  </a:lnTo>
                  <a:lnTo>
                    <a:pt x="1056" y="1283"/>
                  </a:lnTo>
                  <a:lnTo>
                    <a:pt x="1008" y="1303"/>
                  </a:lnTo>
                  <a:lnTo>
                    <a:pt x="963" y="1323"/>
                  </a:lnTo>
                  <a:lnTo>
                    <a:pt x="923" y="1342"/>
                  </a:lnTo>
                  <a:lnTo>
                    <a:pt x="887" y="1359"/>
                  </a:lnTo>
                  <a:lnTo>
                    <a:pt x="856" y="1373"/>
                  </a:lnTo>
                  <a:lnTo>
                    <a:pt x="831" y="1386"/>
                  </a:lnTo>
                  <a:lnTo>
                    <a:pt x="810" y="1396"/>
                  </a:lnTo>
                  <a:lnTo>
                    <a:pt x="794" y="1405"/>
                  </a:lnTo>
                  <a:lnTo>
                    <a:pt x="785" y="1409"/>
                  </a:lnTo>
                  <a:lnTo>
                    <a:pt x="783" y="1412"/>
                  </a:lnTo>
                  <a:lnTo>
                    <a:pt x="783" y="1525"/>
                  </a:lnTo>
                  <a:lnTo>
                    <a:pt x="0" y="1174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522170" y="2109077"/>
            <a:ext cx="1825682" cy="1497230"/>
            <a:chOff x="7522170" y="2047328"/>
            <a:chExt cx="1825682" cy="1497230"/>
          </a:xfrm>
        </p:grpSpPr>
        <p:sp>
          <p:nvSpPr>
            <p:cNvPr id="108" name="Rectangle 107" descr="Element 3 Shape"/>
            <p:cNvSpPr/>
            <p:nvPr/>
          </p:nvSpPr>
          <p:spPr bwMode="auto">
            <a:xfrm flipH="1">
              <a:off x="7522170" y="2047328"/>
              <a:ext cx="1825682" cy="1497230"/>
            </a:xfrm>
            <a:prstGeom prst="rect">
              <a:avLst/>
            </a:prstGeom>
            <a:solidFill>
              <a:srgbClr val="FF5050">
                <a:alpha val="9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7429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mn-MN" sz="14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Төсвийн төлөвлөлт, гүйцэтгэл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ectangle 70"/>
            <p:cNvSpPr>
              <a:spLocks noChangeArrowheads="1"/>
            </p:cNvSpPr>
            <p:nvPr/>
          </p:nvSpPr>
          <p:spPr bwMode="auto">
            <a:xfrm>
              <a:off x="8399013" y="2778767"/>
              <a:ext cx="898285" cy="393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7148" tIns="14859" rIns="22289" bIns="0"/>
            <a:lstStyle/>
            <a:p>
              <a:pPr defTabSz="990427">
                <a:lnSpc>
                  <a:spcPct val="85000"/>
                </a:lnSpc>
                <a:spcBef>
                  <a:spcPts val="163"/>
                </a:spcBef>
              </a:pPr>
              <a:r>
                <a:rPr lang="mn-MN" sz="2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3.5</a:t>
              </a:r>
              <a:r>
                <a:rPr lang="en-US" sz="2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21"/>
            <p:cNvSpPr>
              <a:spLocks/>
            </p:cNvSpPr>
            <p:nvPr/>
          </p:nvSpPr>
          <p:spPr bwMode="auto">
            <a:xfrm>
              <a:off x="8092919" y="2731404"/>
              <a:ext cx="337958" cy="559394"/>
            </a:xfrm>
            <a:custGeom>
              <a:avLst/>
              <a:gdLst/>
              <a:ahLst/>
              <a:cxnLst>
                <a:cxn ang="0">
                  <a:pos x="682" y="0"/>
                </a:cxn>
                <a:cxn ang="0">
                  <a:pos x="682" y="0"/>
                </a:cxn>
                <a:cxn ang="0">
                  <a:pos x="653" y="3"/>
                </a:cxn>
                <a:cxn ang="0">
                  <a:pos x="576" y="18"/>
                </a:cxn>
                <a:cxn ang="0">
                  <a:pos x="525" y="27"/>
                </a:cxn>
                <a:cxn ang="0">
                  <a:pos x="466" y="42"/>
                </a:cxn>
                <a:cxn ang="0">
                  <a:pos x="404" y="58"/>
                </a:cxn>
                <a:cxn ang="0">
                  <a:pos x="342" y="78"/>
                </a:cxn>
                <a:cxn ang="0">
                  <a:pos x="278" y="104"/>
                </a:cxn>
                <a:cxn ang="0">
                  <a:pos x="247" y="117"/>
                </a:cxn>
                <a:cxn ang="0">
                  <a:pos x="216" y="131"/>
                </a:cxn>
                <a:cxn ang="0">
                  <a:pos x="187" y="146"/>
                </a:cxn>
                <a:cxn ang="0">
                  <a:pos x="157" y="164"/>
                </a:cxn>
                <a:cxn ang="0">
                  <a:pos x="132" y="181"/>
                </a:cxn>
                <a:cxn ang="0">
                  <a:pos x="106" y="201"/>
                </a:cxn>
                <a:cxn ang="0">
                  <a:pos x="84" y="221"/>
                </a:cxn>
                <a:cxn ang="0">
                  <a:pos x="62" y="241"/>
                </a:cxn>
                <a:cxn ang="0">
                  <a:pos x="44" y="265"/>
                </a:cxn>
                <a:cxn ang="0">
                  <a:pos x="29" y="287"/>
                </a:cxn>
                <a:cxn ang="0">
                  <a:pos x="17" y="312"/>
                </a:cxn>
                <a:cxn ang="0">
                  <a:pos x="7" y="340"/>
                </a:cxn>
                <a:cxn ang="0">
                  <a:pos x="2" y="367"/>
                </a:cxn>
                <a:cxn ang="0">
                  <a:pos x="0" y="396"/>
                </a:cxn>
                <a:cxn ang="0">
                  <a:pos x="0" y="396"/>
                </a:cxn>
                <a:cxn ang="0">
                  <a:pos x="0" y="1519"/>
                </a:cxn>
                <a:cxn ang="0">
                  <a:pos x="0" y="1519"/>
                </a:cxn>
                <a:cxn ang="0">
                  <a:pos x="0" y="1505"/>
                </a:cxn>
                <a:cxn ang="0">
                  <a:pos x="2" y="1490"/>
                </a:cxn>
                <a:cxn ang="0">
                  <a:pos x="4" y="1477"/>
                </a:cxn>
                <a:cxn ang="0">
                  <a:pos x="7" y="1463"/>
                </a:cxn>
                <a:cxn ang="0">
                  <a:pos x="13" y="1450"/>
                </a:cxn>
                <a:cxn ang="0">
                  <a:pos x="18" y="1435"/>
                </a:cxn>
                <a:cxn ang="0">
                  <a:pos x="33" y="1411"/>
                </a:cxn>
                <a:cxn ang="0">
                  <a:pos x="51" y="1388"/>
                </a:cxn>
                <a:cxn ang="0">
                  <a:pos x="73" y="1364"/>
                </a:cxn>
                <a:cxn ang="0">
                  <a:pos x="99" y="1344"/>
                </a:cxn>
                <a:cxn ang="0">
                  <a:pos x="126" y="1324"/>
                </a:cxn>
                <a:cxn ang="0">
                  <a:pos x="155" y="1304"/>
                </a:cxn>
                <a:cxn ang="0">
                  <a:pos x="188" y="1287"/>
                </a:cxn>
                <a:cxn ang="0">
                  <a:pos x="221" y="1271"/>
                </a:cxn>
                <a:cxn ang="0">
                  <a:pos x="258" y="1254"/>
                </a:cxn>
                <a:cxn ang="0">
                  <a:pos x="294" y="1241"/>
                </a:cxn>
                <a:cxn ang="0">
                  <a:pos x="331" y="1227"/>
                </a:cxn>
                <a:cxn ang="0">
                  <a:pos x="410" y="1205"/>
                </a:cxn>
                <a:cxn ang="0">
                  <a:pos x="486" y="1185"/>
                </a:cxn>
                <a:cxn ang="0">
                  <a:pos x="561" y="1168"/>
                </a:cxn>
                <a:cxn ang="0">
                  <a:pos x="631" y="1155"/>
                </a:cxn>
                <a:cxn ang="0">
                  <a:pos x="693" y="1146"/>
                </a:cxn>
                <a:cxn ang="0">
                  <a:pos x="788" y="1133"/>
                </a:cxn>
                <a:cxn ang="0">
                  <a:pos x="823" y="1130"/>
                </a:cxn>
                <a:cxn ang="0">
                  <a:pos x="682" y="0"/>
                </a:cxn>
              </a:cxnLst>
              <a:rect l="0" t="0" r="r" b="b"/>
              <a:pathLst>
                <a:path w="823" h="1519">
                  <a:moveTo>
                    <a:pt x="682" y="0"/>
                  </a:moveTo>
                  <a:lnTo>
                    <a:pt x="682" y="0"/>
                  </a:lnTo>
                  <a:lnTo>
                    <a:pt x="653" y="3"/>
                  </a:lnTo>
                  <a:lnTo>
                    <a:pt x="576" y="18"/>
                  </a:lnTo>
                  <a:lnTo>
                    <a:pt x="525" y="27"/>
                  </a:lnTo>
                  <a:lnTo>
                    <a:pt x="466" y="42"/>
                  </a:lnTo>
                  <a:lnTo>
                    <a:pt x="404" y="58"/>
                  </a:lnTo>
                  <a:lnTo>
                    <a:pt x="342" y="78"/>
                  </a:lnTo>
                  <a:lnTo>
                    <a:pt x="278" y="104"/>
                  </a:lnTo>
                  <a:lnTo>
                    <a:pt x="247" y="117"/>
                  </a:lnTo>
                  <a:lnTo>
                    <a:pt x="216" y="131"/>
                  </a:lnTo>
                  <a:lnTo>
                    <a:pt x="187" y="146"/>
                  </a:lnTo>
                  <a:lnTo>
                    <a:pt x="157" y="164"/>
                  </a:lnTo>
                  <a:lnTo>
                    <a:pt x="132" y="181"/>
                  </a:lnTo>
                  <a:lnTo>
                    <a:pt x="106" y="201"/>
                  </a:lnTo>
                  <a:lnTo>
                    <a:pt x="84" y="221"/>
                  </a:lnTo>
                  <a:lnTo>
                    <a:pt x="62" y="241"/>
                  </a:lnTo>
                  <a:lnTo>
                    <a:pt x="44" y="265"/>
                  </a:lnTo>
                  <a:lnTo>
                    <a:pt x="29" y="287"/>
                  </a:lnTo>
                  <a:lnTo>
                    <a:pt x="17" y="312"/>
                  </a:lnTo>
                  <a:lnTo>
                    <a:pt x="7" y="340"/>
                  </a:lnTo>
                  <a:lnTo>
                    <a:pt x="2" y="367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0" y="1519"/>
                  </a:lnTo>
                  <a:lnTo>
                    <a:pt x="0" y="1519"/>
                  </a:lnTo>
                  <a:lnTo>
                    <a:pt x="0" y="1505"/>
                  </a:lnTo>
                  <a:lnTo>
                    <a:pt x="2" y="1490"/>
                  </a:lnTo>
                  <a:lnTo>
                    <a:pt x="4" y="1477"/>
                  </a:lnTo>
                  <a:lnTo>
                    <a:pt x="7" y="1463"/>
                  </a:lnTo>
                  <a:lnTo>
                    <a:pt x="13" y="1450"/>
                  </a:lnTo>
                  <a:lnTo>
                    <a:pt x="18" y="1435"/>
                  </a:lnTo>
                  <a:lnTo>
                    <a:pt x="33" y="1411"/>
                  </a:lnTo>
                  <a:lnTo>
                    <a:pt x="51" y="1388"/>
                  </a:lnTo>
                  <a:lnTo>
                    <a:pt x="73" y="1364"/>
                  </a:lnTo>
                  <a:lnTo>
                    <a:pt x="99" y="1344"/>
                  </a:lnTo>
                  <a:lnTo>
                    <a:pt x="126" y="1324"/>
                  </a:lnTo>
                  <a:lnTo>
                    <a:pt x="155" y="1304"/>
                  </a:lnTo>
                  <a:lnTo>
                    <a:pt x="188" y="1287"/>
                  </a:lnTo>
                  <a:lnTo>
                    <a:pt x="221" y="1271"/>
                  </a:lnTo>
                  <a:lnTo>
                    <a:pt x="258" y="1254"/>
                  </a:lnTo>
                  <a:lnTo>
                    <a:pt x="294" y="1241"/>
                  </a:lnTo>
                  <a:lnTo>
                    <a:pt x="331" y="1227"/>
                  </a:lnTo>
                  <a:lnTo>
                    <a:pt x="410" y="1205"/>
                  </a:lnTo>
                  <a:lnTo>
                    <a:pt x="486" y="1185"/>
                  </a:lnTo>
                  <a:lnTo>
                    <a:pt x="561" y="1168"/>
                  </a:lnTo>
                  <a:lnTo>
                    <a:pt x="631" y="1155"/>
                  </a:lnTo>
                  <a:lnTo>
                    <a:pt x="693" y="1146"/>
                  </a:lnTo>
                  <a:lnTo>
                    <a:pt x="788" y="1133"/>
                  </a:lnTo>
                  <a:lnTo>
                    <a:pt x="823" y="113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990427"/>
              <a:endParaRPr lang="en-US" sz="1625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22"/>
            <p:cNvSpPr>
              <a:spLocks/>
            </p:cNvSpPr>
            <p:nvPr/>
          </p:nvSpPr>
          <p:spPr bwMode="auto">
            <a:xfrm>
              <a:off x="7765639" y="2723299"/>
              <a:ext cx="327281" cy="544537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41" y="0"/>
                </a:cxn>
                <a:cxn ang="0">
                  <a:pos x="170" y="4"/>
                </a:cxn>
                <a:cxn ang="0">
                  <a:pos x="243" y="16"/>
                </a:cxn>
                <a:cxn ang="0">
                  <a:pos x="293" y="27"/>
                </a:cxn>
                <a:cxn ang="0">
                  <a:pos x="349" y="42"/>
                </a:cxn>
                <a:cxn ang="0">
                  <a:pos x="408" y="58"/>
                </a:cxn>
                <a:cxn ang="0">
                  <a:pos x="470" y="78"/>
                </a:cxn>
                <a:cxn ang="0">
                  <a:pos x="530" y="102"/>
                </a:cxn>
                <a:cxn ang="0">
                  <a:pos x="561" y="117"/>
                </a:cxn>
                <a:cxn ang="0">
                  <a:pos x="591" y="132"/>
                </a:cxn>
                <a:cxn ang="0">
                  <a:pos x="618" y="146"/>
                </a:cxn>
                <a:cxn ang="0">
                  <a:pos x="646" y="163"/>
                </a:cxn>
                <a:cxn ang="0">
                  <a:pos x="671" y="181"/>
                </a:cxn>
                <a:cxn ang="0">
                  <a:pos x="695" y="199"/>
                </a:cxn>
                <a:cxn ang="0">
                  <a:pos x="717" y="219"/>
                </a:cxn>
                <a:cxn ang="0">
                  <a:pos x="737" y="241"/>
                </a:cxn>
                <a:cxn ang="0">
                  <a:pos x="755" y="263"/>
                </a:cxn>
                <a:cxn ang="0">
                  <a:pos x="770" y="287"/>
                </a:cxn>
                <a:cxn ang="0">
                  <a:pos x="781" y="313"/>
                </a:cxn>
                <a:cxn ang="0">
                  <a:pos x="790" y="338"/>
                </a:cxn>
                <a:cxn ang="0">
                  <a:pos x="795" y="366"/>
                </a:cxn>
                <a:cxn ang="0">
                  <a:pos x="797" y="395"/>
                </a:cxn>
                <a:cxn ang="0">
                  <a:pos x="797" y="395"/>
                </a:cxn>
                <a:cxn ang="0">
                  <a:pos x="797" y="1520"/>
                </a:cxn>
                <a:cxn ang="0">
                  <a:pos x="797" y="1520"/>
                </a:cxn>
                <a:cxn ang="0">
                  <a:pos x="797" y="1505"/>
                </a:cxn>
                <a:cxn ang="0">
                  <a:pos x="795" y="1490"/>
                </a:cxn>
                <a:cxn ang="0">
                  <a:pos x="794" y="1476"/>
                </a:cxn>
                <a:cxn ang="0">
                  <a:pos x="790" y="1463"/>
                </a:cxn>
                <a:cxn ang="0">
                  <a:pos x="779" y="1435"/>
                </a:cxn>
                <a:cxn ang="0">
                  <a:pos x="764" y="1410"/>
                </a:cxn>
                <a:cxn ang="0">
                  <a:pos x="748" y="1386"/>
                </a:cxn>
                <a:cxn ang="0">
                  <a:pos x="726" y="1364"/>
                </a:cxn>
                <a:cxn ang="0">
                  <a:pos x="702" y="1342"/>
                </a:cxn>
                <a:cxn ang="0">
                  <a:pos x="677" y="1322"/>
                </a:cxn>
                <a:cxn ang="0">
                  <a:pos x="647" y="1304"/>
                </a:cxn>
                <a:cxn ang="0">
                  <a:pos x="616" y="1285"/>
                </a:cxn>
                <a:cxn ang="0">
                  <a:pos x="583" y="1269"/>
                </a:cxn>
                <a:cxn ang="0">
                  <a:pos x="549" y="1254"/>
                </a:cxn>
                <a:cxn ang="0">
                  <a:pos x="512" y="1240"/>
                </a:cxn>
                <a:cxn ang="0">
                  <a:pos x="475" y="1227"/>
                </a:cxn>
                <a:cxn ang="0">
                  <a:pos x="402" y="1203"/>
                </a:cxn>
                <a:cxn ang="0">
                  <a:pos x="327" y="1185"/>
                </a:cxn>
                <a:cxn ang="0">
                  <a:pos x="254" y="1168"/>
                </a:cxn>
                <a:cxn ang="0">
                  <a:pos x="187" y="1156"/>
                </a:cxn>
                <a:cxn ang="0">
                  <a:pos x="126" y="1145"/>
                </a:cxn>
                <a:cxn ang="0">
                  <a:pos x="35" y="1134"/>
                </a:cxn>
                <a:cxn ang="0">
                  <a:pos x="0" y="1130"/>
                </a:cxn>
                <a:cxn ang="0">
                  <a:pos x="141" y="0"/>
                </a:cxn>
              </a:cxnLst>
              <a:rect l="0" t="0" r="r" b="b"/>
              <a:pathLst>
                <a:path w="797" h="1520">
                  <a:moveTo>
                    <a:pt x="141" y="0"/>
                  </a:moveTo>
                  <a:lnTo>
                    <a:pt x="141" y="0"/>
                  </a:lnTo>
                  <a:lnTo>
                    <a:pt x="170" y="4"/>
                  </a:lnTo>
                  <a:lnTo>
                    <a:pt x="243" y="16"/>
                  </a:lnTo>
                  <a:lnTo>
                    <a:pt x="293" y="27"/>
                  </a:lnTo>
                  <a:lnTo>
                    <a:pt x="349" y="42"/>
                  </a:lnTo>
                  <a:lnTo>
                    <a:pt x="408" y="58"/>
                  </a:lnTo>
                  <a:lnTo>
                    <a:pt x="470" y="78"/>
                  </a:lnTo>
                  <a:lnTo>
                    <a:pt x="530" y="102"/>
                  </a:lnTo>
                  <a:lnTo>
                    <a:pt x="561" y="117"/>
                  </a:lnTo>
                  <a:lnTo>
                    <a:pt x="591" y="132"/>
                  </a:lnTo>
                  <a:lnTo>
                    <a:pt x="618" y="146"/>
                  </a:lnTo>
                  <a:lnTo>
                    <a:pt x="646" y="163"/>
                  </a:lnTo>
                  <a:lnTo>
                    <a:pt x="671" y="181"/>
                  </a:lnTo>
                  <a:lnTo>
                    <a:pt x="695" y="199"/>
                  </a:lnTo>
                  <a:lnTo>
                    <a:pt x="717" y="219"/>
                  </a:lnTo>
                  <a:lnTo>
                    <a:pt x="737" y="241"/>
                  </a:lnTo>
                  <a:lnTo>
                    <a:pt x="755" y="263"/>
                  </a:lnTo>
                  <a:lnTo>
                    <a:pt x="770" y="287"/>
                  </a:lnTo>
                  <a:lnTo>
                    <a:pt x="781" y="313"/>
                  </a:lnTo>
                  <a:lnTo>
                    <a:pt x="790" y="338"/>
                  </a:lnTo>
                  <a:lnTo>
                    <a:pt x="795" y="366"/>
                  </a:lnTo>
                  <a:lnTo>
                    <a:pt x="797" y="395"/>
                  </a:lnTo>
                  <a:lnTo>
                    <a:pt x="797" y="395"/>
                  </a:lnTo>
                  <a:lnTo>
                    <a:pt x="797" y="1520"/>
                  </a:lnTo>
                  <a:lnTo>
                    <a:pt x="797" y="1520"/>
                  </a:lnTo>
                  <a:lnTo>
                    <a:pt x="797" y="1505"/>
                  </a:lnTo>
                  <a:lnTo>
                    <a:pt x="795" y="1490"/>
                  </a:lnTo>
                  <a:lnTo>
                    <a:pt x="794" y="1476"/>
                  </a:lnTo>
                  <a:lnTo>
                    <a:pt x="790" y="1463"/>
                  </a:lnTo>
                  <a:lnTo>
                    <a:pt x="779" y="1435"/>
                  </a:lnTo>
                  <a:lnTo>
                    <a:pt x="764" y="1410"/>
                  </a:lnTo>
                  <a:lnTo>
                    <a:pt x="748" y="1386"/>
                  </a:lnTo>
                  <a:lnTo>
                    <a:pt x="726" y="1364"/>
                  </a:lnTo>
                  <a:lnTo>
                    <a:pt x="702" y="1342"/>
                  </a:lnTo>
                  <a:lnTo>
                    <a:pt x="677" y="1322"/>
                  </a:lnTo>
                  <a:lnTo>
                    <a:pt x="647" y="1304"/>
                  </a:lnTo>
                  <a:lnTo>
                    <a:pt x="616" y="1285"/>
                  </a:lnTo>
                  <a:lnTo>
                    <a:pt x="583" y="1269"/>
                  </a:lnTo>
                  <a:lnTo>
                    <a:pt x="549" y="1254"/>
                  </a:lnTo>
                  <a:lnTo>
                    <a:pt x="512" y="1240"/>
                  </a:lnTo>
                  <a:lnTo>
                    <a:pt x="475" y="1227"/>
                  </a:lnTo>
                  <a:lnTo>
                    <a:pt x="402" y="1203"/>
                  </a:lnTo>
                  <a:lnTo>
                    <a:pt x="327" y="1185"/>
                  </a:lnTo>
                  <a:lnTo>
                    <a:pt x="254" y="1168"/>
                  </a:lnTo>
                  <a:lnTo>
                    <a:pt x="187" y="1156"/>
                  </a:lnTo>
                  <a:lnTo>
                    <a:pt x="126" y="1145"/>
                  </a:lnTo>
                  <a:lnTo>
                    <a:pt x="35" y="1134"/>
                  </a:lnTo>
                  <a:lnTo>
                    <a:pt x="0" y="113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990427"/>
              <a:endParaRPr lang="en-US" sz="1625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522170" y="3723334"/>
            <a:ext cx="1868968" cy="1497230"/>
            <a:chOff x="7618362" y="3791514"/>
            <a:chExt cx="1868968" cy="1497230"/>
          </a:xfrm>
        </p:grpSpPr>
        <p:sp>
          <p:nvSpPr>
            <p:cNvPr id="113" name="Rectangle 112" descr="Element 4 Shape"/>
            <p:cNvSpPr/>
            <p:nvPr/>
          </p:nvSpPr>
          <p:spPr bwMode="auto">
            <a:xfrm flipH="1">
              <a:off x="7618362" y="3791514"/>
              <a:ext cx="1825682" cy="1497230"/>
            </a:xfrm>
            <a:prstGeom prst="rect">
              <a:avLst/>
            </a:prstGeom>
            <a:solidFill>
              <a:srgbClr val="FF5050">
                <a:alpha val="9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7429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mn-MN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Арвилан хэмнэх, үр ашиг, үр нөлөө, бусад зөрчил</a:t>
              </a:r>
            </a:p>
            <a:p>
              <a:pPr algn="ctr" defTabSz="74295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7619678" y="4007711"/>
              <a:ext cx="1867652" cy="43846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0" rIns="74295" bIns="0" numCol="1" rtlCol="0" anchor="ctr" anchorCtr="0" compatLnSpc="1">
              <a:prstTxWarp prst="textNoShape">
                <a:avLst/>
              </a:prstTxWarp>
            </a:bodyPr>
            <a:lstStyle/>
            <a:p>
              <a:pPr defTabSz="990427">
                <a:lnSpc>
                  <a:spcPct val="85000"/>
                </a:lnSpc>
                <a:spcBef>
                  <a:spcPts val="163"/>
                </a:spcBef>
              </a:pPr>
              <a:endParaRPr lang="en-US" sz="146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25" descr="Branching Icon"/>
            <p:cNvSpPr>
              <a:spLocks/>
            </p:cNvSpPr>
            <p:nvPr/>
          </p:nvSpPr>
          <p:spPr bwMode="auto">
            <a:xfrm>
              <a:off x="7742707" y="4539772"/>
              <a:ext cx="700425" cy="559050"/>
            </a:xfrm>
            <a:custGeom>
              <a:avLst/>
              <a:gdLst/>
              <a:ahLst/>
              <a:cxnLst>
                <a:cxn ang="0">
                  <a:pos x="1675" y="558"/>
                </a:cxn>
                <a:cxn ang="0">
                  <a:pos x="1675" y="417"/>
                </a:cxn>
                <a:cxn ang="0">
                  <a:pos x="1150" y="417"/>
                </a:cxn>
                <a:cxn ang="0">
                  <a:pos x="1150" y="303"/>
                </a:cxn>
                <a:cxn ang="0">
                  <a:pos x="1550" y="303"/>
                </a:cxn>
                <a:cxn ang="0">
                  <a:pos x="1550" y="0"/>
                </a:cxn>
                <a:cxn ang="0">
                  <a:pos x="740" y="0"/>
                </a:cxn>
                <a:cxn ang="0">
                  <a:pos x="740" y="303"/>
                </a:cxn>
                <a:cxn ang="0">
                  <a:pos x="1106" y="303"/>
                </a:cxn>
                <a:cxn ang="0">
                  <a:pos x="1106" y="417"/>
                </a:cxn>
                <a:cxn ang="0">
                  <a:pos x="616" y="417"/>
                </a:cxn>
                <a:cxn ang="0">
                  <a:pos x="616" y="558"/>
                </a:cxn>
                <a:cxn ang="0">
                  <a:pos x="418" y="558"/>
                </a:cxn>
                <a:cxn ang="0">
                  <a:pos x="418" y="861"/>
                </a:cxn>
                <a:cxn ang="0">
                  <a:pos x="616" y="861"/>
                </a:cxn>
                <a:cxn ang="0">
                  <a:pos x="616" y="958"/>
                </a:cxn>
                <a:cxn ang="0">
                  <a:pos x="164" y="958"/>
                </a:cxn>
                <a:cxn ang="0">
                  <a:pos x="164" y="1115"/>
                </a:cxn>
                <a:cxn ang="0">
                  <a:pos x="0" y="1115"/>
                </a:cxn>
                <a:cxn ang="0">
                  <a:pos x="0" y="1419"/>
                </a:cxn>
                <a:cxn ang="0">
                  <a:pos x="354" y="1419"/>
                </a:cxn>
                <a:cxn ang="0">
                  <a:pos x="354" y="1115"/>
                </a:cxn>
                <a:cxn ang="0">
                  <a:pos x="206" y="1115"/>
                </a:cxn>
                <a:cxn ang="0">
                  <a:pos x="206" y="1002"/>
                </a:cxn>
                <a:cxn ang="0">
                  <a:pos x="620" y="1002"/>
                </a:cxn>
                <a:cxn ang="0">
                  <a:pos x="620" y="1115"/>
                </a:cxn>
                <a:cxn ang="0">
                  <a:pos x="473" y="1115"/>
                </a:cxn>
                <a:cxn ang="0">
                  <a:pos x="473" y="1419"/>
                </a:cxn>
                <a:cxn ang="0">
                  <a:pos x="828" y="1419"/>
                </a:cxn>
                <a:cxn ang="0">
                  <a:pos x="828" y="1115"/>
                </a:cxn>
                <a:cxn ang="0">
                  <a:pos x="663" y="1115"/>
                </a:cxn>
                <a:cxn ang="0">
                  <a:pos x="663" y="1002"/>
                </a:cxn>
                <a:cxn ang="0">
                  <a:pos x="1093" y="1002"/>
                </a:cxn>
                <a:cxn ang="0">
                  <a:pos x="1093" y="1115"/>
                </a:cxn>
                <a:cxn ang="0">
                  <a:pos x="945" y="1115"/>
                </a:cxn>
                <a:cxn ang="0">
                  <a:pos x="945" y="1419"/>
                </a:cxn>
                <a:cxn ang="0">
                  <a:pos x="1300" y="1419"/>
                </a:cxn>
                <a:cxn ang="0">
                  <a:pos x="1300" y="1115"/>
                </a:cxn>
                <a:cxn ang="0">
                  <a:pos x="1137" y="1115"/>
                </a:cxn>
                <a:cxn ang="0">
                  <a:pos x="1137" y="958"/>
                </a:cxn>
                <a:cxn ang="0">
                  <a:pos x="660" y="958"/>
                </a:cxn>
                <a:cxn ang="0">
                  <a:pos x="660" y="861"/>
                </a:cxn>
                <a:cxn ang="0">
                  <a:pos x="943" y="861"/>
                </a:cxn>
                <a:cxn ang="0">
                  <a:pos x="943" y="558"/>
                </a:cxn>
                <a:cxn ang="0">
                  <a:pos x="660" y="558"/>
                </a:cxn>
                <a:cxn ang="0">
                  <a:pos x="660" y="461"/>
                </a:cxn>
                <a:cxn ang="0">
                  <a:pos x="1631" y="461"/>
                </a:cxn>
                <a:cxn ang="0">
                  <a:pos x="1631" y="558"/>
                </a:cxn>
                <a:cxn ang="0">
                  <a:pos x="1331" y="558"/>
                </a:cxn>
                <a:cxn ang="0">
                  <a:pos x="1331" y="861"/>
                </a:cxn>
                <a:cxn ang="0">
                  <a:pos x="1856" y="861"/>
                </a:cxn>
                <a:cxn ang="0">
                  <a:pos x="1856" y="558"/>
                </a:cxn>
                <a:cxn ang="0">
                  <a:pos x="1675" y="558"/>
                </a:cxn>
              </a:cxnLst>
              <a:rect l="0" t="0" r="r" b="b"/>
              <a:pathLst>
                <a:path w="1856" h="1419">
                  <a:moveTo>
                    <a:pt x="1675" y="558"/>
                  </a:moveTo>
                  <a:lnTo>
                    <a:pt x="1675" y="417"/>
                  </a:lnTo>
                  <a:lnTo>
                    <a:pt x="1150" y="417"/>
                  </a:lnTo>
                  <a:lnTo>
                    <a:pt x="1150" y="303"/>
                  </a:lnTo>
                  <a:lnTo>
                    <a:pt x="1550" y="303"/>
                  </a:lnTo>
                  <a:lnTo>
                    <a:pt x="1550" y="0"/>
                  </a:lnTo>
                  <a:lnTo>
                    <a:pt x="740" y="0"/>
                  </a:lnTo>
                  <a:lnTo>
                    <a:pt x="740" y="303"/>
                  </a:lnTo>
                  <a:lnTo>
                    <a:pt x="1106" y="303"/>
                  </a:lnTo>
                  <a:lnTo>
                    <a:pt x="1106" y="417"/>
                  </a:lnTo>
                  <a:lnTo>
                    <a:pt x="616" y="417"/>
                  </a:lnTo>
                  <a:lnTo>
                    <a:pt x="616" y="558"/>
                  </a:lnTo>
                  <a:lnTo>
                    <a:pt x="418" y="558"/>
                  </a:lnTo>
                  <a:lnTo>
                    <a:pt x="418" y="861"/>
                  </a:lnTo>
                  <a:lnTo>
                    <a:pt x="616" y="861"/>
                  </a:lnTo>
                  <a:lnTo>
                    <a:pt x="616" y="958"/>
                  </a:lnTo>
                  <a:lnTo>
                    <a:pt x="164" y="958"/>
                  </a:lnTo>
                  <a:lnTo>
                    <a:pt x="164" y="1115"/>
                  </a:lnTo>
                  <a:lnTo>
                    <a:pt x="0" y="1115"/>
                  </a:lnTo>
                  <a:lnTo>
                    <a:pt x="0" y="1419"/>
                  </a:lnTo>
                  <a:lnTo>
                    <a:pt x="354" y="1419"/>
                  </a:lnTo>
                  <a:lnTo>
                    <a:pt x="354" y="1115"/>
                  </a:lnTo>
                  <a:lnTo>
                    <a:pt x="206" y="1115"/>
                  </a:lnTo>
                  <a:lnTo>
                    <a:pt x="206" y="1002"/>
                  </a:lnTo>
                  <a:lnTo>
                    <a:pt x="620" y="1002"/>
                  </a:lnTo>
                  <a:lnTo>
                    <a:pt x="620" y="1115"/>
                  </a:lnTo>
                  <a:lnTo>
                    <a:pt x="473" y="1115"/>
                  </a:lnTo>
                  <a:lnTo>
                    <a:pt x="473" y="1419"/>
                  </a:lnTo>
                  <a:lnTo>
                    <a:pt x="828" y="1419"/>
                  </a:lnTo>
                  <a:lnTo>
                    <a:pt x="828" y="1115"/>
                  </a:lnTo>
                  <a:lnTo>
                    <a:pt x="663" y="1115"/>
                  </a:lnTo>
                  <a:lnTo>
                    <a:pt x="663" y="1002"/>
                  </a:lnTo>
                  <a:lnTo>
                    <a:pt x="1093" y="1002"/>
                  </a:lnTo>
                  <a:lnTo>
                    <a:pt x="1093" y="1115"/>
                  </a:lnTo>
                  <a:lnTo>
                    <a:pt x="945" y="1115"/>
                  </a:lnTo>
                  <a:lnTo>
                    <a:pt x="945" y="1419"/>
                  </a:lnTo>
                  <a:lnTo>
                    <a:pt x="1300" y="1419"/>
                  </a:lnTo>
                  <a:lnTo>
                    <a:pt x="1300" y="1115"/>
                  </a:lnTo>
                  <a:lnTo>
                    <a:pt x="1137" y="1115"/>
                  </a:lnTo>
                  <a:lnTo>
                    <a:pt x="1137" y="958"/>
                  </a:lnTo>
                  <a:lnTo>
                    <a:pt x="660" y="958"/>
                  </a:lnTo>
                  <a:lnTo>
                    <a:pt x="660" y="861"/>
                  </a:lnTo>
                  <a:lnTo>
                    <a:pt x="943" y="861"/>
                  </a:lnTo>
                  <a:lnTo>
                    <a:pt x="943" y="558"/>
                  </a:lnTo>
                  <a:lnTo>
                    <a:pt x="660" y="558"/>
                  </a:lnTo>
                  <a:lnTo>
                    <a:pt x="660" y="461"/>
                  </a:lnTo>
                  <a:lnTo>
                    <a:pt x="1631" y="461"/>
                  </a:lnTo>
                  <a:lnTo>
                    <a:pt x="1631" y="558"/>
                  </a:lnTo>
                  <a:lnTo>
                    <a:pt x="1331" y="558"/>
                  </a:lnTo>
                  <a:lnTo>
                    <a:pt x="1331" y="861"/>
                  </a:lnTo>
                  <a:lnTo>
                    <a:pt x="1856" y="861"/>
                  </a:lnTo>
                  <a:lnTo>
                    <a:pt x="1856" y="558"/>
                  </a:lnTo>
                  <a:lnTo>
                    <a:pt x="1675" y="5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990427"/>
              <a:endParaRPr lang="en-US" sz="1625" dirty="0">
                <a:solidFill>
                  <a:prstClr val="black"/>
                </a:solidFill>
              </a:endParaRPr>
            </a:p>
          </p:txBody>
        </p:sp>
        <p:sp>
          <p:nvSpPr>
            <p:cNvPr id="116" name="Rectangle 70"/>
            <p:cNvSpPr>
              <a:spLocks noChangeArrowheads="1"/>
            </p:cNvSpPr>
            <p:nvPr/>
          </p:nvSpPr>
          <p:spPr bwMode="auto">
            <a:xfrm>
              <a:off x="8443132" y="4642469"/>
              <a:ext cx="950358" cy="485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7148" tIns="14859" rIns="22289" bIns="0"/>
            <a:lstStyle/>
            <a:p>
              <a:pPr defTabSz="990427">
                <a:lnSpc>
                  <a:spcPct val="85000"/>
                </a:lnSpc>
                <a:spcBef>
                  <a:spcPts val="163"/>
                </a:spcBef>
              </a:pPr>
              <a:r>
                <a:rPr lang="mn-MN" sz="2925" b="1" dirty="0">
                  <a:solidFill>
                    <a:srgbClr val="FFFFFF"/>
                  </a:solidFill>
                  <a:latin typeface="Arial Narrow" pitchFamily="34" charset="0"/>
                </a:rPr>
                <a:t>1.1%</a:t>
              </a:r>
              <a:endParaRPr lang="en-US" sz="2925" dirty="0">
                <a:solidFill>
                  <a:srgbClr val="FFFFFF"/>
                </a:solidFill>
                <a:latin typeface="Arial Narrow" pitchFamily="112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493168" y="2109077"/>
            <a:ext cx="1825682" cy="1497230"/>
            <a:chOff x="5515480" y="2030151"/>
            <a:chExt cx="1825682" cy="1497230"/>
          </a:xfrm>
        </p:grpSpPr>
        <p:sp>
          <p:nvSpPr>
            <p:cNvPr id="118" name="Rectangle 117" descr="Element 2 Shape"/>
            <p:cNvSpPr/>
            <p:nvPr/>
          </p:nvSpPr>
          <p:spPr bwMode="auto">
            <a:xfrm flipH="1">
              <a:off x="5515480" y="2030151"/>
              <a:ext cx="1825682" cy="1497230"/>
            </a:xfrm>
            <a:prstGeom prst="rect">
              <a:avLst/>
            </a:prstGeom>
            <a:solidFill>
              <a:srgbClr val="FF5050">
                <a:alpha val="9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7429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mn-MN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Нягтлан бодох бүртгэл, тайлагнал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6221361" y="2927341"/>
              <a:ext cx="1090087" cy="406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90427">
                <a:lnSpc>
                  <a:spcPct val="85000"/>
                </a:lnSpc>
                <a:spcBef>
                  <a:spcPts val="163"/>
                </a:spcBef>
              </a:pPr>
              <a:r>
                <a:rPr lang="en-US" sz="2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r>
                <a:rPr lang="mn-MN" sz="2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2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8%</a:t>
              </a:r>
              <a:endPara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5622710" y="2827038"/>
              <a:ext cx="665965" cy="463760"/>
              <a:chOff x="5671955" y="2752824"/>
              <a:chExt cx="772537" cy="537974"/>
            </a:xfrm>
          </p:grpSpPr>
          <p:sp>
            <p:nvSpPr>
              <p:cNvPr id="121" name="Rectangle 325"/>
              <p:cNvSpPr>
                <a:spLocks noChangeArrowheads="1"/>
              </p:cNvSpPr>
              <p:nvPr/>
            </p:nvSpPr>
            <p:spPr bwMode="auto">
              <a:xfrm>
                <a:off x="5671955" y="2926472"/>
                <a:ext cx="95565" cy="3609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990427"/>
                <a:endParaRPr lang="en-US" sz="1625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Rectangle 327"/>
              <p:cNvSpPr>
                <a:spLocks noChangeArrowheads="1"/>
              </p:cNvSpPr>
              <p:nvPr/>
            </p:nvSpPr>
            <p:spPr bwMode="auto">
              <a:xfrm>
                <a:off x="5806918" y="2752824"/>
                <a:ext cx="92025" cy="5379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990427"/>
                <a:endParaRPr lang="en-US" sz="1625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Rectangle 329"/>
              <p:cNvSpPr>
                <a:spLocks noChangeArrowheads="1"/>
              </p:cNvSpPr>
              <p:nvPr/>
            </p:nvSpPr>
            <p:spPr bwMode="auto">
              <a:xfrm>
                <a:off x="5946136" y="2834538"/>
                <a:ext cx="95565" cy="45285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990427"/>
                <a:endParaRPr lang="en-US" sz="1625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Rectangle 331"/>
              <p:cNvSpPr>
                <a:spLocks noChangeArrowheads="1"/>
              </p:cNvSpPr>
              <p:nvPr/>
            </p:nvSpPr>
            <p:spPr bwMode="auto">
              <a:xfrm>
                <a:off x="6090596" y="2974140"/>
                <a:ext cx="92025" cy="3098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990427"/>
                <a:endParaRPr lang="en-US" sz="1625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Rectangle 333"/>
              <p:cNvSpPr>
                <a:spLocks noChangeArrowheads="1"/>
              </p:cNvSpPr>
              <p:nvPr/>
            </p:nvSpPr>
            <p:spPr bwMode="auto">
              <a:xfrm>
                <a:off x="6228501" y="3086504"/>
                <a:ext cx="92025" cy="20429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990427"/>
                <a:endParaRPr lang="en-US" sz="1625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Rectangle 335"/>
              <p:cNvSpPr>
                <a:spLocks noChangeArrowheads="1"/>
              </p:cNvSpPr>
              <p:nvPr/>
            </p:nvSpPr>
            <p:spPr bwMode="auto">
              <a:xfrm>
                <a:off x="6352467" y="2865183"/>
                <a:ext cx="92025" cy="41880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defTabSz="990427"/>
                <a:endParaRPr lang="en-US" sz="1625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27" name="Group 126"/>
          <p:cNvGrpSpPr/>
          <p:nvPr/>
        </p:nvGrpSpPr>
        <p:grpSpPr>
          <a:xfrm>
            <a:off x="5487813" y="3723334"/>
            <a:ext cx="1825682" cy="1497230"/>
            <a:chOff x="5515480" y="3652996"/>
            <a:chExt cx="1825682" cy="1497230"/>
          </a:xfrm>
        </p:grpSpPr>
        <p:sp>
          <p:nvSpPr>
            <p:cNvPr id="128" name="Rectangle 127" descr="Element 5 Shape"/>
            <p:cNvSpPr/>
            <p:nvPr/>
          </p:nvSpPr>
          <p:spPr bwMode="auto">
            <a:xfrm flipH="1">
              <a:off x="5515480" y="3652996"/>
              <a:ext cx="1825682" cy="1497230"/>
            </a:xfrm>
            <a:prstGeom prst="rect">
              <a:avLst/>
            </a:prstGeom>
            <a:solidFill>
              <a:srgbClr val="FF5050">
                <a:alpha val="9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7429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mn-MN" sz="14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Худалдан авалт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Rectangle 70"/>
            <p:cNvSpPr>
              <a:spLocks noChangeArrowheads="1"/>
            </p:cNvSpPr>
            <p:nvPr/>
          </p:nvSpPr>
          <p:spPr bwMode="auto">
            <a:xfrm>
              <a:off x="6455452" y="4485012"/>
              <a:ext cx="855996" cy="485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7148" tIns="14859" rIns="22289" bIns="0"/>
            <a:lstStyle/>
            <a:p>
              <a:pPr defTabSz="990427">
                <a:lnSpc>
                  <a:spcPct val="85000"/>
                </a:lnSpc>
                <a:spcBef>
                  <a:spcPts val="163"/>
                </a:spcBef>
              </a:pPr>
              <a:r>
                <a:rPr lang="mn-MN" sz="2925" b="1" dirty="0">
                  <a:solidFill>
                    <a:srgbClr val="FFFFFF"/>
                  </a:solidFill>
                  <a:latin typeface="Arial Narrow" pitchFamily="34" charset="0"/>
                </a:rPr>
                <a:t>1.5%</a:t>
              </a:r>
              <a:endParaRPr lang="en-US" sz="2925" dirty="0">
                <a:solidFill>
                  <a:srgbClr val="FFFFFF"/>
                </a:solidFill>
                <a:latin typeface="Arial Narrow" pitchFamily="112" charset="0"/>
              </a:endParaRPr>
            </a:p>
          </p:txBody>
        </p:sp>
        <p:sp>
          <p:nvSpPr>
            <p:cNvPr id="130" name="Freeform 129"/>
            <p:cNvSpPr>
              <a:spLocks noChangeArrowheads="1"/>
            </p:cNvSpPr>
            <p:nvPr/>
          </p:nvSpPr>
          <p:spPr bwMode="auto">
            <a:xfrm>
              <a:off x="5867043" y="4680316"/>
              <a:ext cx="584094" cy="198130"/>
            </a:xfrm>
            <a:custGeom>
              <a:avLst/>
              <a:gdLst>
                <a:gd name="T0" fmla="*/ 18 w 484"/>
                <a:gd name="T1" fmla="*/ 165 h 184"/>
                <a:gd name="T2" fmla="*/ 18 w 484"/>
                <a:gd name="T3" fmla="*/ 165 h 184"/>
                <a:gd name="T4" fmla="*/ 116 w 484"/>
                <a:gd name="T5" fmla="*/ 22 h 184"/>
                <a:gd name="T6" fmla="*/ 116 w 484"/>
                <a:gd name="T7" fmla="*/ 22 h 184"/>
                <a:gd name="T8" fmla="*/ 242 w 484"/>
                <a:gd name="T9" fmla="*/ 92 h 184"/>
                <a:gd name="T10" fmla="*/ 242 w 484"/>
                <a:gd name="T11" fmla="*/ 92 h 184"/>
                <a:gd name="T12" fmla="*/ 369 w 484"/>
                <a:gd name="T13" fmla="*/ 22 h 184"/>
                <a:gd name="T14" fmla="*/ 369 w 484"/>
                <a:gd name="T15" fmla="*/ 22 h 184"/>
                <a:gd name="T16" fmla="*/ 465 w 484"/>
                <a:gd name="T17" fmla="*/ 165 h 184"/>
                <a:gd name="T18" fmla="*/ 18 w 484"/>
                <a:gd name="T19" fmla="*/ 165 h 184"/>
                <a:gd name="T20" fmla="*/ 369 w 484"/>
                <a:gd name="T21" fmla="*/ 2 h 184"/>
                <a:gd name="T22" fmla="*/ 369 w 484"/>
                <a:gd name="T23" fmla="*/ 2 h 184"/>
                <a:gd name="T24" fmla="*/ 357 w 484"/>
                <a:gd name="T25" fmla="*/ 7 h 184"/>
                <a:gd name="T26" fmla="*/ 357 w 484"/>
                <a:gd name="T27" fmla="*/ 7 h 184"/>
                <a:gd name="T28" fmla="*/ 242 w 484"/>
                <a:gd name="T29" fmla="*/ 74 h 184"/>
                <a:gd name="T30" fmla="*/ 242 w 484"/>
                <a:gd name="T31" fmla="*/ 74 h 184"/>
                <a:gd name="T32" fmla="*/ 126 w 484"/>
                <a:gd name="T33" fmla="*/ 7 h 184"/>
                <a:gd name="T34" fmla="*/ 126 w 484"/>
                <a:gd name="T35" fmla="*/ 7 h 184"/>
                <a:gd name="T36" fmla="*/ 114 w 484"/>
                <a:gd name="T37" fmla="*/ 2 h 184"/>
                <a:gd name="T38" fmla="*/ 114 w 484"/>
                <a:gd name="T39" fmla="*/ 2 h 184"/>
                <a:gd name="T40" fmla="*/ 0 w 484"/>
                <a:gd name="T41" fmla="*/ 173 h 184"/>
                <a:gd name="T42" fmla="*/ 0 w 484"/>
                <a:gd name="T43" fmla="*/ 173 h 184"/>
                <a:gd name="T44" fmla="*/ 2 w 484"/>
                <a:gd name="T45" fmla="*/ 179 h 184"/>
                <a:gd name="T46" fmla="*/ 2 w 484"/>
                <a:gd name="T47" fmla="*/ 179 h 184"/>
                <a:gd name="T48" fmla="*/ 9 w 484"/>
                <a:gd name="T49" fmla="*/ 183 h 184"/>
                <a:gd name="T50" fmla="*/ 475 w 484"/>
                <a:gd name="T51" fmla="*/ 183 h 184"/>
                <a:gd name="T52" fmla="*/ 475 w 484"/>
                <a:gd name="T53" fmla="*/ 183 h 184"/>
                <a:gd name="T54" fmla="*/ 481 w 484"/>
                <a:gd name="T55" fmla="*/ 179 h 184"/>
                <a:gd name="T56" fmla="*/ 481 w 484"/>
                <a:gd name="T57" fmla="*/ 179 h 184"/>
                <a:gd name="T58" fmla="*/ 483 w 484"/>
                <a:gd name="T59" fmla="*/ 173 h 184"/>
                <a:gd name="T60" fmla="*/ 483 w 484"/>
                <a:gd name="T61" fmla="*/ 173 h 184"/>
                <a:gd name="T62" fmla="*/ 369 w 484"/>
                <a:gd name="T63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4" h="184">
                  <a:moveTo>
                    <a:pt x="18" y="165"/>
                  </a:moveTo>
                  <a:lnTo>
                    <a:pt x="18" y="165"/>
                  </a:lnTo>
                  <a:cubicBezTo>
                    <a:pt x="20" y="139"/>
                    <a:pt x="34" y="63"/>
                    <a:pt x="116" y="22"/>
                  </a:cubicBezTo>
                  <a:lnTo>
                    <a:pt x="116" y="22"/>
                  </a:lnTo>
                  <a:cubicBezTo>
                    <a:pt x="143" y="65"/>
                    <a:pt x="191" y="92"/>
                    <a:pt x="242" y="92"/>
                  </a:cubicBezTo>
                  <a:lnTo>
                    <a:pt x="242" y="92"/>
                  </a:lnTo>
                  <a:cubicBezTo>
                    <a:pt x="293" y="92"/>
                    <a:pt x="342" y="65"/>
                    <a:pt x="369" y="22"/>
                  </a:cubicBezTo>
                  <a:lnTo>
                    <a:pt x="369" y="22"/>
                  </a:lnTo>
                  <a:cubicBezTo>
                    <a:pt x="449" y="63"/>
                    <a:pt x="463" y="139"/>
                    <a:pt x="465" y="165"/>
                  </a:cubicBezTo>
                  <a:lnTo>
                    <a:pt x="18" y="165"/>
                  </a:lnTo>
                  <a:close/>
                  <a:moveTo>
                    <a:pt x="369" y="2"/>
                  </a:moveTo>
                  <a:lnTo>
                    <a:pt x="369" y="2"/>
                  </a:lnTo>
                  <a:cubicBezTo>
                    <a:pt x="365" y="0"/>
                    <a:pt x="360" y="2"/>
                    <a:pt x="357" y="7"/>
                  </a:cubicBezTo>
                  <a:lnTo>
                    <a:pt x="357" y="7"/>
                  </a:lnTo>
                  <a:cubicBezTo>
                    <a:pt x="334" y="49"/>
                    <a:pt x="289" y="74"/>
                    <a:pt x="242" y="74"/>
                  </a:cubicBezTo>
                  <a:lnTo>
                    <a:pt x="242" y="74"/>
                  </a:lnTo>
                  <a:cubicBezTo>
                    <a:pt x="194" y="74"/>
                    <a:pt x="150" y="49"/>
                    <a:pt x="126" y="7"/>
                  </a:cubicBezTo>
                  <a:lnTo>
                    <a:pt x="126" y="7"/>
                  </a:lnTo>
                  <a:cubicBezTo>
                    <a:pt x="124" y="2"/>
                    <a:pt x="119" y="0"/>
                    <a:pt x="114" y="2"/>
                  </a:cubicBezTo>
                  <a:lnTo>
                    <a:pt x="114" y="2"/>
                  </a:lnTo>
                  <a:cubicBezTo>
                    <a:pt x="1" y="54"/>
                    <a:pt x="0" y="172"/>
                    <a:pt x="0" y="173"/>
                  </a:cubicBezTo>
                  <a:lnTo>
                    <a:pt x="0" y="173"/>
                  </a:lnTo>
                  <a:cubicBezTo>
                    <a:pt x="0" y="177"/>
                    <a:pt x="1" y="178"/>
                    <a:pt x="2" y="179"/>
                  </a:cubicBezTo>
                  <a:lnTo>
                    <a:pt x="2" y="179"/>
                  </a:lnTo>
                  <a:cubicBezTo>
                    <a:pt x="4" y="181"/>
                    <a:pt x="6" y="183"/>
                    <a:pt x="9" y="183"/>
                  </a:cubicBezTo>
                  <a:lnTo>
                    <a:pt x="475" y="183"/>
                  </a:lnTo>
                  <a:lnTo>
                    <a:pt x="475" y="183"/>
                  </a:lnTo>
                  <a:cubicBezTo>
                    <a:pt x="477" y="183"/>
                    <a:pt x="479" y="181"/>
                    <a:pt x="481" y="179"/>
                  </a:cubicBezTo>
                  <a:lnTo>
                    <a:pt x="481" y="179"/>
                  </a:lnTo>
                  <a:cubicBezTo>
                    <a:pt x="483" y="178"/>
                    <a:pt x="483" y="177"/>
                    <a:pt x="483" y="173"/>
                  </a:cubicBezTo>
                  <a:lnTo>
                    <a:pt x="483" y="173"/>
                  </a:lnTo>
                  <a:cubicBezTo>
                    <a:pt x="483" y="172"/>
                    <a:pt x="482" y="54"/>
                    <a:pt x="369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925" dirty="0">
                <a:latin typeface="Open Sans Regular" charset="0"/>
              </a:endParaRPr>
            </a:p>
          </p:txBody>
        </p:sp>
        <p:sp>
          <p:nvSpPr>
            <p:cNvPr id="131" name="Freeform 130"/>
            <p:cNvSpPr>
              <a:spLocks noChangeArrowheads="1"/>
            </p:cNvSpPr>
            <p:nvPr/>
          </p:nvSpPr>
          <p:spPr bwMode="auto">
            <a:xfrm>
              <a:off x="6036960" y="4406708"/>
              <a:ext cx="244257" cy="320782"/>
            </a:xfrm>
            <a:custGeom>
              <a:avLst/>
              <a:gdLst>
                <a:gd name="T0" fmla="*/ 18 w 204"/>
                <a:gd name="T1" fmla="*/ 102 h 299"/>
                <a:gd name="T2" fmla="*/ 18 w 204"/>
                <a:gd name="T3" fmla="*/ 102 h 299"/>
                <a:gd name="T4" fmla="*/ 102 w 204"/>
                <a:gd name="T5" fmla="*/ 18 h 299"/>
                <a:gd name="T6" fmla="*/ 102 w 204"/>
                <a:gd name="T7" fmla="*/ 18 h 299"/>
                <a:gd name="T8" fmla="*/ 187 w 204"/>
                <a:gd name="T9" fmla="*/ 102 h 299"/>
                <a:gd name="T10" fmla="*/ 187 w 204"/>
                <a:gd name="T11" fmla="*/ 196 h 299"/>
                <a:gd name="T12" fmla="*/ 187 w 204"/>
                <a:gd name="T13" fmla="*/ 196 h 299"/>
                <a:gd name="T14" fmla="*/ 102 w 204"/>
                <a:gd name="T15" fmla="*/ 280 h 299"/>
                <a:gd name="T16" fmla="*/ 102 w 204"/>
                <a:gd name="T17" fmla="*/ 280 h 299"/>
                <a:gd name="T18" fmla="*/ 18 w 204"/>
                <a:gd name="T19" fmla="*/ 196 h 299"/>
                <a:gd name="T20" fmla="*/ 18 w 204"/>
                <a:gd name="T21" fmla="*/ 102 h 299"/>
                <a:gd name="T22" fmla="*/ 102 w 204"/>
                <a:gd name="T23" fmla="*/ 298 h 299"/>
                <a:gd name="T24" fmla="*/ 102 w 204"/>
                <a:gd name="T25" fmla="*/ 298 h 299"/>
                <a:gd name="T26" fmla="*/ 203 w 204"/>
                <a:gd name="T27" fmla="*/ 196 h 299"/>
                <a:gd name="T28" fmla="*/ 203 w 204"/>
                <a:gd name="T29" fmla="*/ 102 h 299"/>
                <a:gd name="T30" fmla="*/ 203 w 204"/>
                <a:gd name="T31" fmla="*/ 102 h 299"/>
                <a:gd name="T32" fmla="*/ 102 w 204"/>
                <a:gd name="T33" fmla="*/ 0 h 299"/>
                <a:gd name="T34" fmla="*/ 102 w 204"/>
                <a:gd name="T35" fmla="*/ 0 h 299"/>
                <a:gd name="T36" fmla="*/ 0 w 204"/>
                <a:gd name="T37" fmla="*/ 102 h 299"/>
                <a:gd name="T38" fmla="*/ 0 w 204"/>
                <a:gd name="T39" fmla="*/ 196 h 299"/>
                <a:gd name="T40" fmla="*/ 0 w 204"/>
                <a:gd name="T41" fmla="*/ 196 h 299"/>
                <a:gd name="T42" fmla="*/ 102 w 204"/>
                <a:gd name="T43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4" h="299">
                  <a:moveTo>
                    <a:pt x="18" y="102"/>
                  </a:moveTo>
                  <a:lnTo>
                    <a:pt x="18" y="102"/>
                  </a:lnTo>
                  <a:cubicBezTo>
                    <a:pt x="18" y="56"/>
                    <a:pt x="55" y="18"/>
                    <a:pt x="102" y="18"/>
                  </a:cubicBezTo>
                  <a:lnTo>
                    <a:pt x="102" y="18"/>
                  </a:lnTo>
                  <a:cubicBezTo>
                    <a:pt x="148" y="18"/>
                    <a:pt x="187" y="56"/>
                    <a:pt x="187" y="102"/>
                  </a:cubicBezTo>
                  <a:lnTo>
                    <a:pt x="187" y="196"/>
                  </a:lnTo>
                  <a:lnTo>
                    <a:pt x="187" y="196"/>
                  </a:lnTo>
                  <a:cubicBezTo>
                    <a:pt x="187" y="242"/>
                    <a:pt x="148" y="280"/>
                    <a:pt x="102" y="280"/>
                  </a:cubicBezTo>
                  <a:lnTo>
                    <a:pt x="102" y="280"/>
                  </a:lnTo>
                  <a:cubicBezTo>
                    <a:pt x="55" y="280"/>
                    <a:pt x="18" y="242"/>
                    <a:pt x="18" y="196"/>
                  </a:cubicBezTo>
                  <a:lnTo>
                    <a:pt x="18" y="102"/>
                  </a:lnTo>
                  <a:close/>
                  <a:moveTo>
                    <a:pt x="102" y="298"/>
                  </a:moveTo>
                  <a:lnTo>
                    <a:pt x="102" y="298"/>
                  </a:lnTo>
                  <a:cubicBezTo>
                    <a:pt x="158" y="298"/>
                    <a:pt x="203" y="251"/>
                    <a:pt x="203" y="196"/>
                  </a:cubicBezTo>
                  <a:lnTo>
                    <a:pt x="203" y="102"/>
                  </a:lnTo>
                  <a:lnTo>
                    <a:pt x="203" y="102"/>
                  </a:lnTo>
                  <a:cubicBezTo>
                    <a:pt x="203" y="46"/>
                    <a:pt x="158" y="0"/>
                    <a:pt x="102" y="0"/>
                  </a:cubicBezTo>
                  <a:lnTo>
                    <a:pt x="102" y="0"/>
                  </a:lnTo>
                  <a:cubicBezTo>
                    <a:pt x="46" y="0"/>
                    <a:pt x="0" y="46"/>
                    <a:pt x="0" y="102"/>
                  </a:cubicBezTo>
                  <a:lnTo>
                    <a:pt x="0" y="196"/>
                  </a:lnTo>
                  <a:lnTo>
                    <a:pt x="0" y="196"/>
                  </a:lnTo>
                  <a:cubicBezTo>
                    <a:pt x="0" y="251"/>
                    <a:pt x="46" y="298"/>
                    <a:pt x="102" y="2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925" dirty="0">
                <a:latin typeface="Open Sans Regular" charset="0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0" y="0"/>
            <a:ext cx="9906000" cy="2098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sp>
        <p:nvSpPr>
          <p:cNvPr id="97" name="Rectangle 96"/>
          <p:cNvSpPr/>
          <p:nvPr/>
        </p:nvSpPr>
        <p:spPr>
          <a:xfrm>
            <a:off x="-1358" y="5224022"/>
            <a:ext cx="9906000" cy="1633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sp>
        <p:nvSpPr>
          <p:cNvPr id="2" name="Rectangle 1"/>
          <p:cNvSpPr/>
          <p:nvPr/>
        </p:nvSpPr>
        <p:spPr>
          <a:xfrm>
            <a:off x="3755413" y="346403"/>
            <a:ext cx="2395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НИЙЦЛИЙН</a:t>
            </a:r>
            <a:endParaRPr lang="en-US" alt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  <a:p>
            <a:pPr algn="ctr"/>
            <a:r>
              <a:rPr lang="mn-M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АУДИТЫН ТАЛААР</a:t>
            </a:r>
            <a:endParaRPr lang="mn-MN" altLang="en-US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3917" y="1087465"/>
            <a:ext cx="9018166" cy="0"/>
            <a:chOff x="443917" y="1087465"/>
            <a:chExt cx="9018166" cy="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43917" y="1087465"/>
              <a:ext cx="901816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570219" y="1087465"/>
              <a:ext cx="765562" cy="0"/>
            </a:xfrm>
            <a:prstGeom prst="line">
              <a:avLst/>
            </a:prstGeom>
            <a:ln w="381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32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29792 0.0173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4" y="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 animBg="1"/>
      <p:bldP spid="96" grpId="0" animBg="1"/>
      <p:bldP spid="9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39996" y="346403"/>
            <a:ext cx="26260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НИЙЦЛИЙН АУДИТ</a:t>
            </a:r>
          </a:p>
          <a:p>
            <a:pPr algn="ctr"/>
            <a:r>
              <a:rPr lang="mn-M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ҮР ДҮН</a:t>
            </a:r>
            <a:endParaRPr lang="mn-MN" altLang="en-US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3917" y="1087465"/>
            <a:ext cx="9018166" cy="0"/>
            <a:chOff x="443917" y="1087465"/>
            <a:chExt cx="9018166" cy="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43917" y="1087465"/>
              <a:ext cx="901816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0219" y="1087465"/>
              <a:ext cx="765562" cy="0"/>
            </a:xfrm>
            <a:prstGeom prst="line">
              <a:avLst/>
            </a:prstGeom>
            <a:ln w="381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720775" y="1538051"/>
            <a:ext cx="3849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Тогтоосон акт ба түүний барагдуулалт,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тэрбум төгрөг, 2016-2017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70279" y="1538051"/>
            <a:ext cx="439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Өгсөн албан шаардлага ба түүний биелэлт, </a:t>
            </a:r>
            <a:r>
              <a:rPr lang="mn-M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тэрбум төгрөг, 2016-2017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61988" y="4217202"/>
            <a:ext cx="8582025" cy="154391"/>
            <a:chOff x="647700" y="5091509"/>
            <a:chExt cx="8582025" cy="154391"/>
          </a:xfrm>
        </p:grpSpPr>
        <p:sp>
          <p:nvSpPr>
            <p:cNvPr id="28" name="Isosceles Triangle 27"/>
            <p:cNvSpPr/>
            <p:nvPr/>
          </p:nvSpPr>
          <p:spPr>
            <a:xfrm rot="10800000">
              <a:off x="4767453" y="5098263"/>
              <a:ext cx="342519" cy="14763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47700" y="5091509"/>
              <a:ext cx="8582025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755600331"/>
              </p:ext>
            </p:extLst>
          </p:nvPr>
        </p:nvGraphicFramePr>
        <p:xfrm>
          <a:off x="321502" y="1816702"/>
          <a:ext cx="4519545" cy="2397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769588151"/>
              </p:ext>
            </p:extLst>
          </p:nvPr>
        </p:nvGraphicFramePr>
        <p:xfrm>
          <a:off x="5124260" y="1953890"/>
          <a:ext cx="4337824" cy="2263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581275" y="4544213"/>
            <a:ext cx="4743450" cy="1829245"/>
            <a:chOff x="2581275" y="4544213"/>
            <a:chExt cx="4743450" cy="1829245"/>
          </a:xfrm>
        </p:grpSpPr>
        <p:sp>
          <p:nvSpPr>
            <p:cNvPr id="24" name="Rectangle 23"/>
            <p:cNvSpPr/>
            <p:nvPr/>
          </p:nvSpPr>
          <p:spPr>
            <a:xfrm>
              <a:off x="2581275" y="5850238"/>
              <a:ext cx="47434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mn-M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 </a:t>
              </a:r>
              <a:r>
                <a:rPr lang="mn-M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Акт, албан шаардлагаас төсөвт оруулсан мөнгө </a:t>
              </a:r>
              <a:r>
                <a:rPr lang="mn-M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тэрбум төгрөг, 2016-2017</a:t>
              </a:r>
            </a:p>
          </p:txBody>
        </p:sp>
        <p:graphicFrame>
          <p:nvGraphicFramePr>
            <p:cNvPr id="26" name="Chart 25"/>
            <p:cNvGraphicFramePr/>
            <p:nvPr>
              <p:extLst>
                <p:ext uri="{D42A27DB-BD31-4B8C-83A1-F6EECF244321}">
                  <p14:modId xmlns:p14="http://schemas.microsoft.com/office/powerpoint/2010/main" val="1530599273"/>
                </p:ext>
              </p:extLst>
            </p:nvPr>
          </p:nvGraphicFramePr>
          <p:xfrm>
            <a:off x="2581275" y="4544213"/>
            <a:ext cx="4743450" cy="13060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1205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2" grpId="0"/>
      <p:bldGraphic spid="16" grpId="0">
        <p:bldSub>
          <a:bldChart bld="category"/>
        </p:bldSub>
      </p:bldGraphic>
      <p:bldGraphic spid="21" grpId="0">
        <p:bldSub>
          <a:bldChart bld="category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9996" y="346403"/>
            <a:ext cx="26260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НИЙЦЛИЙН АУДИТ</a:t>
            </a:r>
          </a:p>
          <a:p>
            <a:pPr algn="ctr"/>
            <a:r>
              <a:rPr lang="mn-M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ҮР ДҮН</a:t>
            </a:r>
            <a:endParaRPr lang="mn-MN" altLang="en-US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3917" y="1087465"/>
            <a:ext cx="9018166" cy="0"/>
            <a:chOff x="443917" y="1087465"/>
            <a:chExt cx="9018166" cy="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43917" y="1087465"/>
              <a:ext cx="901816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570219" y="1087465"/>
              <a:ext cx="765562" cy="0"/>
            </a:xfrm>
            <a:prstGeom prst="line">
              <a:avLst/>
            </a:prstGeom>
            <a:ln w="381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Oval 5"/>
          <p:cNvSpPr/>
          <p:nvPr/>
        </p:nvSpPr>
        <p:spPr>
          <a:xfrm>
            <a:off x="6369891" y="2551420"/>
            <a:ext cx="1702144" cy="17021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93413" y="3017772"/>
            <a:ext cx="10550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Mogul Europe" panose="020B7200000000000000" pitchFamily="34" charset="0"/>
              </a:rPr>
              <a:t>821</a:t>
            </a:r>
            <a:endParaRPr lang="mn-MN" sz="2800" b="1" dirty="0">
              <a:latin typeface="Mogul Europe" panose="020B7200000000000000" pitchFamily="34" charset="0"/>
            </a:endParaRPr>
          </a:p>
          <a:p>
            <a:pPr algn="ctr"/>
            <a:r>
              <a:rPr lang="mn-MN" sz="1600" dirty="0" smtClean="0">
                <a:latin typeface="Mogul Europe" panose="020B7200000000000000" pitchFamily="34" charset="0"/>
              </a:rPr>
              <a:t>зөвлөмж</a:t>
            </a:r>
            <a:endParaRPr lang="en-US" sz="1600" dirty="0">
              <a:latin typeface="Mogul Europe" panose="020B7200000000000000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438730" y="1739201"/>
            <a:ext cx="1223014" cy="1361899"/>
            <a:chOff x="884124" y="1831480"/>
            <a:chExt cx="1223014" cy="1361899"/>
          </a:xfrm>
        </p:grpSpPr>
        <p:sp>
          <p:nvSpPr>
            <p:cNvPr id="9" name="Oval 8"/>
            <p:cNvSpPr/>
            <p:nvPr/>
          </p:nvSpPr>
          <p:spPr>
            <a:xfrm>
              <a:off x="1151205" y="1831480"/>
              <a:ext cx="688850" cy="68885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grpSp>
          <p:nvGrpSpPr>
            <p:cNvPr id="10" name="Group 32"/>
            <p:cNvGrpSpPr>
              <a:grpSpLocks noChangeAspect="1"/>
            </p:cNvGrpSpPr>
            <p:nvPr/>
          </p:nvGrpSpPr>
          <p:grpSpPr bwMode="auto">
            <a:xfrm>
              <a:off x="1237992" y="2015824"/>
              <a:ext cx="515278" cy="320162"/>
              <a:chOff x="3735" y="834"/>
              <a:chExt cx="2118" cy="1316"/>
            </a:xfrm>
            <a:solidFill>
              <a:schemeClr val="bg1"/>
            </a:solidFill>
          </p:grpSpPr>
          <p:sp>
            <p:nvSpPr>
              <p:cNvPr id="12" name="Freeform 34"/>
              <p:cNvSpPr>
                <a:spLocks/>
              </p:cNvSpPr>
              <p:nvPr/>
            </p:nvSpPr>
            <p:spPr bwMode="auto">
              <a:xfrm>
                <a:off x="4195" y="1407"/>
                <a:ext cx="1202" cy="492"/>
              </a:xfrm>
              <a:custGeom>
                <a:avLst/>
                <a:gdLst>
                  <a:gd name="T0" fmla="*/ 1268 w 2402"/>
                  <a:gd name="T1" fmla="*/ 2 h 985"/>
                  <a:gd name="T2" fmla="*/ 1416 w 2402"/>
                  <a:gd name="T3" fmla="*/ 15 h 985"/>
                  <a:gd name="T4" fmla="*/ 1564 w 2402"/>
                  <a:gd name="T5" fmla="*/ 37 h 985"/>
                  <a:gd name="T6" fmla="*/ 1706 w 2402"/>
                  <a:gd name="T7" fmla="*/ 66 h 985"/>
                  <a:gd name="T8" fmla="*/ 1840 w 2402"/>
                  <a:gd name="T9" fmla="*/ 101 h 985"/>
                  <a:gd name="T10" fmla="*/ 1965 w 2402"/>
                  <a:gd name="T11" fmla="*/ 140 h 985"/>
                  <a:gd name="T12" fmla="*/ 2079 w 2402"/>
                  <a:gd name="T13" fmla="*/ 180 h 985"/>
                  <a:gd name="T14" fmla="*/ 2178 w 2402"/>
                  <a:gd name="T15" fmla="*/ 217 h 985"/>
                  <a:gd name="T16" fmla="*/ 2263 w 2402"/>
                  <a:gd name="T17" fmla="*/ 253 h 985"/>
                  <a:gd name="T18" fmla="*/ 2328 w 2402"/>
                  <a:gd name="T19" fmla="*/ 283 h 985"/>
                  <a:gd name="T20" fmla="*/ 2375 w 2402"/>
                  <a:gd name="T21" fmla="*/ 305 h 985"/>
                  <a:gd name="T22" fmla="*/ 2398 w 2402"/>
                  <a:gd name="T23" fmla="*/ 317 h 985"/>
                  <a:gd name="T24" fmla="*/ 2402 w 2402"/>
                  <a:gd name="T25" fmla="*/ 985 h 985"/>
                  <a:gd name="T26" fmla="*/ 2388 w 2402"/>
                  <a:gd name="T27" fmla="*/ 979 h 985"/>
                  <a:gd name="T28" fmla="*/ 2347 w 2402"/>
                  <a:gd name="T29" fmla="*/ 964 h 985"/>
                  <a:gd name="T30" fmla="*/ 2285 w 2402"/>
                  <a:gd name="T31" fmla="*/ 941 h 985"/>
                  <a:gd name="T32" fmla="*/ 2201 w 2402"/>
                  <a:gd name="T33" fmla="*/ 912 h 985"/>
                  <a:gd name="T34" fmla="*/ 2100 w 2402"/>
                  <a:gd name="T35" fmla="*/ 880 h 985"/>
                  <a:gd name="T36" fmla="*/ 1984 w 2402"/>
                  <a:gd name="T37" fmla="*/ 845 h 985"/>
                  <a:gd name="T38" fmla="*/ 1854 w 2402"/>
                  <a:gd name="T39" fmla="*/ 811 h 985"/>
                  <a:gd name="T40" fmla="*/ 1716 w 2402"/>
                  <a:gd name="T41" fmla="*/ 780 h 985"/>
                  <a:gd name="T42" fmla="*/ 1573 w 2402"/>
                  <a:gd name="T43" fmla="*/ 755 h 985"/>
                  <a:gd name="T44" fmla="*/ 1424 w 2402"/>
                  <a:gd name="T45" fmla="*/ 735 h 985"/>
                  <a:gd name="T46" fmla="*/ 1275 w 2402"/>
                  <a:gd name="T47" fmla="*/ 724 h 985"/>
                  <a:gd name="T48" fmla="*/ 1127 w 2402"/>
                  <a:gd name="T49" fmla="*/ 724 h 985"/>
                  <a:gd name="T50" fmla="*/ 978 w 2402"/>
                  <a:gd name="T51" fmla="*/ 735 h 985"/>
                  <a:gd name="T52" fmla="*/ 829 w 2402"/>
                  <a:gd name="T53" fmla="*/ 755 h 985"/>
                  <a:gd name="T54" fmla="*/ 686 w 2402"/>
                  <a:gd name="T55" fmla="*/ 780 h 985"/>
                  <a:gd name="T56" fmla="*/ 548 w 2402"/>
                  <a:gd name="T57" fmla="*/ 811 h 985"/>
                  <a:gd name="T58" fmla="*/ 418 w 2402"/>
                  <a:gd name="T59" fmla="*/ 845 h 985"/>
                  <a:gd name="T60" fmla="*/ 302 w 2402"/>
                  <a:gd name="T61" fmla="*/ 880 h 985"/>
                  <a:gd name="T62" fmla="*/ 201 w 2402"/>
                  <a:gd name="T63" fmla="*/ 912 h 985"/>
                  <a:gd name="T64" fmla="*/ 117 w 2402"/>
                  <a:gd name="T65" fmla="*/ 941 h 985"/>
                  <a:gd name="T66" fmla="*/ 53 w 2402"/>
                  <a:gd name="T67" fmla="*/ 964 h 985"/>
                  <a:gd name="T68" fmla="*/ 14 w 2402"/>
                  <a:gd name="T69" fmla="*/ 979 h 985"/>
                  <a:gd name="T70" fmla="*/ 0 w 2402"/>
                  <a:gd name="T71" fmla="*/ 985 h 985"/>
                  <a:gd name="T72" fmla="*/ 2 w 2402"/>
                  <a:gd name="T73" fmla="*/ 326 h 985"/>
                  <a:gd name="T74" fmla="*/ 28 w 2402"/>
                  <a:gd name="T75" fmla="*/ 313 h 985"/>
                  <a:gd name="T76" fmla="*/ 77 w 2402"/>
                  <a:gd name="T77" fmla="*/ 288 h 985"/>
                  <a:gd name="T78" fmla="*/ 147 w 2402"/>
                  <a:gd name="T79" fmla="*/ 256 h 985"/>
                  <a:gd name="T80" fmla="*/ 236 w 2402"/>
                  <a:gd name="T81" fmla="*/ 217 h 985"/>
                  <a:gd name="T82" fmla="*/ 340 w 2402"/>
                  <a:gd name="T83" fmla="*/ 175 h 985"/>
                  <a:gd name="T84" fmla="*/ 460 w 2402"/>
                  <a:gd name="T85" fmla="*/ 132 h 985"/>
                  <a:gd name="T86" fmla="*/ 592 w 2402"/>
                  <a:gd name="T87" fmla="*/ 92 h 985"/>
                  <a:gd name="T88" fmla="*/ 733 w 2402"/>
                  <a:gd name="T89" fmla="*/ 56 h 985"/>
                  <a:gd name="T90" fmla="*/ 881 w 2402"/>
                  <a:gd name="T91" fmla="*/ 26 h 985"/>
                  <a:gd name="T92" fmla="*/ 1035 w 2402"/>
                  <a:gd name="T93" fmla="*/ 7 h 985"/>
                  <a:gd name="T94" fmla="*/ 1192 w 2402"/>
                  <a:gd name="T9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02" h="985">
                    <a:moveTo>
                      <a:pt x="1192" y="0"/>
                    </a:moveTo>
                    <a:lnTo>
                      <a:pt x="1268" y="2"/>
                    </a:lnTo>
                    <a:lnTo>
                      <a:pt x="1342" y="7"/>
                    </a:lnTo>
                    <a:lnTo>
                      <a:pt x="1416" y="15"/>
                    </a:lnTo>
                    <a:lnTo>
                      <a:pt x="1491" y="24"/>
                    </a:lnTo>
                    <a:lnTo>
                      <a:pt x="1564" y="37"/>
                    </a:lnTo>
                    <a:lnTo>
                      <a:pt x="1635" y="49"/>
                    </a:lnTo>
                    <a:lnTo>
                      <a:pt x="1706" y="66"/>
                    </a:lnTo>
                    <a:lnTo>
                      <a:pt x="1774" y="83"/>
                    </a:lnTo>
                    <a:lnTo>
                      <a:pt x="1840" y="101"/>
                    </a:lnTo>
                    <a:lnTo>
                      <a:pt x="1904" y="120"/>
                    </a:lnTo>
                    <a:lnTo>
                      <a:pt x="1965" y="140"/>
                    </a:lnTo>
                    <a:lnTo>
                      <a:pt x="2023" y="159"/>
                    </a:lnTo>
                    <a:lnTo>
                      <a:pt x="2079" y="180"/>
                    </a:lnTo>
                    <a:lnTo>
                      <a:pt x="2130" y="199"/>
                    </a:lnTo>
                    <a:lnTo>
                      <a:pt x="2178" y="217"/>
                    </a:lnTo>
                    <a:lnTo>
                      <a:pt x="2222" y="237"/>
                    </a:lnTo>
                    <a:lnTo>
                      <a:pt x="2263" y="253"/>
                    </a:lnTo>
                    <a:lnTo>
                      <a:pt x="2298" y="269"/>
                    </a:lnTo>
                    <a:lnTo>
                      <a:pt x="2328" y="283"/>
                    </a:lnTo>
                    <a:lnTo>
                      <a:pt x="2354" y="295"/>
                    </a:lnTo>
                    <a:lnTo>
                      <a:pt x="2375" y="305"/>
                    </a:lnTo>
                    <a:lnTo>
                      <a:pt x="2389" y="313"/>
                    </a:lnTo>
                    <a:lnTo>
                      <a:pt x="2398" y="317"/>
                    </a:lnTo>
                    <a:lnTo>
                      <a:pt x="2402" y="318"/>
                    </a:lnTo>
                    <a:lnTo>
                      <a:pt x="2402" y="985"/>
                    </a:lnTo>
                    <a:lnTo>
                      <a:pt x="2398" y="983"/>
                    </a:lnTo>
                    <a:lnTo>
                      <a:pt x="2388" y="979"/>
                    </a:lnTo>
                    <a:lnTo>
                      <a:pt x="2371" y="973"/>
                    </a:lnTo>
                    <a:lnTo>
                      <a:pt x="2347" y="964"/>
                    </a:lnTo>
                    <a:lnTo>
                      <a:pt x="2319" y="954"/>
                    </a:lnTo>
                    <a:lnTo>
                      <a:pt x="2285" y="941"/>
                    </a:lnTo>
                    <a:lnTo>
                      <a:pt x="2246" y="926"/>
                    </a:lnTo>
                    <a:lnTo>
                      <a:pt x="2201" y="912"/>
                    </a:lnTo>
                    <a:lnTo>
                      <a:pt x="2152" y="895"/>
                    </a:lnTo>
                    <a:lnTo>
                      <a:pt x="2100" y="880"/>
                    </a:lnTo>
                    <a:lnTo>
                      <a:pt x="2042" y="863"/>
                    </a:lnTo>
                    <a:lnTo>
                      <a:pt x="1984" y="845"/>
                    </a:lnTo>
                    <a:lnTo>
                      <a:pt x="1920" y="828"/>
                    </a:lnTo>
                    <a:lnTo>
                      <a:pt x="1854" y="811"/>
                    </a:lnTo>
                    <a:lnTo>
                      <a:pt x="1787" y="796"/>
                    </a:lnTo>
                    <a:lnTo>
                      <a:pt x="1716" y="780"/>
                    </a:lnTo>
                    <a:lnTo>
                      <a:pt x="1644" y="768"/>
                    </a:lnTo>
                    <a:lnTo>
                      <a:pt x="1573" y="755"/>
                    </a:lnTo>
                    <a:lnTo>
                      <a:pt x="1498" y="744"/>
                    </a:lnTo>
                    <a:lnTo>
                      <a:pt x="1424" y="735"/>
                    </a:lnTo>
                    <a:lnTo>
                      <a:pt x="1350" y="729"/>
                    </a:lnTo>
                    <a:lnTo>
                      <a:pt x="1275" y="724"/>
                    </a:lnTo>
                    <a:lnTo>
                      <a:pt x="1201" y="722"/>
                    </a:lnTo>
                    <a:lnTo>
                      <a:pt x="1127" y="724"/>
                    </a:lnTo>
                    <a:lnTo>
                      <a:pt x="1052" y="729"/>
                    </a:lnTo>
                    <a:lnTo>
                      <a:pt x="978" y="735"/>
                    </a:lnTo>
                    <a:lnTo>
                      <a:pt x="904" y="744"/>
                    </a:lnTo>
                    <a:lnTo>
                      <a:pt x="829" y="755"/>
                    </a:lnTo>
                    <a:lnTo>
                      <a:pt x="758" y="768"/>
                    </a:lnTo>
                    <a:lnTo>
                      <a:pt x="686" y="780"/>
                    </a:lnTo>
                    <a:lnTo>
                      <a:pt x="615" y="796"/>
                    </a:lnTo>
                    <a:lnTo>
                      <a:pt x="548" y="811"/>
                    </a:lnTo>
                    <a:lnTo>
                      <a:pt x="482" y="828"/>
                    </a:lnTo>
                    <a:lnTo>
                      <a:pt x="418" y="845"/>
                    </a:lnTo>
                    <a:lnTo>
                      <a:pt x="358" y="863"/>
                    </a:lnTo>
                    <a:lnTo>
                      <a:pt x="302" y="880"/>
                    </a:lnTo>
                    <a:lnTo>
                      <a:pt x="250" y="895"/>
                    </a:lnTo>
                    <a:lnTo>
                      <a:pt x="201" y="912"/>
                    </a:lnTo>
                    <a:lnTo>
                      <a:pt x="156" y="926"/>
                    </a:lnTo>
                    <a:lnTo>
                      <a:pt x="117" y="941"/>
                    </a:lnTo>
                    <a:lnTo>
                      <a:pt x="83" y="954"/>
                    </a:lnTo>
                    <a:lnTo>
                      <a:pt x="53" y="964"/>
                    </a:lnTo>
                    <a:lnTo>
                      <a:pt x="31" y="973"/>
                    </a:lnTo>
                    <a:lnTo>
                      <a:pt x="14" y="979"/>
                    </a:lnTo>
                    <a:lnTo>
                      <a:pt x="4" y="983"/>
                    </a:lnTo>
                    <a:lnTo>
                      <a:pt x="0" y="985"/>
                    </a:lnTo>
                    <a:lnTo>
                      <a:pt x="0" y="328"/>
                    </a:lnTo>
                    <a:lnTo>
                      <a:pt x="2" y="326"/>
                    </a:lnTo>
                    <a:lnTo>
                      <a:pt x="13" y="321"/>
                    </a:lnTo>
                    <a:lnTo>
                      <a:pt x="28" y="313"/>
                    </a:lnTo>
                    <a:lnTo>
                      <a:pt x="51" y="301"/>
                    </a:lnTo>
                    <a:lnTo>
                      <a:pt x="77" y="288"/>
                    </a:lnTo>
                    <a:lnTo>
                      <a:pt x="109" y="273"/>
                    </a:lnTo>
                    <a:lnTo>
                      <a:pt x="147" y="256"/>
                    </a:lnTo>
                    <a:lnTo>
                      <a:pt x="189" y="237"/>
                    </a:lnTo>
                    <a:lnTo>
                      <a:pt x="236" y="217"/>
                    </a:lnTo>
                    <a:lnTo>
                      <a:pt x="287" y="197"/>
                    </a:lnTo>
                    <a:lnTo>
                      <a:pt x="340" y="175"/>
                    </a:lnTo>
                    <a:lnTo>
                      <a:pt x="399" y="154"/>
                    </a:lnTo>
                    <a:lnTo>
                      <a:pt x="460" y="132"/>
                    </a:lnTo>
                    <a:lnTo>
                      <a:pt x="524" y="111"/>
                    </a:lnTo>
                    <a:lnTo>
                      <a:pt x="592" y="92"/>
                    </a:lnTo>
                    <a:lnTo>
                      <a:pt x="661" y="73"/>
                    </a:lnTo>
                    <a:lnTo>
                      <a:pt x="733" y="56"/>
                    </a:lnTo>
                    <a:lnTo>
                      <a:pt x="806" y="40"/>
                    </a:lnTo>
                    <a:lnTo>
                      <a:pt x="881" y="26"/>
                    </a:lnTo>
                    <a:lnTo>
                      <a:pt x="957" y="16"/>
                    </a:lnTo>
                    <a:lnTo>
                      <a:pt x="1035" y="7"/>
                    </a:lnTo>
                    <a:lnTo>
                      <a:pt x="1114" y="2"/>
                    </a:lnTo>
                    <a:lnTo>
                      <a:pt x="119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35"/>
              <p:cNvSpPr>
                <a:spLocks noEditPoints="1"/>
              </p:cNvSpPr>
              <p:nvPr/>
            </p:nvSpPr>
            <p:spPr bwMode="auto">
              <a:xfrm>
                <a:off x="3735" y="834"/>
                <a:ext cx="2118" cy="1316"/>
              </a:xfrm>
              <a:custGeom>
                <a:avLst/>
                <a:gdLst>
                  <a:gd name="T0" fmla="*/ 3799 w 4236"/>
                  <a:gd name="T1" fmla="*/ 1116 h 2631"/>
                  <a:gd name="T2" fmla="*/ 3754 w 4236"/>
                  <a:gd name="T3" fmla="*/ 1177 h 2631"/>
                  <a:gd name="T4" fmla="*/ 3764 w 4236"/>
                  <a:gd name="T5" fmla="*/ 1253 h 2631"/>
                  <a:gd name="T6" fmla="*/ 3824 w 4236"/>
                  <a:gd name="T7" fmla="*/ 1299 h 2631"/>
                  <a:gd name="T8" fmla="*/ 3902 w 4236"/>
                  <a:gd name="T9" fmla="*/ 1289 h 2631"/>
                  <a:gd name="T10" fmla="*/ 3948 w 4236"/>
                  <a:gd name="T11" fmla="*/ 1230 h 2631"/>
                  <a:gd name="T12" fmla="*/ 3938 w 4236"/>
                  <a:gd name="T13" fmla="*/ 1152 h 2631"/>
                  <a:gd name="T14" fmla="*/ 3878 w 4236"/>
                  <a:gd name="T15" fmla="*/ 1106 h 2631"/>
                  <a:gd name="T16" fmla="*/ 3841 w 4236"/>
                  <a:gd name="T17" fmla="*/ 895 h 2631"/>
                  <a:gd name="T18" fmla="*/ 3795 w 4236"/>
                  <a:gd name="T19" fmla="*/ 913 h 2631"/>
                  <a:gd name="T20" fmla="*/ 3893 w 4236"/>
                  <a:gd name="T21" fmla="*/ 1000 h 2631"/>
                  <a:gd name="T22" fmla="*/ 3887 w 4236"/>
                  <a:gd name="T23" fmla="*/ 905 h 2631"/>
                  <a:gd name="T24" fmla="*/ 3854 w 4236"/>
                  <a:gd name="T25" fmla="*/ 892 h 2631"/>
                  <a:gd name="T26" fmla="*/ 3654 w 4236"/>
                  <a:gd name="T27" fmla="*/ 855 h 2631"/>
                  <a:gd name="T28" fmla="*/ 3728 w 4236"/>
                  <a:gd name="T29" fmla="*/ 814 h 2631"/>
                  <a:gd name="T30" fmla="*/ 3838 w 4236"/>
                  <a:gd name="T31" fmla="*/ 784 h 2631"/>
                  <a:gd name="T32" fmla="*/ 3915 w 4236"/>
                  <a:gd name="T33" fmla="*/ 789 h 2631"/>
                  <a:gd name="T34" fmla="*/ 3964 w 4236"/>
                  <a:gd name="T35" fmla="*/ 819 h 2631"/>
                  <a:gd name="T36" fmla="*/ 3990 w 4236"/>
                  <a:gd name="T37" fmla="*/ 864 h 2631"/>
                  <a:gd name="T38" fmla="*/ 4000 w 4236"/>
                  <a:gd name="T39" fmla="*/ 914 h 2631"/>
                  <a:gd name="T40" fmla="*/ 4001 w 4236"/>
                  <a:gd name="T41" fmla="*/ 958 h 2631"/>
                  <a:gd name="T42" fmla="*/ 3999 w 4236"/>
                  <a:gd name="T43" fmla="*/ 988 h 2631"/>
                  <a:gd name="T44" fmla="*/ 3998 w 4236"/>
                  <a:gd name="T45" fmla="*/ 1058 h 2631"/>
                  <a:gd name="T46" fmla="*/ 3998 w 4236"/>
                  <a:gd name="T47" fmla="*/ 1315 h 2631"/>
                  <a:gd name="T48" fmla="*/ 4154 w 4236"/>
                  <a:gd name="T49" fmla="*/ 2631 h 2631"/>
                  <a:gd name="T50" fmla="*/ 3750 w 4236"/>
                  <a:gd name="T51" fmla="*/ 2300 h 2631"/>
                  <a:gd name="T52" fmla="*/ 3461 w 4236"/>
                  <a:gd name="T53" fmla="*/ 1600 h 2631"/>
                  <a:gd name="T54" fmla="*/ 3448 w 4236"/>
                  <a:gd name="T55" fmla="*/ 1395 h 2631"/>
                  <a:gd name="T56" fmla="*/ 3386 w 4236"/>
                  <a:gd name="T57" fmla="*/ 1364 h 2631"/>
                  <a:gd name="T58" fmla="*/ 3276 w 4236"/>
                  <a:gd name="T59" fmla="*/ 1315 h 2631"/>
                  <a:gd name="T60" fmla="*/ 3126 w 4236"/>
                  <a:gd name="T61" fmla="*/ 1255 h 2631"/>
                  <a:gd name="T62" fmla="*/ 2944 w 4236"/>
                  <a:gd name="T63" fmla="*/ 1192 h 2631"/>
                  <a:gd name="T64" fmla="*/ 2736 w 4236"/>
                  <a:gd name="T65" fmla="*/ 1133 h 2631"/>
                  <a:gd name="T66" fmla="*/ 2511 w 4236"/>
                  <a:gd name="T67" fmla="*/ 1084 h 2631"/>
                  <a:gd name="T68" fmla="*/ 2273 w 4236"/>
                  <a:gd name="T69" fmla="*/ 1053 h 2631"/>
                  <a:gd name="T70" fmla="*/ 2031 w 4236"/>
                  <a:gd name="T71" fmla="*/ 1047 h 2631"/>
                  <a:gd name="T72" fmla="*/ 1793 w 4236"/>
                  <a:gd name="T73" fmla="*/ 1072 h 2631"/>
                  <a:gd name="T74" fmla="*/ 1565 w 4236"/>
                  <a:gd name="T75" fmla="*/ 1116 h 2631"/>
                  <a:gd name="T76" fmla="*/ 1352 w 4236"/>
                  <a:gd name="T77" fmla="*/ 1175 h 2631"/>
                  <a:gd name="T78" fmla="*/ 1166 w 4236"/>
                  <a:gd name="T79" fmla="*/ 1240 h 2631"/>
                  <a:gd name="T80" fmla="*/ 1008 w 4236"/>
                  <a:gd name="T81" fmla="*/ 1303 h 2631"/>
                  <a:gd name="T82" fmla="*/ 887 w 4236"/>
                  <a:gd name="T83" fmla="*/ 1359 h 2631"/>
                  <a:gd name="T84" fmla="*/ 810 w 4236"/>
                  <a:gd name="T85" fmla="*/ 1396 h 2631"/>
                  <a:gd name="T86" fmla="*/ 783 w 4236"/>
                  <a:gd name="T87" fmla="*/ 1412 h 2631"/>
                  <a:gd name="T88" fmla="*/ 2072 w 4236"/>
                  <a:gd name="T89" fmla="*/ 0 h 2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36" h="2631">
                    <a:moveTo>
                      <a:pt x="3850" y="1103"/>
                    </a:moveTo>
                    <a:lnTo>
                      <a:pt x="3824" y="1106"/>
                    </a:lnTo>
                    <a:lnTo>
                      <a:pt x="3799" y="1116"/>
                    </a:lnTo>
                    <a:lnTo>
                      <a:pt x="3780" y="1131"/>
                    </a:lnTo>
                    <a:lnTo>
                      <a:pt x="3764" y="1152"/>
                    </a:lnTo>
                    <a:lnTo>
                      <a:pt x="3754" y="1177"/>
                    </a:lnTo>
                    <a:lnTo>
                      <a:pt x="3750" y="1202"/>
                    </a:lnTo>
                    <a:lnTo>
                      <a:pt x="3754" y="1230"/>
                    </a:lnTo>
                    <a:lnTo>
                      <a:pt x="3764" y="1253"/>
                    </a:lnTo>
                    <a:lnTo>
                      <a:pt x="3780" y="1274"/>
                    </a:lnTo>
                    <a:lnTo>
                      <a:pt x="3799" y="1289"/>
                    </a:lnTo>
                    <a:lnTo>
                      <a:pt x="3824" y="1299"/>
                    </a:lnTo>
                    <a:lnTo>
                      <a:pt x="3850" y="1302"/>
                    </a:lnTo>
                    <a:lnTo>
                      <a:pt x="3878" y="1299"/>
                    </a:lnTo>
                    <a:lnTo>
                      <a:pt x="3902" y="1289"/>
                    </a:lnTo>
                    <a:lnTo>
                      <a:pt x="3922" y="1274"/>
                    </a:lnTo>
                    <a:lnTo>
                      <a:pt x="3938" y="1253"/>
                    </a:lnTo>
                    <a:lnTo>
                      <a:pt x="3948" y="1230"/>
                    </a:lnTo>
                    <a:lnTo>
                      <a:pt x="3952" y="1202"/>
                    </a:lnTo>
                    <a:lnTo>
                      <a:pt x="3948" y="1177"/>
                    </a:lnTo>
                    <a:lnTo>
                      <a:pt x="3938" y="1152"/>
                    </a:lnTo>
                    <a:lnTo>
                      <a:pt x="3922" y="1131"/>
                    </a:lnTo>
                    <a:lnTo>
                      <a:pt x="3902" y="1116"/>
                    </a:lnTo>
                    <a:lnTo>
                      <a:pt x="3878" y="1106"/>
                    </a:lnTo>
                    <a:lnTo>
                      <a:pt x="3850" y="1103"/>
                    </a:lnTo>
                    <a:close/>
                    <a:moveTo>
                      <a:pt x="3854" y="892"/>
                    </a:moveTo>
                    <a:lnTo>
                      <a:pt x="3841" y="895"/>
                    </a:lnTo>
                    <a:lnTo>
                      <a:pt x="3825" y="899"/>
                    </a:lnTo>
                    <a:lnTo>
                      <a:pt x="3810" y="905"/>
                    </a:lnTo>
                    <a:lnTo>
                      <a:pt x="3795" y="913"/>
                    </a:lnTo>
                    <a:lnTo>
                      <a:pt x="3781" y="922"/>
                    </a:lnTo>
                    <a:lnTo>
                      <a:pt x="3768" y="930"/>
                    </a:lnTo>
                    <a:lnTo>
                      <a:pt x="3893" y="1000"/>
                    </a:lnTo>
                    <a:lnTo>
                      <a:pt x="3893" y="938"/>
                    </a:lnTo>
                    <a:lnTo>
                      <a:pt x="3892" y="918"/>
                    </a:lnTo>
                    <a:lnTo>
                      <a:pt x="3887" y="905"/>
                    </a:lnTo>
                    <a:lnTo>
                      <a:pt x="3878" y="898"/>
                    </a:lnTo>
                    <a:lnTo>
                      <a:pt x="3867" y="892"/>
                    </a:lnTo>
                    <a:lnTo>
                      <a:pt x="3854" y="892"/>
                    </a:lnTo>
                    <a:close/>
                    <a:moveTo>
                      <a:pt x="2072" y="0"/>
                    </a:moveTo>
                    <a:lnTo>
                      <a:pt x="3648" y="865"/>
                    </a:lnTo>
                    <a:lnTo>
                      <a:pt x="3654" y="855"/>
                    </a:lnTo>
                    <a:lnTo>
                      <a:pt x="3666" y="845"/>
                    </a:lnTo>
                    <a:lnTo>
                      <a:pt x="3683" y="834"/>
                    </a:lnTo>
                    <a:lnTo>
                      <a:pt x="3728" y="814"/>
                    </a:lnTo>
                    <a:lnTo>
                      <a:pt x="3769" y="799"/>
                    </a:lnTo>
                    <a:lnTo>
                      <a:pt x="3806" y="790"/>
                    </a:lnTo>
                    <a:lnTo>
                      <a:pt x="3838" y="784"/>
                    </a:lnTo>
                    <a:lnTo>
                      <a:pt x="3867" y="783"/>
                    </a:lnTo>
                    <a:lnTo>
                      <a:pt x="3893" y="784"/>
                    </a:lnTo>
                    <a:lnTo>
                      <a:pt x="3915" y="789"/>
                    </a:lnTo>
                    <a:lnTo>
                      <a:pt x="3934" y="797"/>
                    </a:lnTo>
                    <a:lnTo>
                      <a:pt x="3951" y="807"/>
                    </a:lnTo>
                    <a:lnTo>
                      <a:pt x="3964" y="819"/>
                    </a:lnTo>
                    <a:lnTo>
                      <a:pt x="3974" y="833"/>
                    </a:lnTo>
                    <a:lnTo>
                      <a:pt x="3983" y="849"/>
                    </a:lnTo>
                    <a:lnTo>
                      <a:pt x="3990" y="864"/>
                    </a:lnTo>
                    <a:lnTo>
                      <a:pt x="3995" y="881"/>
                    </a:lnTo>
                    <a:lnTo>
                      <a:pt x="3999" y="898"/>
                    </a:lnTo>
                    <a:lnTo>
                      <a:pt x="4000" y="914"/>
                    </a:lnTo>
                    <a:lnTo>
                      <a:pt x="4001" y="930"/>
                    </a:lnTo>
                    <a:lnTo>
                      <a:pt x="4001" y="945"/>
                    </a:lnTo>
                    <a:lnTo>
                      <a:pt x="4001" y="958"/>
                    </a:lnTo>
                    <a:lnTo>
                      <a:pt x="4000" y="971"/>
                    </a:lnTo>
                    <a:lnTo>
                      <a:pt x="4000" y="980"/>
                    </a:lnTo>
                    <a:lnTo>
                      <a:pt x="3999" y="988"/>
                    </a:lnTo>
                    <a:lnTo>
                      <a:pt x="3998" y="993"/>
                    </a:lnTo>
                    <a:lnTo>
                      <a:pt x="3998" y="995"/>
                    </a:lnTo>
                    <a:lnTo>
                      <a:pt x="3998" y="1058"/>
                    </a:lnTo>
                    <a:lnTo>
                      <a:pt x="4236" y="1188"/>
                    </a:lnTo>
                    <a:lnTo>
                      <a:pt x="3998" y="1315"/>
                    </a:lnTo>
                    <a:lnTo>
                      <a:pt x="3998" y="1315"/>
                    </a:lnTo>
                    <a:lnTo>
                      <a:pt x="3998" y="2300"/>
                    </a:lnTo>
                    <a:lnTo>
                      <a:pt x="4154" y="2300"/>
                    </a:lnTo>
                    <a:lnTo>
                      <a:pt x="4154" y="2631"/>
                    </a:lnTo>
                    <a:lnTo>
                      <a:pt x="3941" y="2501"/>
                    </a:lnTo>
                    <a:lnTo>
                      <a:pt x="3750" y="2631"/>
                    </a:lnTo>
                    <a:lnTo>
                      <a:pt x="3750" y="2300"/>
                    </a:lnTo>
                    <a:lnTo>
                      <a:pt x="3893" y="2300"/>
                    </a:lnTo>
                    <a:lnTo>
                      <a:pt x="3893" y="1370"/>
                    </a:lnTo>
                    <a:lnTo>
                      <a:pt x="3461" y="1600"/>
                    </a:lnTo>
                    <a:lnTo>
                      <a:pt x="3461" y="1401"/>
                    </a:lnTo>
                    <a:lnTo>
                      <a:pt x="3459" y="1400"/>
                    </a:lnTo>
                    <a:lnTo>
                      <a:pt x="3448" y="1395"/>
                    </a:lnTo>
                    <a:lnTo>
                      <a:pt x="3433" y="1387"/>
                    </a:lnTo>
                    <a:lnTo>
                      <a:pt x="3412" y="1377"/>
                    </a:lnTo>
                    <a:lnTo>
                      <a:pt x="3386" y="1364"/>
                    </a:lnTo>
                    <a:lnTo>
                      <a:pt x="3353" y="1350"/>
                    </a:lnTo>
                    <a:lnTo>
                      <a:pt x="3317" y="1333"/>
                    </a:lnTo>
                    <a:lnTo>
                      <a:pt x="3276" y="1315"/>
                    </a:lnTo>
                    <a:lnTo>
                      <a:pt x="3231" y="1297"/>
                    </a:lnTo>
                    <a:lnTo>
                      <a:pt x="3180" y="1276"/>
                    </a:lnTo>
                    <a:lnTo>
                      <a:pt x="3126" y="1255"/>
                    </a:lnTo>
                    <a:lnTo>
                      <a:pt x="3069" y="1235"/>
                    </a:lnTo>
                    <a:lnTo>
                      <a:pt x="3008" y="1213"/>
                    </a:lnTo>
                    <a:lnTo>
                      <a:pt x="2944" y="1192"/>
                    </a:lnTo>
                    <a:lnTo>
                      <a:pt x="2877" y="1171"/>
                    </a:lnTo>
                    <a:lnTo>
                      <a:pt x="2808" y="1151"/>
                    </a:lnTo>
                    <a:lnTo>
                      <a:pt x="2736" y="1133"/>
                    </a:lnTo>
                    <a:lnTo>
                      <a:pt x="2663" y="1115"/>
                    </a:lnTo>
                    <a:lnTo>
                      <a:pt x="2588" y="1098"/>
                    </a:lnTo>
                    <a:lnTo>
                      <a:pt x="2511" y="1084"/>
                    </a:lnTo>
                    <a:lnTo>
                      <a:pt x="2432" y="1071"/>
                    </a:lnTo>
                    <a:lnTo>
                      <a:pt x="2353" y="1060"/>
                    </a:lnTo>
                    <a:lnTo>
                      <a:pt x="2273" y="1053"/>
                    </a:lnTo>
                    <a:lnTo>
                      <a:pt x="2192" y="1047"/>
                    </a:lnTo>
                    <a:lnTo>
                      <a:pt x="2112" y="1046"/>
                    </a:lnTo>
                    <a:lnTo>
                      <a:pt x="2031" y="1047"/>
                    </a:lnTo>
                    <a:lnTo>
                      <a:pt x="1951" y="1053"/>
                    </a:lnTo>
                    <a:lnTo>
                      <a:pt x="1872" y="1060"/>
                    </a:lnTo>
                    <a:lnTo>
                      <a:pt x="1793" y="1072"/>
                    </a:lnTo>
                    <a:lnTo>
                      <a:pt x="1715" y="1085"/>
                    </a:lnTo>
                    <a:lnTo>
                      <a:pt x="1639" y="1099"/>
                    </a:lnTo>
                    <a:lnTo>
                      <a:pt x="1565" y="1116"/>
                    </a:lnTo>
                    <a:lnTo>
                      <a:pt x="1492" y="1134"/>
                    </a:lnTo>
                    <a:lnTo>
                      <a:pt x="1422" y="1155"/>
                    </a:lnTo>
                    <a:lnTo>
                      <a:pt x="1352" y="1175"/>
                    </a:lnTo>
                    <a:lnTo>
                      <a:pt x="1287" y="1196"/>
                    </a:lnTo>
                    <a:lnTo>
                      <a:pt x="1225" y="1218"/>
                    </a:lnTo>
                    <a:lnTo>
                      <a:pt x="1166" y="1240"/>
                    </a:lnTo>
                    <a:lnTo>
                      <a:pt x="1109" y="1262"/>
                    </a:lnTo>
                    <a:lnTo>
                      <a:pt x="1056" y="1283"/>
                    </a:lnTo>
                    <a:lnTo>
                      <a:pt x="1008" y="1303"/>
                    </a:lnTo>
                    <a:lnTo>
                      <a:pt x="963" y="1323"/>
                    </a:lnTo>
                    <a:lnTo>
                      <a:pt x="923" y="1342"/>
                    </a:lnTo>
                    <a:lnTo>
                      <a:pt x="887" y="1359"/>
                    </a:lnTo>
                    <a:lnTo>
                      <a:pt x="856" y="1373"/>
                    </a:lnTo>
                    <a:lnTo>
                      <a:pt x="831" y="1386"/>
                    </a:lnTo>
                    <a:lnTo>
                      <a:pt x="810" y="1396"/>
                    </a:lnTo>
                    <a:lnTo>
                      <a:pt x="794" y="1405"/>
                    </a:lnTo>
                    <a:lnTo>
                      <a:pt x="785" y="1409"/>
                    </a:lnTo>
                    <a:lnTo>
                      <a:pt x="783" y="1412"/>
                    </a:lnTo>
                    <a:lnTo>
                      <a:pt x="783" y="1525"/>
                    </a:lnTo>
                    <a:lnTo>
                      <a:pt x="0" y="1174"/>
                    </a:lnTo>
                    <a:lnTo>
                      <a:pt x="207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884124" y="2547048"/>
              <a:ext cx="12230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gency FB" panose="020B0503020202020204" pitchFamily="34" charset="0"/>
                  <a:cs typeface="Arial" panose="020B0604020202020204" pitchFamily="34" charset="0"/>
                </a:rPr>
                <a:t>413 </a:t>
              </a:r>
              <a:r>
                <a:rPr lang="mn-MN" sz="1400" b="1" dirty="0" smtClean="0">
                  <a:latin typeface="Agency FB" panose="020B0503020202020204" pitchFamily="34" charset="0"/>
                  <a:cs typeface="Arial" panose="020B0604020202020204" pitchFamily="34" charset="0"/>
                </a:rPr>
                <a:t>| </a:t>
              </a:r>
              <a:r>
                <a:rPr lang="mn-MN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Хууль </a:t>
              </a:r>
              <a:r>
                <a:rPr lang="mn-MN" sz="1100" dirty="0">
                  <a:latin typeface="Arial" panose="020B0604020202020204" pitchFamily="34" charset="0"/>
                  <a:cs typeface="Arial" panose="020B0604020202020204" pitchFamily="34" charset="0"/>
                </a:rPr>
                <a:t>тогтоомжийн</a:t>
              </a:r>
            </a:p>
            <a:p>
              <a:pPr algn="ctr"/>
              <a:r>
                <a:rPr lang="mn-MN" sz="1100" dirty="0">
                  <a:latin typeface="Arial" panose="020B0604020202020204" pitchFamily="34" charset="0"/>
                  <a:cs typeface="Arial" panose="020B0604020202020204" pitchFamily="34" charset="0"/>
                </a:rPr>
                <a:t> хэрэгжилт</a:t>
              </a:r>
              <a:endParaRPr lang="en-US" sz="1100" dirty="0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98307" y="1733644"/>
            <a:ext cx="1386762" cy="1193499"/>
            <a:chOff x="531243" y="3578696"/>
            <a:chExt cx="1386762" cy="1193499"/>
          </a:xfrm>
        </p:grpSpPr>
        <p:sp>
          <p:nvSpPr>
            <p:cNvPr id="15" name="Oval 14"/>
            <p:cNvSpPr/>
            <p:nvPr/>
          </p:nvSpPr>
          <p:spPr>
            <a:xfrm>
              <a:off x="880198" y="3578696"/>
              <a:ext cx="688850" cy="68885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grpSp>
          <p:nvGrpSpPr>
            <p:cNvPr id="16" name="Group 38"/>
            <p:cNvGrpSpPr>
              <a:grpSpLocks noChangeAspect="1"/>
            </p:cNvGrpSpPr>
            <p:nvPr/>
          </p:nvGrpSpPr>
          <p:grpSpPr bwMode="auto">
            <a:xfrm>
              <a:off x="1012186" y="3733804"/>
              <a:ext cx="424874" cy="378636"/>
              <a:chOff x="3735" y="89"/>
              <a:chExt cx="2334" cy="2080"/>
            </a:xfrm>
            <a:solidFill>
              <a:schemeClr val="bg1"/>
            </a:solidFill>
          </p:grpSpPr>
          <p:sp>
            <p:nvSpPr>
              <p:cNvPr id="18" name="Freeform 40"/>
              <p:cNvSpPr>
                <a:spLocks/>
              </p:cNvSpPr>
              <p:nvPr/>
            </p:nvSpPr>
            <p:spPr bwMode="auto">
              <a:xfrm>
                <a:off x="3735" y="89"/>
                <a:ext cx="1680" cy="2080"/>
              </a:xfrm>
              <a:custGeom>
                <a:avLst/>
                <a:gdLst>
                  <a:gd name="T0" fmla="*/ 360 w 3360"/>
                  <a:gd name="T1" fmla="*/ 0 h 4161"/>
                  <a:gd name="T2" fmla="*/ 2998 w 3360"/>
                  <a:gd name="T3" fmla="*/ 0 h 4161"/>
                  <a:gd name="T4" fmla="*/ 3052 w 3360"/>
                  <a:gd name="T5" fmla="*/ 3 h 4161"/>
                  <a:gd name="T6" fmla="*/ 3103 w 3360"/>
                  <a:gd name="T7" fmla="*/ 14 h 4161"/>
                  <a:gd name="T8" fmla="*/ 3151 w 3360"/>
                  <a:gd name="T9" fmla="*/ 33 h 4161"/>
                  <a:gd name="T10" fmla="*/ 3195 w 3360"/>
                  <a:gd name="T11" fmla="*/ 57 h 4161"/>
                  <a:gd name="T12" fmla="*/ 3236 w 3360"/>
                  <a:gd name="T13" fmla="*/ 86 h 4161"/>
                  <a:gd name="T14" fmla="*/ 3270 w 3360"/>
                  <a:gd name="T15" fmla="*/ 122 h 4161"/>
                  <a:gd name="T16" fmla="*/ 3301 w 3360"/>
                  <a:gd name="T17" fmla="*/ 161 h 4161"/>
                  <a:gd name="T18" fmla="*/ 3325 w 3360"/>
                  <a:gd name="T19" fmla="*/ 204 h 4161"/>
                  <a:gd name="T20" fmla="*/ 3344 w 3360"/>
                  <a:gd name="T21" fmla="*/ 252 h 4161"/>
                  <a:gd name="T22" fmla="*/ 3355 w 3360"/>
                  <a:gd name="T23" fmla="*/ 301 h 4161"/>
                  <a:gd name="T24" fmla="*/ 3360 w 3360"/>
                  <a:gd name="T25" fmla="*/ 353 h 4161"/>
                  <a:gd name="T26" fmla="*/ 3360 w 3360"/>
                  <a:gd name="T27" fmla="*/ 551 h 4161"/>
                  <a:gd name="T28" fmla="*/ 3005 w 3360"/>
                  <a:gd name="T29" fmla="*/ 937 h 4161"/>
                  <a:gd name="T30" fmla="*/ 3005 w 3360"/>
                  <a:gd name="T31" fmla="*/ 346 h 4161"/>
                  <a:gd name="T32" fmla="*/ 353 w 3360"/>
                  <a:gd name="T33" fmla="*/ 346 h 4161"/>
                  <a:gd name="T34" fmla="*/ 353 w 3360"/>
                  <a:gd name="T35" fmla="*/ 3814 h 4161"/>
                  <a:gd name="T36" fmla="*/ 3005 w 3360"/>
                  <a:gd name="T37" fmla="*/ 3814 h 4161"/>
                  <a:gd name="T38" fmla="*/ 3005 w 3360"/>
                  <a:gd name="T39" fmla="*/ 3056 h 4161"/>
                  <a:gd name="T40" fmla="*/ 3360 w 3360"/>
                  <a:gd name="T41" fmla="*/ 2670 h 4161"/>
                  <a:gd name="T42" fmla="*/ 3360 w 3360"/>
                  <a:gd name="T43" fmla="*/ 3807 h 4161"/>
                  <a:gd name="T44" fmla="*/ 3355 w 3360"/>
                  <a:gd name="T45" fmla="*/ 3859 h 4161"/>
                  <a:gd name="T46" fmla="*/ 3344 w 3360"/>
                  <a:gd name="T47" fmla="*/ 3910 h 4161"/>
                  <a:gd name="T48" fmla="*/ 3325 w 3360"/>
                  <a:gd name="T49" fmla="*/ 3956 h 4161"/>
                  <a:gd name="T50" fmla="*/ 3301 w 3360"/>
                  <a:gd name="T51" fmla="*/ 4000 h 4161"/>
                  <a:gd name="T52" fmla="*/ 3270 w 3360"/>
                  <a:gd name="T53" fmla="*/ 4039 h 4161"/>
                  <a:gd name="T54" fmla="*/ 3236 w 3360"/>
                  <a:gd name="T55" fmla="*/ 4073 h 4161"/>
                  <a:gd name="T56" fmla="*/ 3195 w 3360"/>
                  <a:gd name="T57" fmla="*/ 4103 h 4161"/>
                  <a:gd name="T58" fmla="*/ 3151 w 3360"/>
                  <a:gd name="T59" fmla="*/ 4127 h 4161"/>
                  <a:gd name="T60" fmla="*/ 3103 w 3360"/>
                  <a:gd name="T61" fmla="*/ 4145 h 4161"/>
                  <a:gd name="T62" fmla="*/ 3053 w 3360"/>
                  <a:gd name="T63" fmla="*/ 4157 h 4161"/>
                  <a:gd name="T64" fmla="*/ 3000 w 3360"/>
                  <a:gd name="T65" fmla="*/ 4161 h 4161"/>
                  <a:gd name="T66" fmla="*/ 360 w 3360"/>
                  <a:gd name="T67" fmla="*/ 4161 h 4161"/>
                  <a:gd name="T68" fmla="*/ 307 w 3360"/>
                  <a:gd name="T69" fmla="*/ 4157 h 4161"/>
                  <a:gd name="T70" fmla="*/ 256 w 3360"/>
                  <a:gd name="T71" fmla="*/ 4145 h 4161"/>
                  <a:gd name="T72" fmla="*/ 209 w 3360"/>
                  <a:gd name="T73" fmla="*/ 4127 h 4161"/>
                  <a:gd name="T74" fmla="*/ 164 w 3360"/>
                  <a:gd name="T75" fmla="*/ 4103 h 4161"/>
                  <a:gd name="T76" fmla="*/ 124 w 3360"/>
                  <a:gd name="T77" fmla="*/ 4073 h 4161"/>
                  <a:gd name="T78" fmla="*/ 88 w 3360"/>
                  <a:gd name="T79" fmla="*/ 4039 h 4161"/>
                  <a:gd name="T80" fmla="*/ 58 w 3360"/>
                  <a:gd name="T81" fmla="*/ 4000 h 4161"/>
                  <a:gd name="T82" fmla="*/ 33 w 3360"/>
                  <a:gd name="T83" fmla="*/ 3956 h 4161"/>
                  <a:gd name="T84" fmla="*/ 16 w 3360"/>
                  <a:gd name="T85" fmla="*/ 3910 h 4161"/>
                  <a:gd name="T86" fmla="*/ 4 w 3360"/>
                  <a:gd name="T87" fmla="*/ 3859 h 4161"/>
                  <a:gd name="T88" fmla="*/ 0 w 3360"/>
                  <a:gd name="T89" fmla="*/ 3807 h 4161"/>
                  <a:gd name="T90" fmla="*/ 0 w 3360"/>
                  <a:gd name="T91" fmla="*/ 353 h 4161"/>
                  <a:gd name="T92" fmla="*/ 4 w 3360"/>
                  <a:gd name="T93" fmla="*/ 301 h 4161"/>
                  <a:gd name="T94" fmla="*/ 16 w 3360"/>
                  <a:gd name="T95" fmla="*/ 252 h 4161"/>
                  <a:gd name="T96" fmla="*/ 33 w 3360"/>
                  <a:gd name="T97" fmla="*/ 204 h 4161"/>
                  <a:gd name="T98" fmla="*/ 58 w 3360"/>
                  <a:gd name="T99" fmla="*/ 161 h 4161"/>
                  <a:gd name="T100" fmla="*/ 88 w 3360"/>
                  <a:gd name="T101" fmla="*/ 122 h 4161"/>
                  <a:gd name="T102" fmla="*/ 124 w 3360"/>
                  <a:gd name="T103" fmla="*/ 86 h 4161"/>
                  <a:gd name="T104" fmla="*/ 164 w 3360"/>
                  <a:gd name="T105" fmla="*/ 57 h 4161"/>
                  <a:gd name="T106" fmla="*/ 209 w 3360"/>
                  <a:gd name="T107" fmla="*/ 33 h 4161"/>
                  <a:gd name="T108" fmla="*/ 256 w 3360"/>
                  <a:gd name="T109" fmla="*/ 14 h 4161"/>
                  <a:gd name="T110" fmla="*/ 307 w 3360"/>
                  <a:gd name="T111" fmla="*/ 3 h 4161"/>
                  <a:gd name="T112" fmla="*/ 360 w 3360"/>
                  <a:gd name="T113" fmla="*/ 0 h 4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360" h="4161">
                    <a:moveTo>
                      <a:pt x="360" y="0"/>
                    </a:moveTo>
                    <a:lnTo>
                      <a:pt x="2998" y="0"/>
                    </a:lnTo>
                    <a:lnTo>
                      <a:pt x="3052" y="3"/>
                    </a:lnTo>
                    <a:lnTo>
                      <a:pt x="3103" y="14"/>
                    </a:lnTo>
                    <a:lnTo>
                      <a:pt x="3151" y="33"/>
                    </a:lnTo>
                    <a:lnTo>
                      <a:pt x="3195" y="57"/>
                    </a:lnTo>
                    <a:lnTo>
                      <a:pt x="3236" y="86"/>
                    </a:lnTo>
                    <a:lnTo>
                      <a:pt x="3270" y="122"/>
                    </a:lnTo>
                    <a:lnTo>
                      <a:pt x="3301" y="161"/>
                    </a:lnTo>
                    <a:lnTo>
                      <a:pt x="3325" y="204"/>
                    </a:lnTo>
                    <a:lnTo>
                      <a:pt x="3344" y="252"/>
                    </a:lnTo>
                    <a:lnTo>
                      <a:pt x="3355" y="301"/>
                    </a:lnTo>
                    <a:lnTo>
                      <a:pt x="3360" y="353"/>
                    </a:lnTo>
                    <a:lnTo>
                      <a:pt x="3360" y="551"/>
                    </a:lnTo>
                    <a:lnTo>
                      <a:pt x="3005" y="937"/>
                    </a:lnTo>
                    <a:lnTo>
                      <a:pt x="3005" y="346"/>
                    </a:lnTo>
                    <a:lnTo>
                      <a:pt x="353" y="346"/>
                    </a:lnTo>
                    <a:lnTo>
                      <a:pt x="353" y="3814"/>
                    </a:lnTo>
                    <a:lnTo>
                      <a:pt x="3005" y="3814"/>
                    </a:lnTo>
                    <a:lnTo>
                      <a:pt x="3005" y="3056"/>
                    </a:lnTo>
                    <a:lnTo>
                      <a:pt x="3360" y="2670"/>
                    </a:lnTo>
                    <a:lnTo>
                      <a:pt x="3360" y="3807"/>
                    </a:lnTo>
                    <a:lnTo>
                      <a:pt x="3355" y="3859"/>
                    </a:lnTo>
                    <a:lnTo>
                      <a:pt x="3344" y="3910"/>
                    </a:lnTo>
                    <a:lnTo>
                      <a:pt x="3325" y="3956"/>
                    </a:lnTo>
                    <a:lnTo>
                      <a:pt x="3301" y="4000"/>
                    </a:lnTo>
                    <a:lnTo>
                      <a:pt x="3270" y="4039"/>
                    </a:lnTo>
                    <a:lnTo>
                      <a:pt x="3236" y="4073"/>
                    </a:lnTo>
                    <a:lnTo>
                      <a:pt x="3195" y="4103"/>
                    </a:lnTo>
                    <a:lnTo>
                      <a:pt x="3151" y="4127"/>
                    </a:lnTo>
                    <a:lnTo>
                      <a:pt x="3103" y="4145"/>
                    </a:lnTo>
                    <a:lnTo>
                      <a:pt x="3053" y="4157"/>
                    </a:lnTo>
                    <a:lnTo>
                      <a:pt x="3000" y="4161"/>
                    </a:lnTo>
                    <a:lnTo>
                      <a:pt x="360" y="4161"/>
                    </a:lnTo>
                    <a:lnTo>
                      <a:pt x="307" y="4157"/>
                    </a:lnTo>
                    <a:lnTo>
                      <a:pt x="256" y="4145"/>
                    </a:lnTo>
                    <a:lnTo>
                      <a:pt x="209" y="4127"/>
                    </a:lnTo>
                    <a:lnTo>
                      <a:pt x="164" y="4103"/>
                    </a:lnTo>
                    <a:lnTo>
                      <a:pt x="124" y="4073"/>
                    </a:lnTo>
                    <a:lnTo>
                      <a:pt x="88" y="4039"/>
                    </a:lnTo>
                    <a:lnTo>
                      <a:pt x="58" y="4000"/>
                    </a:lnTo>
                    <a:lnTo>
                      <a:pt x="33" y="3956"/>
                    </a:lnTo>
                    <a:lnTo>
                      <a:pt x="16" y="3910"/>
                    </a:lnTo>
                    <a:lnTo>
                      <a:pt x="4" y="3859"/>
                    </a:lnTo>
                    <a:lnTo>
                      <a:pt x="0" y="3807"/>
                    </a:lnTo>
                    <a:lnTo>
                      <a:pt x="0" y="353"/>
                    </a:lnTo>
                    <a:lnTo>
                      <a:pt x="4" y="301"/>
                    </a:lnTo>
                    <a:lnTo>
                      <a:pt x="16" y="252"/>
                    </a:lnTo>
                    <a:lnTo>
                      <a:pt x="33" y="204"/>
                    </a:lnTo>
                    <a:lnTo>
                      <a:pt x="58" y="161"/>
                    </a:lnTo>
                    <a:lnTo>
                      <a:pt x="88" y="122"/>
                    </a:lnTo>
                    <a:lnTo>
                      <a:pt x="124" y="86"/>
                    </a:lnTo>
                    <a:lnTo>
                      <a:pt x="164" y="57"/>
                    </a:lnTo>
                    <a:lnTo>
                      <a:pt x="209" y="33"/>
                    </a:lnTo>
                    <a:lnTo>
                      <a:pt x="256" y="14"/>
                    </a:lnTo>
                    <a:lnTo>
                      <a:pt x="307" y="3"/>
                    </a:lnTo>
                    <a:lnTo>
                      <a:pt x="3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41"/>
              <p:cNvSpPr>
                <a:spLocks/>
              </p:cNvSpPr>
              <p:nvPr/>
            </p:nvSpPr>
            <p:spPr bwMode="auto">
              <a:xfrm>
                <a:off x="4061" y="493"/>
                <a:ext cx="1027" cy="174"/>
              </a:xfrm>
              <a:custGeom>
                <a:avLst/>
                <a:gdLst>
                  <a:gd name="T0" fmla="*/ 177 w 2054"/>
                  <a:gd name="T1" fmla="*/ 0 h 347"/>
                  <a:gd name="T2" fmla="*/ 1877 w 2054"/>
                  <a:gd name="T3" fmla="*/ 0 h 347"/>
                  <a:gd name="T4" fmla="*/ 1913 w 2054"/>
                  <a:gd name="T5" fmla="*/ 3 h 347"/>
                  <a:gd name="T6" fmla="*/ 1946 w 2054"/>
                  <a:gd name="T7" fmla="*/ 14 h 347"/>
                  <a:gd name="T8" fmla="*/ 1975 w 2054"/>
                  <a:gd name="T9" fmla="*/ 30 h 347"/>
                  <a:gd name="T10" fmla="*/ 2002 w 2054"/>
                  <a:gd name="T11" fmla="*/ 51 h 347"/>
                  <a:gd name="T12" fmla="*/ 2024 w 2054"/>
                  <a:gd name="T13" fmla="*/ 76 h 347"/>
                  <a:gd name="T14" fmla="*/ 2040 w 2054"/>
                  <a:gd name="T15" fmla="*/ 106 h 347"/>
                  <a:gd name="T16" fmla="*/ 2050 w 2054"/>
                  <a:gd name="T17" fmla="*/ 138 h 347"/>
                  <a:gd name="T18" fmla="*/ 2054 w 2054"/>
                  <a:gd name="T19" fmla="*/ 174 h 347"/>
                  <a:gd name="T20" fmla="*/ 2050 w 2054"/>
                  <a:gd name="T21" fmla="*/ 209 h 347"/>
                  <a:gd name="T22" fmla="*/ 2040 w 2054"/>
                  <a:gd name="T23" fmla="*/ 241 h 347"/>
                  <a:gd name="T24" fmla="*/ 2024 w 2054"/>
                  <a:gd name="T25" fmla="*/ 271 h 347"/>
                  <a:gd name="T26" fmla="*/ 2002 w 2054"/>
                  <a:gd name="T27" fmla="*/ 296 h 347"/>
                  <a:gd name="T28" fmla="*/ 1975 w 2054"/>
                  <a:gd name="T29" fmla="*/ 318 h 347"/>
                  <a:gd name="T30" fmla="*/ 1945 w 2054"/>
                  <a:gd name="T31" fmla="*/ 333 h 347"/>
                  <a:gd name="T32" fmla="*/ 1912 w 2054"/>
                  <a:gd name="T33" fmla="*/ 343 h 347"/>
                  <a:gd name="T34" fmla="*/ 1877 w 2054"/>
                  <a:gd name="T35" fmla="*/ 347 h 347"/>
                  <a:gd name="T36" fmla="*/ 177 w 2054"/>
                  <a:gd name="T37" fmla="*/ 347 h 347"/>
                  <a:gd name="T38" fmla="*/ 141 w 2054"/>
                  <a:gd name="T39" fmla="*/ 343 h 347"/>
                  <a:gd name="T40" fmla="*/ 108 w 2054"/>
                  <a:gd name="T41" fmla="*/ 333 h 347"/>
                  <a:gd name="T42" fmla="*/ 78 w 2054"/>
                  <a:gd name="T43" fmla="*/ 318 h 347"/>
                  <a:gd name="T44" fmla="*/ 52 w 2054"/>
                  <a:gd name="T45" fmla="*/ 296 h 347"/>
                  <a:gd name="T46" fmla="*/ 30 w 2054"/>
                  <a:gd name="T47" fmla="*/ 271 h 347"/>
                  <a:gd name="T48" fmla="*/ 13 w 2054"/>
                  <a:gd name="T49" fmla="*/ 241 h 347"/>
                  <a:gd name="T50" fmla="*/ 3 w 2054"/>
                  <a:gd name="T51" fmla="*/ 209 h 347"/>
                  <a:gd name="T52" fmla="*/ 0 w 2054"/>
                  <a:gd name="T53" fmla="*/ 174 h 347"/>
                  <a:gd name="T54" fmla="*/ 3 w 2054"/>
                  <a:gd name="T55" fmla="*/ 138 h 347"/>
                  <a:gd name="T56" fmla="*/ 13 w 2054"/>
                  <a:gd name="T57" fmla="*/ 106 h 347"/>
                  <a:gd name="T58" fmla="*/ 30 w 2054"/>
                  <a:gd name="T59" fmla="*/ 76 h 347"/>
                  <a:gd name="T60" fmla="*/ 52 w 2054"/>
                  <a:gd name="T61" fmla="*/ 51 h 347"/>
                  <a:gd name="T62" fmla="*/ 78 w 2054"/>
                  <a:gd name="T63" fmla="*/ 30 h 347"/>
                  <a:gd name="T64" fmla="*/ 108 w 2054"/>
                  <a:gd name="T65" fmla="*/ 14 h 347"/>
                  <a:gd name="T66" fmla="*/ 141 w 2054"/>
                  <a:gd name="T67" fmla="*/ 3 h 347"/>
                  <a:gd name="T68" fmla="*/ 177 w 2054"/>
                  <a:gd name="T69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54" h="347">
                    <a:moveTo>
                      <a:pt x="177" y="0"/>
                    </a:moveTo>
                    <a:lnTo>
                      <a:pt x="1877" y="0"/>
                    </a:lnTo>
                    <a:lnTo>
                      <a:pt x="1913" y="3"/>
                    </a:lnTo>
                    <a:lnTo>
                      <a:pt x="1946" y="14"/>
                    </a:lnTo>
                    <a:lnTo>
                      <a:pt x="1975" y="30"/>
                    </a:lnTo>
                    <a:lnTo>
                      <a:pt x="2002" y="51"/>
                    </a:lnTo>
                    <a:lnTo>
                      <a:pt x="2024" y="76"/>
                    </a:lnTo>
                    <a:lnTo>
                      <a:pt x="2040" y="106"/>
                    </a:lnTo>
                    <a:lnTo>
                      <a:pt x="2050" y="138"/>
                    </a:lnTo>
                    <a:lnTo>
                      <a:pt x="2054" y="174"/>
                    </a:lnTo>
                    <a:lnTo>
                      <a:pt x="2050" y="209"/>
                    </a:lnTo>
                    <a:lnTo>
                      <a:pt x="2040" y="241"/>
                    </a:lnTo>
                    <a:lnTo>
                      <a:pt x="2024" y="271"/>
                    </a:lnTo>
                    <a:lnTo>
                      <a:pt x="2002" y="296"/>
                    </a:lnTo>
                    <a:lnTo>
                      <a:pt x="1975" y="318"/>
                    </a:lnTo>
                    <a:lnTo>
                      <a:pt x="1945" y="333"/>
                    </a:lnTo>
                    <a:lnTo>
                      <a:pt x="1912" y="343"/>
                    </a:lnTo>
                    <a:lnTo>
                      <a:pt x="1877" y="347"/>
                    </a:lnTo>
                    <a:lnTo>
                      <a:pt x="177" y="347"/>
                    </a:lnTo>
                    <a:lnTo>
                      <a:pt x="141" y="343"/>
                    </a:lnTo>
                    <a:lnTo>
                      <a:pt x="108" y="333"/>
                    </a:lnTo>
                    <a:lnTo>
                      <a:pt x="78" y="318"/>
                    </a:lnTo>
                    <a:lnTo>
                      <a:pt x="52" y="296"/>
                    </a:lnTo>
                    <a:lnTo>
                      <a:pt x="30" y="271"/>
                    </a:lnTo>
                    <a:lnTo>
                      <a:pt x="13" y="241"/>
                    </a:lnTo>
                    <a:lnTo>
                      <a:pt x="3" y="209"/>
                    </a:lnTo>
                    <a:lnTo>
                      <a:pt x="0" y="174"/>
                    </a:lnTo>
                    <a:lnTo>
                      <a:pt x="3" y="138"/>
                    </a:lnTo>
                    <a:lnTo>
                      <a:pt x="13" y="106"/>
                    </a:lnTo>
                    <a:lnTo>
                      <a:pt x="30" y="76"/>
                    </a:lnTo>
                    <a:lnTo>
                      <a:pt x="52" y="51"/>
                    </a:lnTo>
                    <a:lnTo>
                      <a:pt x="78" y="30"/>
                    </a:lnTo>
                    <a:lnTo>
                      <a:pt x="108" y="14"/>
                    </a:lnTo>
                    <a:lnTo>
                      <a:pt x="141" y="3"/>
                    </a:lnTo>
                    <a:lnTo>
                      <a:pt x="1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42"/>
              <p:cNvSpPr>
                <a:spLocks/>
              </p:cNvSpPr>
              <p:nvPr/>
            </p:nvSpPr>
            <p:spPr bwMode="auto">
              <a:xfrm>
                <a:off x="4061" y="857"/>
                <a:ext cx="905" cy="173"/>
              </a:xfrm>
              <a:custGeom>
                <a:avLst/>
                <a:gdLst>
                  <a:gd name="T0" fmla="*/ 177 w 1811"/>
                  <a:gd name="T1" fmla="*/ 0 h 346"/>
                  <a:gd name="T2" fmla="*/ 1811 w 1811"/>
                  <a:gd name="T3" fmla="*/ 0 h 346"/>
                  <a:gd name="T4" fmla="*/ 1493 w 1811"/>
                  <a:gd name="T5" fmla="*/ 346 h 346"/>
                  <a:gd name="T6" fmla="*/ 177 w 1811"/>
                  <a:gd name="T7" fmla="*/ 346 h 346"/>
                  <a:gd name="T8" fmla="*/ 141 w 1811"/>
                  <a:gd name="T9" fmla="*/ 343 h 346"/>
                  <a:gd name="T10" fmla="*/ 108 w 1811"/>
                  <a:gd name="T11" fmla="*/ 333 h 346"/>
                  <a:gd name="T12" fmla="*/ 78 w 1811"/>
                  <a:gd name="T13" fmla="*/ 316 h 346"/>
                  <a:gd name="T14" fmla="*/ 52 w 1811"/>
                  <a:gd name="T15" fmla="*/ 295 h 346"/>
                  <a:gd name="T16" fmla="*/ 30 w 1811"/>
                  <a:gd name="T17" fmla="*/ 269 h 346"/>
                  <a:gd name="T18" fmla="*/ 13 w 1811"/>
                  <a:gd name="T19" fmla="*/ 240 h 346"/>
                  <a:gd name="T20" fmla="*/ 3 w 1811"/>
                  <a:gd name="T21" fmla="*/ 207 h 346"/>
                  <a:gd name="T22" fmla="*/ 0 w 1811"/>
                  <a:gd name="T23" fmla="*/ 172 h 346"/>
                  <a:gd name="T24" fmla="*/ 3 w 1811"/>
                  <a:gd name="T25" fmla="*/ 138 h 346"/>
                  <a:gd name="T26" fmla="*/ 13 w 1811"/>
                  <a:gd name="T27" fmla="*/ 106 h 346"/>
                  <a:gd name="T28" fmla="*/ 30 w 1811"/>
                  <a:gd name="T29" fmla="*/ 76 h 346"/>
                  <a:gd name="T30" fmla="*/ 52 w 1811"/>
                  <a:gd name="T31" fmla="*/ 51 h 346"/>
                  <a:gd name="T32" fmla="*/ 78 w 1811"/>
                  <a:gd name="T33" fmla="*/ 29 h 346"/>
                  <a:gd name="T34" fmla="*/ 108 w 1811"/>
                  <a:gd name="T35" fmla="*/ 12 h 346"/>
                  <a:gd name="T36" fmla="*/ 141 w 1811"/>
                  <a:gd name="T37" fmla="*/ 3 h 346"/>
                  <a:gd name="T38" fmla="*/ 177 w 1811"/>
                  <a:gd name="T39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11" h="346">
                    <a:moveTo>
                      <a:pt x="177" y="0"/>
                    </a:moveTo>
                    <a:lnTo>
                      <a:pt x="1811" y="0"/>
                    </a:lnTo>
                    <a:lnTo>
                      <a:pt x="1493" y="346"/>
                    </a:lnTo>
                    <a:lnTo>
                      <a:pt x="177" y="346"/>
                    </a:lnTo>
                    <a:lnTo>
                      <a:pt x="141" y="343"/>
                    </a:lnTo>
                    <a:lnTo>
                      <a:pt x="108" y="333"/>
                    </a:lnTo>
                    <a:lnTo>
                      <a:pt x="78" y="316"/>
                    </a:lnTo>
                    <a:lnTo>
                      <a:pt x="52" y="295"/>
                    </a:lnTo>
                    <a:lnTo>
                      <a:pt x="30" y="269"/>
                    </a:lnTo>
                    <a:lnTo>
                      <a:pt x="13" y="240"/>
                    </a:lnTo>
                    <a:lnTo>
                      <a:pt x="3" y="207"/>
                    </a:lnTo>
                    <a:lnTo>
                      <a:pt x="0" y="172"/>
                    </a:lnTo>
                    <a:lnTo>
                      <a:pt x="3" y="138"/>
                    </a:lnTo>
                    <a:lnTo>
                      <a:pt x="13" y="106"/>
                    </a:lnTo>
                    <a:lnTo>
                      <a:pt x="30" y="76"/>
                    </a:lnTo>
                    <a:lnTo>
                      <a:pt x="52" y="51"/>
                    </a:lnTo>
                    <a:lnTo>
                      <a:pt x="78" y="29"/>
                    </a:lnTo>
                    <a:lnTo>
                      <a:pt x="108" y="12"/>
                    </a:lnTo>
                    <a:lnTo>
                      <a:pt x="141" y="3"/>
                    </a:lnTo>
                    <a:lnTo>
                      <a:pt x="1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43"/>
              <p:cNvSpPr>
                <a:spLocks/>
              </p:cNvSpPr>
              <p:nvPr/>
            </p:nvSpPr>
            <p:spPr bwMode="auto">
              <a:xfrm>
                <a:off x="4061" y="1215"/>
                <a:ext cx="574" cy="174"/>
              </a:xfrm>
              <a:custGeom>
                <a:avLst/>
                <a:gdLst>
                  <a:gd name="T0" fmla="*/ 177 w 1149"/>
                  <a:gd name="T1" fmla="*/ 0 h 347"/>
                  <a:gd name="T2" fmla="*/ 1149 w 1149"/>
                  <a:gd name="T3" fmla="*/ 0 h 347"/>
                  <a:gd name="T4" fmla="*/ 949 w 1149"/>
                  <a:gd name="T5" fmla="*/ 347 h 347"/>
                  <a:gd name="T6" fmla="*/ 177 w 1149"/>
                  <a:gd name="T7" fmla="*/ 347 h 347"/>
                  <a:gd name="T8" fmla="*/ 141 w 1149"/>
                  <a:gd name="T9" fmla="*/ 344 h 347"/>
                  <a:gd name="T10" fmla="*/ 108 w 1149"/>
                  <a:gd name="T11" fmla="*/ 333 h 347"/>
                  <a:gd name="T12" fmla="*/ 78 w 1149"/>
                  <a:gd name="T13" fmla="*/ 317 h 347"/>
                  <a:gd name="T14" fmla="*/ 52 w 1149"/>
                  <a:gd name="T15" fmla="*/ 296 h 347"/>
                  <a:gd name="T16" fmla="*/ 30 w 1149"/>
                  <a:gd name="T17" fmla="*/ 271 h 347"/>
                  <a:gd name="T18" fmla="*/ 13 w 1149"/>
                  <a:gd name="T19" fmla="*/ 241 h 347"/>
                  <a:gd name="T20" fmla="*/ 3 w 1149"/>
                  <a:gd name="T21" fmla="*/ 209 h 347"/>
                  <a:gd name="T22" fmla="*/ 0 w 1149"/>
                  <a:gd name="T23" fmla="*/ 173 h 347"/>
                  <a:gd name="T24" fmla="*/ 3 w 1149"/>
                  <a:gd name="T25" fmla="*/ 138 h 347"/>
                  <a:gd name="T26" fmla="*/ 13 w 1149"/>
                  <a:gd name="T27" fmla="*/ 106 h 347"/>
                  <a:gd name="T28" fmla="*/ 30 w 1149"/>
                  <a:gd name="T29" fmla="*/ 76 h 347"/>
                  <a:gd name="T30" fmla="*/ 52 w 1149"/>
                  <a:gd name="T31" fmla="*/ 51 h 347"/>
                  <a:gd name="T32" fmla="*/ 78 w 1149"/>
                  <a:gd name="T33" fmla="*/ 29 h 347"/>
                  <a:gd name="T34" fmla="*/ 108 w 1149"/>
                  <a:gd name="T35" fmla="*/ 14 h 347"/>
                  <a:gd name="T36" fmla="*/ 141 w 1149"/>
                  <a:gd name="T37" fmla="*/ 4 h 347"/>
                  <a:gd name="T38" fmla="*/ 177 w 1149"/>
                  <a:gd name="T39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49" h="347">
                    <a:moveTo>
                      <a:pt x="177" y="0"/>
                    </a:moveTo>
                    <a:lnTo>
                      <a:pt x="1149" y="0"/>
                    </a:lnTo>
                    <a:lnTo>
                      <a:pt x="949" y="347"/>
                    </a:lnTo>
                    <a:lnTo>
                      <a:pt x="177" y="347"/>
                    </a:lnTo>
                    <a:lnTo>
                      <a:pt x="141" y="344"/>
                    </a:lnTo>
                    <a:lnTo>
                      <a:pt x="108" y="333"/>
                    </a:lnTo>
                    <a:lnTo>
                      <a:pt x="78" y="317"/>
                    </a:lnTo>
                    <a:lnTo>
                      <a:pt x="52" y="296"/>
                    </a:lnTo>
                    <a:lnTo>
                      <a:pt x="30" y="271"/>
                    </a:lnTo>
                    <a:lnTo>
                      <a:pt x="13" y="241"/>
                    </a:lnTo>
                    <a:lnTo>
                      <a:pt x="3" y="209"/>
                    </a:lnTo>
                    <a:lnTo>
                      <a:pt x="0" y="173"/>
                    </a:lnTo>
                    <a:lnTo>
                      <a:pt x="3" y="138"/>
                    </a:lnTo>
                    <a:lnTo>
                      <a:pt x="13" y="106"/>
                    </a:lnTo>
                    <a:lnTo>
                      <a:pt x="30" y="76"/>
                    </a:lnTo>
                    <a:lnTo>
                      <a:pt x="52" y="51"/>
                    </a:lnTo>
                    <a:lnTo>
                      <a:pt x="78" y="29"/>
                    </a:lnTo>
                    <a:lnTo>
                      <a:pt x="108" y="14"/>
                    </a:lnTo>
                    <a:lnTo>
                      <a:pt x="141" y="4"/>
                    </a:lnTo>
                    <a:lnTo>
                      <a:pt x="1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44"/>
              <p:cNvSpPr>
                <a:spLocks/>
              </p:cNvSpPr>
              <p:nvPr/>
            </p:nvSpPr>
            <p:spPr bwMode="auto">
              <a:xfrm>
                <a:off x="4061" y="1579"/>
                <a:ext cx="420" cy="173"/>
              </a:xfrm>
              <a:custGeom>
                <a:avLst/>
                <a:gdLst>
                  <a:gd name="T0" fmla="*/ 177 w 839"/>
                  <a:gd name="T1" fmla="*/ 0 h 347"/>
                  <a:gd name="T2" fmla="*/ 839 w 839"/>
                  <a:gd name="T3" fmla="*/ 0 h 347"/>
                  <a:gd name="T4" fmla="*/ 754 w 839"/>
                  <a:gd name="T5" fmla="*/ 289 h 347"/>
                  <a:gd name="T6" fmla="*/ 749 w 839"/>
                  <a:gd name="T7" fmla="*/ 307 h 347"/>
                  <a:gd name="T8" fmla="*/ 746 w 839"/>
                  <a:gd name="T9" fmla="*/ 324 h 347"/>
                  <a:gd name="T10" fmla="*/ 743 w 839"/>
                  <a:gd name="T11" fmla="*/ 347 h 347"/>
                  <a:gd name="T12" fmla="*/ 177 w 839"/>
                  <a:gd name="T13" fmla="*/ 347 h 347"/>
                  <a:gd name="T14" fmla="*/ 141 w 839"/>
                  <a:gd name="T15" fmla="*/ 342 h 347"/>
                  <a:gd name="T16" fmla="*/ 108 w 839"/>
                  <a:gd name="T17" fmla="*/ 333 h 347"/>
                  <a:gd name="T18" fmla="*/ 78 w 839"/>
                  <a:gd name="T19" fmla="*/ 317 h 347"/>
                  <a:gd name="T20" fmla="*/ 52 w 839"/>
                  <a:gd name="T21" fmla="*/ 296 h 347"/>
                  <a:gd name="T22" fmla="*/ 30 w 839"/>
                  <a:gd name="T23" fmla="*/ 270 h 347"/>
                  <a:gd name="T24" fmla="*/ 13 w 839"/>
                  <a:gd name="T25" fmla="*/ 241 h 347"/>
                  <a:gd name="T26" fmla="*/ 3 w 839"/>
                  <a:gd name="T27" fmla="*/ 208 h 347"/>
                  <a:gd name="T28" fmla="*/ 0 w 839"/>
                  <a:gd name="T29" fmla="*/ 173 h 347"/>
                  <a:gd name="T30" fmla="*/ 3 w 839"/>
                  <a:gd name="T31" fmla="*/ 138 h 347"/>
                  <a:gd name="T32" fmla="*/ 13 w 839"/>
                  <a:gd name="T33" fmla="*/ 105 h 347"/>
                  <a:gd name="T34" fmla="*/ 30 w 839"/>
                  <a:gd name="T35" fmla="*/ 76 h 347"/>
                  <a:gd name="T36" fmla="*/ 52 w 839"/>
                  <a:gd name="T37" fmla="*/ 50 h 347"/>
                  <a:gd name="T38" fmla="*/ 78 w 839"/>
                  <a:gd name="T39" fmla="*/ 29 h 347"/>
                  <a:gd name="T40" fmla="*/ 108 w 839"/>
                  <a:gd name="T41" fmla="*/ 14 h 347"/>
                  <a:gd name="T42" fmla="*/ 141 w 839"/>
                  <a:gd name="T43" fmla="*/ 4 h 347"/>
                  <a:gd name="T44" fmla="*/ 177 w 839"/>
                  <a:gd name="T45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39" h="347">
                    <a:moveTo>
                      <a:pt x="177" y="0"/>
                    </a:moveTo>
                    <a:lnTo>
                      <a:pt x="839" y="0"/>
                    </a:lnTo>
                    <a:lnTo>
                      <a:pt x="754" y="289"/>
                    </a:lnTo>
                    <a:lnTo>
                      <a:pt x="749" y="307"/>
                    </a:lnTo>
                    <a:lnTo>
                      <a:pt x="746" y="324"/>
                    </a:lnTo>
                    <a:lnTo>
                      <a:pt x="743" y="347"/>
                    </a:lnTo>
                    <a:lnTo>
                      <a:pt x="177" y="347"/>
                    </a:lnTo>
                    <a:lnTo>
                      <a:pt x="141" y="342"/>
                    </a:lnTo>
                    <a:lnTo>
                      <a:pt x="108" y="333"/>
                    </a:lnTo>
                    <a:lnTo>
                      <a:pt x="78" y="317"/>
                    </a:lnTo>
                    <a:lnTo>
                      <a:pt x="52" y="296"/>
                    </a:lnTo>
                    <a:lnTo>
                      <a:pt x="30" y="270"/>
                    </a:lnTo>
                    <a:lnTo>
                      <a:pt x="13" y="241"/>
                    </a:lnTo>
                    <a:lnTo>
                      <a:pt x="3" y="208"/>
                    </a:lnTo>
                    <a:lnTo>
                      <a:pt x="0" y="173"/>
                    </a:lnTo>
                    <a:lnTo>
                      <a:pt x="3" y="138"/>
                    </a:lnTo>
                    <a:lnTo>
                      <a:pt x="13" y="105"/>
                    </a:lnTo>
                    <a:lnTo>
                      <a:pt x="30" y="76"/>
                    </a:lnTo>
                    <a:lnTo>
                      <a:pt x="52" y="50"/>
                    </a:lnTo>
                    <a:lnTo>
                      <a:pt x="78" y="29"/>
                    </a:lnTo>
                    <a:lnTo>
                      <a:pt x="108" y="14"/>
                    </a:lnTo>
                    <a:lnTo>
                      <a:pt x="141" y="4"/>
                    </a:lnTo>
                    <a:lnTo>
                      <a:pt x="1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45"/>
              <p:cNvSpPr>
                <a:spLocks noEditPoints="1"/>
              </p:cNvSpPr>
              <p:nvPr/>
            </p:nvSpPr>
            <p:spPr bwMode="auto">
              <a:xfrm>
                <a:off x="4722" y="527"/>
                <a:ext cx="1061" cy="1087"/>
              </a:xfrm>
              <a:custGeom>
                <a:avLst/>
                <a:gdLst>
                  <a:gd name="T0" fmla="*/ 1172 w 2122"/>
                  <a:gd name="T1" fmla="*/ 605 h 2173"/>
                  <a:gd name="T2" fmla="*/ 1147 w 2122"/>
                  <a:gd name="T3" fmla="*/ 621 h 2173"/>
                  <a:gd name="T4" fmla="*/ 327 w 2122"/>
                  <a:gd name="T5" fmla="*/ 1521 h 2173"/>
                  <a:gd name="T6" fmla="*/ 324 w 2122"/>
                  <a:gd name="T7" fmla="*/ 1555 h 2173"/>
                  <a:gd name="T8" fmla="*/ 341 w 2122"/>
                  <a:gd name="T9" fmla="*/ 1585 h 2173"/>
                  <a:gd name="T10" fmla="*/ 393 w 2122"/>
                  <a:gd name="T11" fmla="*/ 1628 h 2173"/>
                  <a:gd name="T12" fmla="*/ 422 w 2122"/>
                  <a:gd name="T13" fmla="*/ 1635 h 2173"/>
                  <a:gd name="T14" fmla="*/ 450 w 2122"/>
                  <a:gd name="T15" fmla="*/ 1626 h 2173"/>
                  <a:gd name="T16" fmla="*/ 1271 w 2122"/>
                  <a:gd name="T17" fmla="*/ 732 h 2173"/>
                  <a:gd name="T18" fmla="*/ 1285 w 2122"/>
                  <a:gd name="T19" fmla="*/ 700 h 2173"/>
                  <a:gd name="T20" fmla="*/ 1278 w 2122"/>
                  <a:gd name="T21" fmla="*/ 666 h 2173"/>
                  <a:gd name="T22" fmla="*/ 1228 w 2122"/>
                  <a:gd name="T23" fmla="*/ 616 h 2173"/>
                  <a:gd name="T24" fmla="*/ 1200 w 2122"/>
                  <a:gd name="T25" fmla="*/ 604 h 2173"/>
                  <a:gd name="T26" fmla="*/ 1474 w 2122"/>
                  <a:gd name="T27" fmla="*/ 297 h 2173"/>
                  <a:gd name="T28" fmla="*/ 1439 w 2122"/>
                  <a:gd name="T29" fmla="*/ 305 h 2173"/>
                  <a:gd name="T30" fmla="*/ 1356 w 2122"/>
                  <a:gd name="T31" fmla="*/ 392 h 2173"/>
                  <a:gd name="T32" fmla="*/ 1341 w 2122"/>
                  <a:gd name="T33" fmla="*/ 433 h 2173"/>
                  <a:gd name="T34" fmla="*/ 1350 w 2122"/>
                  <a:gd name="T35" fmla="*/ 460 h 2173"/>
                  <a:gd name="T36" fmla="*/ 1400 w 2122"/>
                  <a:gd name="T37" fmla="*/ 506 h 2173"/>
                  <a:gd name="T38" fmla="*/ 1426 w 2122"/>
                  <a:gd name="T39" fmla="*/ 520 h 2173"/>
                  <a:gd name="T40" fmla="*/ 1455 w 2122"/>
                  <a:gd name="T41" fmla="*/ 519 h 2173"/>
                  <a:gd name="T42" fmla="*/ 1481 w 2122"/>
                  <a:gd name="T43" fmla="*/ 504 h 2173"/>
                  <a:gd name="T44" fmla="*/ 1541 w 2122"/>
                  <a:gd name="T45" fmla="*/ 437 h 2173"/>
                  <a:gd name="T46" fmla="*/ 1562 w 2122"/>
                  <a:gd name="T47" fmla="*/ 410 h 2173"/>
                  <a:gd name="T48" fmla="*/ 1564 w 2122"/>
                  <a:gd name="T49" fmla="*/ 377 h 2173"/>
                  <a:gd name="T50" fmla="*/ 1547 w 2122"/>
                  <a:gd name="T51" fmla="*/ 345 h 2173"/>
                  <a:gd name="T52" fmla="*/ 1491 w 2122"/>
                  <a:gd name="T53" fmla="*/ 302 h 2173"/>
                  <a:gd name="T54" fmla="*/ 1442 w 2122"/>
                  <a:gd name="T55" fmla="*/ 0 h 2173"/>
                  <a:gd name="T56" fmla="*/ 2009 w 2122"/>
                  <a:gd name="T57" fmla="*/ 719 h 2173"/>
                  <a:gd name="T58" fmla="*/ 679 w 2122"/>
                  <a:gd name="T59" fmla="*/ 2173 h 2173"/>
                  <a:gd name="T60" fmla="*/ 96 w 2122"/>
                  <a:gd name="T61" fmla="*/ 1472 h 2173"/>
                  <a:gd name="T62" fmla="*/ 1442 w 2122"/>
                  <a:gd name="T63" fmla="*/ 0 h 2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22" h="2173">
                    <a:moveTo>
                      <a:pt x="1186" y="602"/>
                    </a:moveTo>
                    <a:lnTo>
                      <a:pt x="1172" y="605"/>
                    </a:lnTo>
                    <a:lnTo>
                      <a:pt x="1157" y="611"/>
                    </a:lnTo>
                    <a:lnTo>
                      <a:pt x="1147" y="621"/>
                    </a:lnTo>
                    <a:lnTo>
                      <a:pt x="337" y="1506"/>
                    </a:lnTo>
                    <a:lnTo>
                      <a:pt x="327" y="1521"/>
                    </a:lnTo>
                    <a:lnTo>
                      <a:pt x="322" y="1538"/>
                    </a:lnTo>
                    <a:lnTo>
                      <a:pt x="324" y="1555"/>
                    </a:lnTo>
                    <a:lnTo>
                      <a:pt x="329" y="1570"/>
                    </a:lnTo>
                    <a:lnTo>
                      <a:pt x="341" y="1585"/>
                    </a:lnTo>
                    <a:lnTo>
                      <a:pt x="381" y="1620"/>
                    </a:lnTo>
                    <a:lnTo>
                      <a:pt x="393" y="1628"/>
                    </a:lnTo>
                    <a:lnTo>
                      <a:pt x="407" y="1634"/>
                    </a:lnTo>
                    <a:lnTo>
                      <a:pt x="422" y="1635"/>
                    </a:lnTo>
                    <a:lnTo>
                      <a:pt x="437" y="1633"/>
                    </a:lnTo>
                    <a:lnTo>
                      <a:pt x="450" y="1626"/>
                    </a:lnTo>
                    <a:lnTo>
                      <a:pt x="462" y="1616"/>
                    </a:lnTo>
                    <a:lnTo>
                      <a:pt x="1271" y="732"/>
                    </a:lnTo>
                    <a:lnTo>
                      <a:pt x="1281" y="717"/>
                    </a:lnTo>
                    <a:lnTo>
                      <a:pt x="1285" y="700"/>
                    </a:lnTo>
                    <a:lnTo>
                      <a:pt x="1285" y="683"/>
                    </a:lnTo>
                    <a:lnTo>
                      <a:pt x="1278" y="666"/>
                    </a:lnTo>
                    <a:lnTo>
                      <a:pt x="1267" y="652"/>
                    </a:lnTo>
                    <a:lnTo>
                      <a:pt x="1228" y="616"/>
                    </a:lnTo>
                    <a:lnTo>
                      <a:pt x="1215" y="609"/>
                    </a:lnTo>
                    <a:lnTo>
                      <a:pt x="1200" y="604"/>
                    </a:lnTo>
                    <a:lnTo>
                      <a:pt x="1186" y="602"/>
                    </a:lnTo>
                    <a:close/>
                    <a:moveTo>
                      <a:pt x="1474" y="297"/>
                    </a:moveTo>
                    <a:lnTo>
                      <a:pt x="1457" y="297"/>
                    </a:lnTo>
                    <a:lnTo>
                      <a:pt x="1439" y="305"/>
                    </a:lnTo>
                    <a:lnTo>
                      <a:pt x="1425" y="316"/>
                    </a:lnTo>
                    <a:lnTo>
                      <a:pt x="1356" y="392"/>
                    </a:lnTo>
                    <a:lnTo>
                      <a:pt x="1344" y="412"/>
                    </a:lnTo>
                    <a:lnTo>
                      <a:pt x="1341" y="433"/>
                    </a:lnTo>
                    <a:lnTo>
                      <a:pt x="1344" y="447"/>
                    </a:lnTo>
                    <a:lnTo>
                      <a:pt x="1350" y="460"/>
                    </a:lnTo>
                    <a:lnTo>
                      <a:pt x="1360" y="471"/>
                    </a:lnTo>
                    <a:lnTo>
                      <a:pt x="1400" y="506"/>
                    </a:lnTo>
                    <a:lnTo>
                      <a:pt x="1412" y="515"/>
                    </a:lnTo>
                    <a:lnTo>
                      <a:pt x="1426" y="520"/>
                    </a:lnTo>
                    <a:lnTo>
                      <a:pt x="1441" y="520"/>
                    </a:lnTo>
                    <a:lnTo>
                      <a:pt x="1455" y="519"/>
                    </a:lnTo>
                    <a:lnTo>
                      <a:pt x="1469" y="512"/>
                    </a:lnTo>
                    <a:lnTo>
                      <a:pt x="1481" y="504"/>
                    </a:lnTo>
                    <a:lnTo>
                      <a:pt x="1484" y="499"/>
                    </a:lnTo>
                    <a:lnTo>
                      <a:pt x="1541" y="437"/>
                    </a:lnTo>
                    <a:lnTo>
                      <a:pt x="1552" y="425"/>
                    </a:lnTo>
                    <a:lnTo>
                      <a:pt x="1562" y="410"/>
                    </a:lnTo>
                    <a:lnTo>
                      <a:pt x="1566" y="393"/>
                    </a:lnTo>
                    <a:lnTo>
                      <a:pt x="1564" y="377"/>
                    </a:lnTo>
                    <a:lnTo>
                      <a:pt x="1559" y="360"/>
                    </a:lnTo>
                    <a:lnTo>
                      <a:pt x="1547" y="345"/>
                    </a:lnTo>
                    <a:lnTo>
                      <a:pt x="1507" y="312"/>
                    </a:lnTo>
                    <a:lnTo>
                      <a:pt x="1491" y="302"/>
                    </a:lnTo>
                    <a:lnTo>
                      <a:pt x="1474" y="297"/>
                    </a:lnTo>
                    <a:close/>
                    <a:moveTo>
                      <a:pt x="1442" y="0"/>
                    </a:moveTo>
                    <a:lnTo>
                      <a:pt x="2122" y="598"/>
                    </a:lnTo>
                    <a:lnTo>
                      <a:pt x="2009" y="719"/>
                    </a:lnTo>
                    <a:lnTo>
                      <a:pt x="776" y="2069"/>
                    </a:lnTo>
                    <a:lnTo>
                      <a:pt x="679" y="2173"/>
                    </a:lnTo>
                    <a:lnTo>
                      <a:pt x="0" y="1576"/>
                    </a:lnTo>
                    <a:lnTo>
                      <a:pt x="96" y="1472"/>
                    </a:lnTo>
                    <a:lnTo>
                      <a:pt x="1331" y="122"/>
                    </a:lnTo>
                    <a:lnTo>
                      <a:pt x="14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46"/>
              <p:cNvSpPr>
                <a:spLocks/>
              </p:cNvSpPr>
              <p:nvPr/>
            </p:nvSpPr>
            <p:spPr bwMode="auto">
              <a:xfrm>
                <a:off x="5476" y="401"/>
                <a:ext cx="423" cy="390"/>
              </a:xfrm>
              <a:custGeom>
                <a:avLst/>
                <a:gdLst>
                  <a:gd name="T0" fmla="*/ 168 w 846"/>
                  <a:gd name="T1" fmla="*/ 0 h 779"/>
                  <a:gd name="T2" fmla="*/ 846 w 846"/>
                  <a:gd name="T3" fmla="*/ 597 h 779"/>
                  <a:gd name="T4" fmla="*/ 679 w 846"/>
                  <a:gd name="T5" fmla="*/ 779 h 779"/>
                  <a:gd name="T6" fmla="*/ 0 w 846"/>
                  <a:gd name="T7" fmla="*/ 181 h 779"/>
                  <a:gd name="T8" fmla="*/ 52 w 846"/>
                  <a:gd name="T9" fmla="*/ 126 h 779"/>
                  <a:gd name="T10" fmla="*/ 168 w 846"/>
                  <a:gd name="T11" fmla="*/ 0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6" h="779">
                    <a:moveTo>
                      <a:pt x="168" y="0"/>
                    </a:moveTo>
                    <a:lnTo>
                      <a:pt x="846" y="597"/>
                    </a:lnTo>
                    <a:lnTo>
                      <a:pt x="679" y="779"/>
                    </a:lnTo>
                    <a:lnTo>
                      <a:pt x="0" y="181"/>
                    </a:lnTo>
                    <a:lnTo>
                      <a:pt x="52" y="126"/>
                    </a:lnTo>
                    <a:lnTo>
                      <a:pt x="1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47"/>
              <p:cNvSpPr>
                <a:spLocks noEditPoints="1"/>
              </p:cNvSpPr>
              <p:nvPr/>
            </p:nvSpPr>
            <p:spPr bwMode="auto">
              <a:xfrm>
                <a:off x="5590" y="211"/>
                <a:ext cx="479" cy="455"/>
              </a:xfrm>
              <a:custGeom>
                <a:avLst/>
                <a:gdLst>
                  <a:gd name="T0" fmla="*/ 373 w 957"/>
                  <a:gd name="T1" fmla="*/ 169 h 910"/>
                  <a:gd name="T2" fmla="*/ 253 w 957"/>
                  <a:gd name="T3" fmla="*/ 299 h 910"/>
                  <a:gd name="T4" fmla="*/ 666 w 957"/>
                  <a:gd name="T5" fmla="*/ 662 h 910"/>
                  <a:gd name="T6" fmla="*/ 784 w 957"/>
                  <a:gd name="T7" fmla="*/ 532 h 910"/>
                  <a:gd name="T8" fmla="*/ 373 w 957"/>
                  <a:gd name="T9" fmla="*/ 169 h 910"/>
                  <a:gd name="T10" fmla="*/ 364 w 957"/>
                  <a:gd name="T11" fmla="*/ 0 h 910"/>
                  <a:gd name="T12" fmla="*/ 401 w 957"/>
                  <a:gd name="T13" fmla="*/ 1 h 910"/>
                  <a:gd name="T14" fmla="*/ 439 w 957"/>
                  <a:gd name="T15" fmla="*/ 11 h 910"/>
                  <a:gd name="T16" fmla="*/ 475 w 957"/>
                  <a:gd name="T17" fmla="*/ 27 h 910"/>
                  <a:gd name="T18" fmla="*/ 506 w 957"/>
                  <a:gd name="T19" fmla="*/ 49 h 910"/>
                  <a:gd name="T20" fmla="*/ 891 w 957"/>
                  <a:gd name="T21" fmla="*/ 388 h 910"/>
                  <a:gd name="T22" fmla="*/ 917 w 957"/>
                  <a:gd name="T23" fmla="*/ 416 h 910"/>
                  <a:gd name="T24" fmla="*/ 937 w 957"/>
                  <a:gd name="T25" fmla="*/ 449 h 910"/>
                  <a:gd name="T26" fmla="*/ 950 w 957"/>
                  <a:gd name="T27" fmla="*/ 486 h 910"/>
                  <a:gd name="T28" fmla="*/ 957 w 957"/>
                  <a:gd name="T29" fmla="*/ 522 h 910"/>
                  <a:gd name="T30" fmla="*/ 954 w 957"/>
                  <a:gd name="T31" fmla="*/ 560 h 910"/>
                  <a:gd name="T32" fmla="*/ 945 w 957"/>
                  <a:gd name="T33" fmla="*/ 597 h 910"/>
                  <a:gd name="T34" fmla="*/ 930 w 957"/>
                  <a:gd name="T35" fmla="*/ 631 h 910"/>
                  <a:gd name="T36" fmla="*/ 907 w 957"/>
                  <a:gd name="T37" fmla="*/ 662 h 910"/>
                  <a:gd name="T38" fmla="*/ 679 w 957"/>
                  <a:gd name="T39" fmla="*/ 910 h 910"/>
                  <a:gd name="T40" fmla="*/ 0 w 957"/>
                  <a:gd name="T41" fmla="*/ 313 h 910"/>
                  <a:gd name="T42" fmla="*/ 227 w 957"/>
                  <a:gd name="T43" fmla="*/ 65 h 910"/>
                  <a:gd name="T44" fmla="*/ 256 w 957"/>
                  <a:gd name="T45" fmla="*/ 40 h 910"/>
                  <a:gd name="T46" fmla="*/ 289 w 957"/>
                  <a:gd name="T47" fmla="*/ 20 h 910"/>
                  <a:gd name="T48" fmla="*/ 325 w 957"/>
                  <a:gd name="T49" fmla="*/ 6 h 910"/>
                  <a:gd name="T50" fmla="*/ 364 w 957"/>
                  <a:gd name="T51" fmla="*/ 0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57" h="910">
                    <a:moveTo>
                      <a:pt x="373" y="169"/>
                    </a:moveTo>
                    <a:lnTo>
                      <a:pt x="253" y="299"/>
                    </a:lnTo>
                    <a:lnTo>
                      <a:pt x="666" y="662"/>
                    </a:lnTo>
                    <a:lnTo>
                      <a:pt x="784" y="532"/>
                    </a:lnTo>
                    <a:lnTo>
                      <a:pt x="373" y="169"/>
                    </a:lnTo>
                    <a:close/>
                    <a:moveTo>
                      <a:pt x="364" y="0"/>
                    </a:moveTo>
                    <a:lnTo>
                      <a:pt x="401" y="1"/>
                    </a:lnTo>
                    <a:lnTo>
                      <a:pt x="439" y="11"/>
                    </a:lnTo>
                    <a:lnTo>
                      <a:pt x="475" y="27"/>
                    </a:lnTo>
                    <a:lnTo>
                      <a:pt x="506" y="49"/>
                    </a:lnTo>
                    <a:lnTo>
                      <a:pt x="891" y="388"/>
                    </a:lnTo>
                    <a:lnTo>
                      <a:pt x="917" y="416"/>
                    </a:lnTo>
                    <a:lnTo>
                      <a:pt x="937" y="449"/>
                    </a:lnTo>
                    <a:lnTo>
                      <a:pt x="950" y="486"/>
                    </a:lnTo>
                    <a:lnTo>
                      <a:pt x="957" y="522"/>
                    </a:lnTo>
                    <a:lnTo>
                      <a:pt x="954" y="560"/>
                    </a:lnTo>
                    <a:lnTo>
                      <a:pt x="945" y="597"/>
                    </a:lnTo>
                    <a:lnTo>
                      <a:pt x="930" y="631"/>
                    </a:lnTo>
                    <a:lnTo>
                      <a:pt x="907" y="662"/>
                    </a:lnTo>
                    <a:lnTo>
                      <a:pt x="679" y="910"/>
                    </a:lnTo>
                    <a:lnTo>
                      <a:pt x="0" y="313"/>
                    </a:lnTo>
                    <a:lnTo>
                      <a:pt x="227" y="65"/>
                    </a:lnTo>
                    <a:lnTo>
                      <a:pt x="256" y="40"/>
                    </a:lnTo>
                    <a:lnTo>
                      <a:pt x="289" y="20"/>
                    </a:lnTo>
                    <a:lnTo>
                      <a:pt x="325" y="6"/>
                    </a:lnTo>
                    <a:lnTo>
                      <a:pt x="3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48"/>
              <p:cNvSpPr>
                <a:spLocks noEditPoints="1"/>
              </p:cNvSpPr>
              <p:nvPr/>
            </p:nvSpPr>
            <p:spPr bwMode="auto">
              <a:xfrm>
                <a:off x="4563" y="1360"/>
                <a:ext cx="459" cy="459"/>
              </a:xfrm>
              <a:custGeom>
                <a:avLst/>
                <a:gdLst>
                  <a:gd name="T0" fmla="*/ 299 w 917"/>
                  <a:gd name="T1" fmla="*/ 212 h 919"/>
                  <a:gd name="T2" fmla="*/ 207 w 917"/>
                  <a:gd name="T3" fmla="*/ 525 h 919"/>
                  <a:gd name="T4" fmla="*/ 387 w 917"/>
                  <a:gd name="T5" fmla="*/ 683 h 919"/>
                  <a:gd name="T6" fmla="*/ 694 w 917"/>
                  <a:gd name="T7" fmla="*/ 560 h 919"/>
                  <a:gd name="T8" fmla="*/ 299 w 917"/>
                  <a:gd name="T9" fmla="*/ 212 h 919"/>
                  <a:gd name="T10" fmla="*/ 237 w 917"/>
                  <a:gd name="T11" fmla="*/ 0 h 919"/>
                  <a:gd name="T12" fmla="*/ 917 w 917"/>
                  <a:gd name="T13" fmla="*/ 597 h 919"/>
                  <a:gd name="T14" fmla="*/ 135 w 917"/>
                  <a:gd name="T15" fmla="*/ 912 h 919"/>
                  <a:gd name="T16" fmla="*/ 113 w 917"/>
                  <a:gd name="T17" fmla="*/ 917 h 919"/>
                  <a:gd name="T18" fmla="*/ 92 w 917"/>
                  <a:gd name="T19" fmla="*/ 919 h 919"/>
                  <a:gd name="T20" fmla="*/ 70 w 917"/>
                  <a:gd name="T21" fmla="*/ 915 h 919"/>
                  <a:gd name="T22" fmla="*/ 50 w 917"/>
                  <a:gd name="T23" fmla="*/ 906 h 919"/>
                  <a:gd name="T24" fmla="*/ 33 w 917"/>
                  <a:gd name="T25" fmla="*/ 893 h 919"/>
                  <a:gd name="T26" fmla="*/ 14 w 917"/>
                  <a:gd name="T27" fmla="*/ 872 h 919"/>
                  <a:gd name="T28" fmla="*/ 4 w 917"/>
                  <a:gd name="T29" fmla="*/ 848 h 919"/>
                  <a:gd name="T30" fmla="*/ 0 w 917"/>
                  <a:gd name="T31" fmla="*/ 823 h 919"/>
                  <a:gd name="T32" fmla="*/ 4 w 917"/>
                  <a:gd name="T33" fmla="*/ 796 h 919"/>
                  <a:gd name="T34" fmla="*/ 237 w 917"/>
                  <a:gd name="T35" fmla="*/ 0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17" h="919">
                    <a:moveTo>
                      <a:pt x="299" y="212"/>
                    </a:moveTo>
                    <a:lnTo>
                      <a:pt x="207" y="525"/>
                    </a:lnTo>
                    <a:lnTo>
                      <a:pt x="387" y="683"/>
                    </a:lnTo>
                    <a:lnTo>
                      <a:pt x="694" y="560"/>
                    </a:lnTo>
                    <a:lnTo>
                      <a:pt x="299" y="212"/>
                    </a:lnTo>
                    <a:close/>
                    <a:moveTo>
                      <a:pt x="237" y="0"/>
                    </a:moveTo>
                    <a:lnTo>
                      <a:pt x="917" y="597"/>
                    </a:lnTo>
                    <a:lnTo>
                      <a:pt x="135" y="912"/>
                    </a:lnTo>
                    <a:lnTo>
                      <a:pt x="113" y="917"/>
                    </a:lnTo>
                    <a:lnTo>
                      <a:pt x="92" y="919"/>
                    </a:lnTo>
                    <a:lnTo>
                      <a:pt x="70" y="915"/>
                    </a:lnTo>
                    <a:lnTo>
                      <a:pt x="50" y="906"/>
                    </a:lnTo>
                    <a:lnTo>
                      <a:pt x="33" y="893"/>
                    </a:lnTo>
                    <a:lnTo>
                      <a:pt x="14" y="872"/>
                    </a:lnTo>
                    <a:lnTo>
                      <a:pt x="4" y="848"/>
                    </a:lnTo>
                    <a:lnTo>
                      <a:pt x="0" y="823"/>
                    </a:lnTo>
                    <a:lnTo>
                      <a:pt x="4" y="796"/>
                    </a:lnTo>
                    <a:lnTo>
                      <a:pt x="23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31243" y="4295141"/>
              <a:ext cx="138676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76 </a:t>
              </a:r>
              <a:r>
                <a:rPr lang="mn-MN" sz="1400" b="1" dirty="0" smtClean="0">
                  <a:latin typeface="Agency FB" panose="020B0503020202020204" pitchFamily="34" charset="0"/>
                  <a:cs typeface="Arial" panose="020B0604020202020204" pitchFamily="34" charset="0"/>
                </a:rPr>
                <a:t>| </a:t>
              </a:r>
              <a:r>
                <a:rPr lang="mn-MN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Бүртгэл</a:t>
              </a:r>
              <a:r>
                <a:rPr lang="mn-MN" sz="1100" dirty="0">
                  <a:latin typeface="Arial" panose="020B0604020202020204" pitchFamily="34" charset="0"/>
                  <a:cs typeface="Arial" panose="020B0604020202020204" pitchFamily="34" charset="0"/>
                </a:rPr>
                <a:t>, тайлагнал</a:t>
              </a:r>
              <a:endParaRPr lang="en-US" sz="1100" dirty="0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288691" y="4387923"/>
            <a:ext cx="1864542" cy="1353381"/>
            <a:chOff x="1773841" y="4614863"/>
            <a:chExt cx="1864542" cy="1353381"/>
          </a:xfrm>
        </p:grpSpPr>
        <p:sp>
          <p:nvSpPr>
            <p:cNvPr id="28" name="Oval 27"/>
            <p:cNvSpPr/>
            <p:nvPr/>
          </p:nvSpPr>
          <p:spPr>
            <a:xfrm>
              <a:off x="2361687" y="4614863"/>
              <a:ext cx="688850" cy="68885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grpSp>
          <p:nvGrpSpPr>
            <p:cNvPr id="29" name="Group 4"/>
            <p:cNvGrpSpPr>
              <a:grpSpLocks noChangeAspect="1"/>
            </p:cNvGrpSpPr>
            <p:nvPr/>
          </p:nvGrpSpPr>
          <p:grpSpPr bwMode="auto">
            <a:xfrm>
              <a:off x="2513108" y="4765911"/>
              <a:ext cx="386008" cy="375062"/>
              <a:chOff x="2268" y="635"/>
              <a:chExt cx="3139" cy="3050"/>
            </a:xfrm>
            <a:solidFill>
              <a:schemeClr val="bg1"/>
            </a:solidFill>
          </p:grpSpPr>
          <p:sp>
            <p:nvSpPr>
              <p:cNvPr id="31" name="Freeform 6"/>
              <p:cNvSpPr>
                <a:spLocks noEditPoints="1"/>
              </p:cNvSpPr>
              <p:nvPr/>
            </p:nvSpPr>
            <p:spPr bwMode="auto">
              <a:xfrm>
                <a:off x="3289" y="635"/>
                <a:ext cx="1076" cy="1076"/>
              </a:xfrm>
              <a:custGeom>
                <a:avLst/>
                <a:gdLst>
                  <a:gd name="T0" fmla="*/ 977 w 2151"/>
                  <a:gd name="T1" fmla="*/ 178 h 2153"/>
                  <a:gd name="T2" fmla="*/ 790 w 2151"/>
                  <a:gd name="T3" fmla="*/ 220 h 2153"/>
                  <a:gd name="T4" fmla="*/ 619 w 2151"/>
                  <a:gd name="T5" fmla="*/ 296 h 2153"/>
                  <a:gd name="T6" fmla="*/ 470 w 2151"/>
                  <a:gd name="T7" fmla="*/ 406 h 2153"/>
                  <a:gd name="T8" fmla="*/ 346 w 2151"/>
                  <a:gd name="T9" fmla="*/ 544 h 2153"/>
                  <a:gd name="T10" fmla="*/ 251 w 2151"/>
                  <a:gd name="T11" fmla="*/ 704 h 2153"/>
                  <a:gd name="T12" fmla="*/ 192 w 2151"/>
                  <a:gd name="T13" fmla="*/ 883 h 2153"/>
                  <a:gd name="T14" fmla="*/ 171 w 2151"/>
                  <a:gd name="T15" fmla="*/ 1078 h 2153"/>
                  <a:gd name="T16" fmla="*/ 192 w 2151"/>
                  <a:gd name="T17" fmla="*/ 1270 h 2153"/>
                  <a:gd name="T18" fmla="*/ 251 w 2151"/>
                  <a:gd name="T19" fmla="*/ 1451 h 2153"/>
                  <a:gd name="T20" fmla="*/ 346 w 2151"/>
                  <a:gd name="T21" fmla="*/ 1611 h 2153"/>
                  <a:gd name="T22" fmla="*/ 470 w 2151"/>
                  <a:gd name="T23" fmla="*/ 1749 h 2153"/>
                  <a:gd name="T24" fmla="*/ 619 w 2151"/>
                  <a:gd name="T25" fmla="*/ 1857 h 2153"/>
                  <a:gd name="T26" fmla="*/ 790 w 2151"/>
                  <a:gd name="T27" fmla="*/ 1936 h 2153"/>
                  <a:gd name="T28" fmla="*/ 977 w 2151"/>
                  <a:gd name="T29" fmla="*/ 1976 h 2153"/>
                  <a:gd name="T30" fmla="*/ 1173 w 2151"/>
                  <a:gd name="T31" fmla="*/ 1976 h 2153"/>
                  <a:gd name="T32" fmla="*/ 1360 w 2151"/>
                  <a:gd name="T33" fmla="*/ 1936 h 2153"/>
                  <a:gd name="T34" fmla="*/ 1532 w 2151"/>
                  <a:gd name="T35" fmla="*/ 1857 h 2153"/>
                  <a:gd name="T36" fmla="*/ 1680 w 2151"/>
                  <a:gd name="T37" fmla="*/ 1749 h 2153"/>
                  <a:gd name="T38" fmla="*/ 1804 w 2151"/>
                  <a:gd name="T39" fmla="*/ 1611 h 2153"/>
                  <a:gd name="T40" fmla="*/ 1899 w 2151"/>
                  <a:gd name="T41" fmla="*/ 1451 h 2153"/>
                  <a:gd name="T42" fmla="*/ 1958 w 2151"/>
                  <a:gd name="T43" fmla="*/ 1270 h 2153"/>
                  <a:gd name="T44" fmla="*/ 1979 w 2151"/>
                  <a:gd name="T45" fmla="*/ 1078 h 2153"/>
                  <a:gd name="T46" fmla="*/ 1958 w 2151"/>
                  <a:gd name="T47" fmla="*/ 883 h 2153"/>
                  <a:gd name="T48" fmla="*/ 1899 w 2151"/>
                  <a:gd name="T49" fmla="*/ 704 h 2153"/>
                  <a:gd name="T50" fmla="*/ 1804 w 2151"/>
                  <a:gd name="T51" fmla="*/ 544 h 2153"/>
                  <a:gd name="T52" fmla="*/ 1680 w 2151"/>
                  <a:gd name="T53" fmla="*/ 406 h 2153"/>
                  <a:gd name="T54" fmla="*/ 1532 w 2151"/>
                  <a:gd name="T55" fmla="*/ 296 h 2153"/>
                  <a:gd name="T56" fmla="*/ 1360 w 2151"/>
                  <a:gd name="T57" fmla="*/ 220 h 2153"/>
                  <a:gd name="T58" fmla="*/ 1173 w 2151"/>
                  <a:gd name="T59" fmla="*/ 178 h 2153"/>
                  <a:gd name="T60" fmla="*/ 1076 w 2151"/>
                  <a:gd name="T61" fmla="*/ 0 h 2153"/>
                  <a:gd name="T62" fmla="*/ 1292 w 2151"/>
                  <a:gd name="T63" fmla="*/ 23 h 2153"/>
                  <a:gd name="T64" fmla="*/ 1494 w 2151"/>
                  <a:gd name="T65" fmla="*/ 86 h 2153"/>
                  <a:gd name="T66" fmla="*/ 1676 w 2151"/>
                  <a:gd name="T67" fmla="*/ 185 h 2153"/>
                  <a:gd name="T68" fmla="*/ 1835 w 2151"/>
                  <a:gd name="T69" fmla="*/ 317 h 2153"/>
                  <a:gd name="T70" fmla="*/ 1966 w 2151"/>
                  <a:gd name="T71" fmla="*/ 475 h 2153"/>
                  <a:gd name="T72" fmla="*/ 2065 w 2151"/>
                  <a:gd name="T73" fmla="*/ 658 h 2153"/>
                  <a:gd name="T74" fmla="*/ 2128 w 2151"/>
                  <a:gd name="T75" fmla="*/ 860 h 2153"/>
                  <a:gd name="T76" fmla="*/ 2151 w 2151"/>
                  <a:gd name="T77" fmla="*/ 1078 h 2153"/>
                  <a:gd name="T78" fmla="*/ 2128 w 2151"/>
                  <a:gd name="T79" fmla="*/ 1293 h 2153"/>
                  <a:gd name="T80" fmla="*/ 2065 w 2151"/>
                  <a:gd name="T81" fmla="*/ 1495 h 2153"/>
                  <a:gd name="T82" fmla="*/ 1966 w 2151"/>
                  <a:gd name="T83" fmla="*/ 1678 h 2153"/>
                  <a:gd name="T84" fmla="*/ 1835 w 2151"/>
                  <a:gd name="T85" fmla="*/ 1838 h 2153"/>
                  <a:gd name="T86" fmla="*/ 1676 w 2151"/>
                  <a:gd name="T87" fmla="*/ 1970 h 2153"/>
                  <a:gd name="T88" fmla="*/ 1494 w 2151"/>
                  <a:gd name="T89" fmla="*/ 2069 h 2153"/>
                  <a:gd name="T90" fmla="*/ 1292 w 2151"/>
                  <a:gd name="T91" fmla="*/ 2132 h 2153"/>
                  <a:gd name="T92" fmla="*/ 1076 w 2151"/>
                  <a:gd name="T93" fmla="*/ 2153 h 2153"/>
                  <a:gd name="T94" fmla="*/ 859 w 2151"/>
                  <a:gd name="T95" fmla="*/ 2132 h 2153"/>
                  <a:gd name="T96" fmla="*/ 657 w 2151"/>
                  <a:gd name="T97" fmla="*/ 2069 h 2153"/>
                  <a:gd name="T98" fmla="*/ 474 w 2151"/>
                  <a:gd name="T99" fmla="*/ 1970 h 2153"/>
                  <a:gd name="T100" fmla="*/ 314 w 2151"/>
                  <a:gd name="T101" fmla="*/ 1838 h 2153"/>
                  <a:gd name="T102" fmla="*/ 183 w 2151"/>
                  <a:gd name="T103" fmla="*/ 1678 h 2153"/>
                  <a:gd name="T104" fmla="*/ 83 w 2151"/>
                  <a:gd name="T105" fmla="*/ 1495 h 2153"/>
                  <a:gd name="T106" fmla="*/ 21 w 2151"/>
                  <a:gd name="T107" fmla="*/ 1293 h 2153"/>
                  <a:gd name="T108" fmla="*/ 0 w 2151"/>
                  <a:gd name="T109" fmla="*/ 1078 h 2153"/>
                  <a:gd name="T110" fmla="*/ 21 w 2151"/>
                  <a:gd name="T111" fmla="*/ 860 h 2153"/>
                  <a:gd name="T112" fmla="*/ 83 w 2151"/>
                  <a:gd name="T113" fmla="*/ 658 h 2153"/>
                  <a:gd name="T114" fmla="*/ 183 w 2151"/>
                  <a:gd name="T115" fmla="*/ 475 h 2153"/>
                  <a:gd name="T116" fmla="*/ 314 w 2151"/>
                  <a:gd name="T117" fmla="*/ 317 h 2153"/>
                  <a:gd name="T118" fmla="*/ 474 w 2151"/>
                  <a:gd name="T119" fmla="*/ 185 h 2153"/>
                  <a:gd name="T120" fmla="*/ 657 w 2151"/>
                  <a:gd name="T121" fmla="*/ 86 h 2153"/>
                  <a:gd name="T122" fmla="*/ 859 w 2151"/>
                  <a:gd name="T123" fmla="*/ 23 h 2153"/>
                  <a:gd name="T124" fmla="*/ 1076 w 2151"/>
                  <a:gd name="T125" fmla="*/ 0 h 2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51" h="2153">
                    <a:moveTo>
                      <a:pt x="1076" y="172"/>
                    </a:moveTo>
                    <a:lnTo>
                      <a:pt x="977" y="178"/>
                    </a:lnTo>
                    <a:lnTo>
                      <a:pt x="882" y="193"/>
                    </a:lnTo>
                    <a:lnTo>
                      <a:pt x="790" y="220"/>
                    </a:lnTo>
                    <a:lnTo>
                      <a:pt x="703" y="254"/>
                    </a:lnTo>
                    <a:lnTo>
                      <a:pt x="619" y="296"/>
                    </a:lnTo>
                    <a:lnTo>
                      <a:pt x="541" y="347"/>
                    </a:lnTo>
                    <a:lnTo>
                      <a:pt x="470" y="406"/>
                    </a:lnTo>
                    <a:lnTo>
                      <a:pt x="404" y="471"/>
                    </a:lnTo>
                    <a:lnTo>
                      <a:pt x="346" y="544"/>
                    </a:lnTo>
                    <a:lnTo>
                      <a:pt x="295" y="622"/>
                    </a:lnTo>
                    <a:lnTo>
                      <a:pt x="251" y="704"/>
                    </a:lnTo>
                    <a:lnTo>
                      <a:pt x="217" y="792"/>
                    </a:lnTo>
                    <a:lnTo>
                      <a:pt x="192" y="883"/>
                    </a:lnTo>
                    <a:lnTo>
                      <a:pt x="177" y="978"/>
                    </a:lnTo>
                    <a:lnTo>
                      <a:pt x="171" y="1078"/>
                    </a:lnTo>
                    <a:lnTo>
                      <a:pt x="177" y="1175"/>
                    </a:lnTo>
                    <a:lnTo>
                      <a:pt x="192" y="1270"/>
                    </a:lnTo>
                    <a:lnTo>
                      <a:pt x="217" y="1364"/>
                    </a:lnTo>
                    <a:lnTo>
                      <a:pt x="251" y="1451"/>
                    </a:lnTo>
                    <a:lnTo>
                      <a:pt x="295" y="1533"/>
                    </a:lnTo>
                    <a:lnTo>
                      <a:pt x="346" y="1611"/>
                    </a:lnTo>
                    <a:lnTo>
                      <a:pt x="404" y="1684"/>
                    </a:lnTo>
                    <a:lnTo>
                      <a:pt x="470" y="1749"/>
                    </a:lnTo>
                    <a:lnTo>
                      <a:pt x="541" y="1808"/>
                    </a:lnTo>
                    <a:lnTo>
                      <a:pt x="619" y="1857"/>
                    </a:lnTo>
                    <a:lnTo>
                      <a:pt x="703" y="1901"/>
                    </a:lnTo>
                    <a:lnTo>
                      <a:pt x="790" y="1936"/>
                    </a:lnTo>
                    <a:lnTo>
                      <a:pt x="882" y="1960"/>
                    </a:lnTo>
                    <a:lnTo>
                      <a:pt x="977" y="1976"/>
                    </a:lnTo>
                    <a:lnTo>
                      <a:pt x="1076" y="1981"/>
                    </a:lnTo>
                    <a:lnTo>
                      <a:pt x="1173" y="1976"/>
                    </a:lnTo>
                    <a:lnTo>
                      <a:pt x="1269" y="1960"/>
                    </a:lnTo>
                    <a:lnTo>
                      <a:pt x="1360" y="1936"/>
                    </a:lnTo>
                    <a:lnTo>
                      <a:pt x="1448" y="1901"/>
                    </a:lnTo>
                    <a:lnTo>
                      <a:pt x="1532" y="1857"/>
                    </a:lnTo>
                    <a:lnTo>
                      <a:pt x="1610" y="1808"/>
                    </a:lnTo>
                    <a:lnTo>
                      <a:pt x="1680" y="1749"/>
                    </a:lnTo>
                    <a:lnTo>
                      <a:pt x="1747" y="1684"/>
                    </a:lnTo>
                    <a:lnTo>
                      <a:pt x="1804" y="1611"/>
                    </a:lnTo>
                    <a:lnTo>
                      <a:pt x="1856" y="1533"/>
                    </a:lnTo>
                    <a:lnTo>
                      <a:pt x="1899" y="1451"/>
                    </a:lnTo>
                    <a:lnTo>
                      <a:pt x="1934" y="1364"/>
                    </a:lnTo>
                    <a:lnTo>
                      <a:pt x="1958" y="1270"/>
                    </a:lnTo>
                    <a:lnTo>
                      <a:pt x="1974" y="1175"/>
                    </a:lnTo>
                    <a:lnTo>
                      <a:pt x="1979" y="1078"/>
                    </a:lnTo>
                    <a:lnTo>
                      <a:pt x="1974" y="978"/>
                    </a:lnTo>
                    <a:lnTo>
                      <a:pt x="1958" y="883"/>
                    </a:lnTo>
                    <a:lnTo>
                      <a:pt x="1934" y="792"/>
                    </a:lnTo>
                    <a:lnTo>
                      <a:pt x="1899" y="704"/>
                    </a:lnTo>
                    <a:lnTo>
                      <a:pt x="1856" y="622"/>
                    </a:lnTo>
                    <a:lnTo>
                      <a:pt x="1804" y="544"/>
                    </a:lnTo>
                    <a:lnTo>
                      <a:pt x="1747" y="471"/>
                    </a:lnTo>
                    <a:lnTo>
                      <a:pt x="1680" y="406"/>
                    </a:lnTo>
                    <a:lnTo>
                      <a:pt x="1610" y="347"/>
                    </a:lnTo>
                    <a:lnTo>
                      <a:pt x="1532" y="296"/>
                    </a:lnTo>
                    <a:lnTo>
                      <a:pt x="1448" y="254"/>
                    </a:lnTo>
                    <a:lnTo>
                      <a:pt x="1360" y="220"/>
                    </a:lnTo>
                    <a:lnTo>
                      <a:pt x="1269" y="193"/>
                    </a:lnTo>
                    <a:lnTo>
                      <a:pt x="1173" y="178"/>
                    </a:lnTo>
                    <a:lnTo>
                      <a:pt x="1076" y="172"/>
                    </a:lnTo>
                    <a:close/>
                    <a:moveTo>
                      <a:pt x="1076" y="0"/>
                    </a:moveTo>
                    <a:lnTo>
                      <a:pt x="1185" y="6"/>
                    </a:lnTo>
                    <a:lnTo>
                      <a:pt x="1292" y="23"/>
                    </a:lnTo>
                    <a:lnTo>
                      <a:pt x="1394" y="50"/>
                    </a:lnTo>
                    <a:lnTo>
                      <a:pt x="1494" y="86"/>
                    </a:lnTo>
                    <a:lnTo>
                      <a:pt x="1587" y="130"/>
                    </a:lnTo>
                    <a:lnTo>
                      <a:pt x="1676" y="185"/>
                    </a:lnTo>
                    <a:lnTo>
                      <a:pt x="1758" y="246"/>
                    </a:lnTo>
                    <a:lnTo>
                      <a:pt x="1835" y="317"/>
                    </a:lnTo>
                    <a:lnTo>
                      <a:pt x="1905" y="393"/>
                    </a:lnTo>
                    <a:lnTo>
                      <a:pt x="1966" y="475"/>
                    </a:lnTo>
                    <a:lnTo>
                      <a:pt x="2021" y="565"/>
                    </a:lnTo>
                    <a:lnTo>
                      <a:pt x="2065" y="658"/>
                    </a:lnTo>
                    <a:lnTo>
                      <a:pt x="2101" y="757"/>
                    </a:lnTo>
                    <a:lnTo>
                      <a:pt x="2128" y="860"/>
                    </a:lnTo>
                    <a:lnTo>
                      <a:pt x="2145" y="967"/>
                    </a:lnTo>
                    <a:lnTo>
                      <a:pt x="2151" y="1078"/>
                    </a:lnTo>
                    <a:lnTo>
                      <a:pt x="2145" y="1186"/>
                    </a:lnTo>
                    <a:lnTo>
                      <a:pt x="2128" y="1293"/>
                    </a:lnTo>
                    <a:lnTo>
                      <a:pt x="2101" y="1396"/>
                    </a:lnTo>
                    <a:lnTo>
                      <a:pt x="2065" y="1495"/>
                    </a:lnTo>
                    <a:lnTo>
                      <a:pt x="2021" y="1590"/>
                    </a:lnTo>
                    <a:lnTo>
                      <a:pt x="1966" y="1678"/>
                    </a:lnTo>
                    <a:lnTo>
                      <a:pt x="1905" y="1762"/>
                    </a:lnTo>
                    <a:lnTo>
                      <a:pt x="1835" y="1838"/>
                    </a:lnTo>
                    <a:lnTo>
                      <a:pt x="1758" y="1907"/>
                    </a:lnTo>
                    <a:lnTo>
                      <a:pt x="1676" y="1970"/>
                    </a:lnTo>
                    <a:lnTo>
                      <a:pt x="1587" y="2023"/>
                    </a:lnTo>
                    <a:lnTo>
                      <a:pt x="1494" y="2069"/>
                    </a:lnTo>
                    <a:lnTo>
                      <a:pt x="1394" y="2105"/>
                    </a:lnTo>
                    <a:lnTo>
                      <a:pt x="1292" y="2132"/>
                    </a:lnTo>
                    <a:lnTo>
                      <a:pt x="1185" y="2147"/>
                    </a:lnTo>
                    <a:lnTo>
                      <a:pt x="1076" y="2153"/>
                    </a:lnTo>
                    <a:lnTo>
                      <a:pt x="966" y="2147"/>
                    </a:lnTo>
                    <a:lnTo>
                      <a:pt x="859" y="2132"/>
                    </a:lnTo>
                    <a:lnTo>
                      <a:pt x="756" y="2105"/>
                    </a:lnTo>
                    <a:lnTo>
                      <a:pt x="657" y="2069"/>
                    </a:lnTo>
                    <a:lnTo>
                      <a:pt x="564" y="2023"/>
                    </a:lnTo>
                    <a:lnTo>
                      <a:pt x="474" y="1970"/>
                    </a:lnTo>
                    <a:lnTo>
                      <a:pt x="392" y="1907"/>
                    </a:lnTo>
                    <a:lnTo>
                      <a:pt x="314" y="1838"/>
                    </a:lnTo>
                    <a:lnTo>
                      <a:pt x="245" y="1762"/>
                    </a:lnTo>
                    <a:lnTo>
                      <a:pt x="183" y="1678"/>
                    </a:lnTo>
                    <a:lnTo>
                      <a:pt x="129" y="1590"/>
                    </a:lnTo>
                    <a:lnTo>
                      <a:pt x="83" y="1495"/>
                    </a:lnTo>
                    <a:lnTo>
                      <a:pt x="47" y="1398"/>
                    </a:lnTo>
                    <a:lnTo>
                      <a:pt x="21" y="1293"/>
                    </a:lnTo>
                    <a:lnTo>
                      <a:pt x="5" y="1186"/>
                    </a:lnTo>
                    <a:lnTo>
                      <a:pt x="0" y="1078"/>
                    </a:lnTo>
                    <a:lnTo>
                      <a:pt x="5" y="967"/>
                    </a:lnTo>
                    <a:lnTo>
                      <a:pt x="21" y="860"/>
                    </a:lnTo>
                    <a:lnTo>
                      <a:pt x="47" y="757"/>
                    </a:lnTo>
                    <a:lnTo>
                      <a:pt x="83" y="658"/>
                    </a:lnTo>
                    <a:lnTo>
                      <a:pt x="129" y="565"/>
                    </a:lnTo>
                    <a:lnTo>
                      <a:pt x="183" y="475"/>
                    </a:lnTo>
                    <a:lnTo>
                      <a:pt x="245" y="393"/>
                    </a:lnTo>
                    <a:lnTo>
                      <a:pt x="314" y="317"/>
                    </a:lnTo>
                    <a:lnTo>
                      <a:pt x="392" y="246"/>
                    </a:lnTo>
                    <a:lnTo>
                      <a:pt x="474" y="185"/>
                    </a:lnTo>
                    <a:lnTo>
                      <a:pt x="564" y="130"/>
                    </a:lnTo>
                    <a:lnTo>
                      <a:pt x="657" y="86"/>
                    </a:lnTo>
                    <a:lnTo>
                      <a:pt x="756" y="50"/>
                    </a:lnTo>
                    <a:lnTo>
                      <a:pt x="859" y="23"/>
                    </a:lnTo>
                    <a:lnTo>
                      <a:pt x="966" y="6"/>
                    </a:lnTo>
                    <a:lnTo>
                      <a:pt x="10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7"/>
              <p:cNvSpPr>
                <a:spLocks/>
              </p:cNvSpPr>
              <p:nvPr/>
            </p:nvSpPr>
            <p:spPr bwMode="auto">
              <a:xfrm>
                <a:off x="3658" y="830"/>
                <a:ext cx="334" cy="686"/>
              </a:xfrm>
              <a:custGeom>
                <a:avLst/>
                <a:gdLst>
                  <a:gd name="T0" fmla="*/ 429 w 669"/>
                  <a:gd name="T1" fmla="*/ 0 h 1371"/>
                  <a:gd name="T2" fmla="*/ 495 w 669"/>
                  <a:gd name="T3" fmla="*/ 168 h 1371"/>
                  <a:gd name="T4" fmla="*/ 616 w 669"/>
                  <a:gd name="T5" fmla="*/ 214 h 1371"/>
                  <a:gd name="T6" fmla="*/ 577 w 669"/>
                  <a:gd name="T7" fmla="*/ 402 h 1371"/>
                  <a:gd name="T8" fmla="*/ 524 w 669"/>
                  <a:gd name="T9" fmla="*/ 372 h 1371"/>
                  <a:gd name="T10" fmla="*/ 475 w 669"/>
                  <a:gd name="T11" fmla="*/ 349 h 1371"/>
                  <a:gd name="T12" fmla="*/ 404 w 669"/>
                  <a:gd name="T13" fmla="*/ 334 h 1371"/>
                  <a:gd name="T14" fmla="*/ 326 w 669"/>
                  <a:gd name="T15" fmla="*/ 334 h 1371"/>
                  <a:gd name="T16" fmla="*/ 276 w 669"/>
                  <a:gd name="T17" fmla="*/ 351 h 1371"/>
                  <a:gd name="T18" fmla="*/ 250 w 669"/>
                  <a:gd name="T19" fmla="*/ 380 h 1371"/>
                  <a:gd name="T20" fmla="*/ 238 w 669"/>
                  <a:gd name="T21" fmla="*/ 416 h 1371"/>
                  <a:gd name="T22" fmla="*/ 238 w 669"/>
                  <a:gd name="T23" fmla="*/ 452 h 1371"/>
                  <a:gd name="T24" fmla="*/ 252 w 669"/>
                  <a:gd name="T25" fmla="*/ 488 h 1371"/>
                  <a:gd name="T26" fmla="*/ 288 w 669"/>
                  <a:gd name="T27" fmla="*/ 523 h 1371"/>
                  <a:gd name="T28" fmla="*/ 354 w 669"/>
                  <a:gd name="T29" fmla="*/ 559 h 1371"/>
                  <a:gd name="T30" fmla="*/ 467 w 669"/>
                  <a:gd name="T31" fmla="*/ 610 h 1371"/>
                  <a:gd name="T32" fmla="*/ 570 w 669"/>
                  <a:gd name="T33" fmla="*/ 677 h 1371"/>
                  <a:gd name="T34" fmla="*/ 635 w 669"/>
                  <a:gd name="T35" fmla="*/ 755 h 1371"/>
                  <a:gd name="T36" fmla="*/ 665 w 669"/>
                  <a:gd name="T37" fmla="*/ 849 h 1371"/>
                  <a:gd name="T38" fmla="*/ 665 w 669"/>
                  <a:gd name="T39" fmla="*/ 955 h 1371"/>
                  <a:gd name="T40" fmla="*/ 631 w 669"/>
                  <a:gd name="T41" fmla="*/ 1051 h 1371"/>
                  <a:gd name="T42" fmla="*/ 564 w 669"/>
                  <a:gd name="T43" fmla="*/ 1129 h 1371"/>
                  <a:gd name="T44" fmla="*/ 473 w 669"/>
                  <a:gd name="T45" fmla="*/ 1184 h 1371"/>
                  <a:gd name="T46" fmla="*/ 419 w 669"/>
                  <a:gd name="T47" fmla="*/ 1371 h 1371"/>
                  <a:gd name="T48" fmla="*/ 248 w 669"/>
                  <a:gd name="T49" fmla="*/ 1211 h 1371"/>
                  <a:gd name="T50" fmla="*/ 124 w 669"/>
                  <a:gd name="T51" fmla="*/ 1186 h 1371"/>
                  <a:gd name="T52" fmla="*/ 23 w 669"/>
                  <a:gd name="T53" fmla="*/ 1137 h 1371"/>
                  <a:gd name="T54" fmla="*/ 63 w 669"/>
                  <a:gd name="T55" fmla="*/ 948 h 1371"/>
                  <a:gd name="T56" fmla="*/ 135 w 669"/>
                  <a:gd name="T57" fmla="*/ 992 h 1371"/>
                  <a:gd name="T58" fmla="*/ 213 w 669"/>
                  <a:gd name="T59" fmla="*/ 1020 h 1371"/>
                  <a:gd name="T60" fmla="*/ 293 w 669"/>
                  <a:gd name="T61" fmla="*/ 1034 h 1371"/>
                  <a:gd name="T62" fmla="*/ 366 w 669"/>
                  <a:gd name="T63" fmla="*/ 1026 h 1371"/>
                  <a:gd name="T64" fmla="*/ 419 w 669"/>
                  <a:gd name="T65" fmla="*/ 995 h 1371"/>
                  <a:gd name="T66" fmla="*/ 446 w 669"/>
                  <a:gd name="T67" fmla="*/ 946 h 1371"/>
                  <a:gd name="T68" fmla="*/ 448 w 669"/>
                  <a:gd name="T69" fmla="*/ 891 h 1371"/>
                  <a:gd name="T70" fmla="*/ 431 w 669"/>
                  <a:gd name="T71" fmla="*/ 845 h 1371"/>
                  <a:gd name="T72" fmla="*/ 385 w 669"/>
                  <a:gd name="T73" fmla="*/ 801 h 1371"/>
                  <a:gd name="T74" fmla="*/ 303 w 669"/>
                  <a:gd name="T75" fmla="*/ 759 h 1371"/>
                  <a:gd name="T76" fmla="*/ 219 w 669"/>
                  <a:gd name="T77" fmla="*/ 723 h 1371"/>
                  <a:gd name="T78" fmla="*/ 143 w 669"/>
                  <a:gd name="T79" fmla="*/ 677 h 1371"/>
                  <a:gd name="T80" fmla="*/ 80 w 669"/>
                  <a:gd name="T81" fmla="*/ 618 h 1371"/>
                  <a:gd name="T82" fmla="*/ 36 w 669"/>
                  <a:gd name="T83" fmla="*/ 544 h 1371"/>
                  <a:gd name="T84" fmla="*/ 19 w 669"/>
                  <a:gd name="T85" fmla="*/ 450 h 1371"/>
                  <a:gd name="T86" fmla="*/ 36 w 669"/>
                  <a:gd name="T87" fmla="*/ 351 h 1371"/>
                  <a:gd name="T88" fmla="*/ 84 w 669"/>
                  <a:gd name="T89" fmla="*/ 269 h 1371"/>
                  <a:gd name="T90" fmla="*/ 158 w 669"/>
                  <a:gd name="T91" fmla="*/ 206 h 1371"/>
                  <a:gd name="T92" fmla="*/ 257 w 669"/>
                  <a:gd name="T93" fmla="*/ 166 h 1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69" h="1371">
                    <a:moveTo>
                      <a:pt x="257" y="0"/>
                    </a:moveTo>
                    <a:lnTo>
                      <a:pt x="429" y="0"/>
                    </a:lnTo>
                    <a:lnTo>
                      <a:pt x="429" y="156"/>
                    </a:lnTo>
                    <a:lnTo>
                      <a:pt x="495" y="168"/>
                    </a:lnTo>
                    <a:lnTo>
                      <a:pt x="558" y="187"/>
                    </a:lnTo>
                    <a:lnTo>
                      <a:pt x="616" y="214"/>
                    </a:lnTo>
                    <a:lnTo>
                      <a:pt x="642" y="229"/>
                    </a:lnTo>
                    <a:lnTo>
                      <a:pt x="577" y="402"/>
                    </a:lnTo>
                    <a:lnTo>
                      <a:pt x="541" y="381"/>
                    </a:lnTo>
                    <a:lnTo>
                      <a:pt x="524" y="372"/>
                    </a:lnTo>
                    <a:lnTo>
                      <a:pt x="503" y="361"/>
                    </a:lnTo>
                    <a:lnTo>
                      <a:pt x="475" y="349"/>
                    </a:lnTo>
                    <a:lnTo>
                      <a:pt x="442" y="340"/>
                    </a:lnTo>
                    <a:lnTo>
                      <a:pt x="404" y="334"/>
                    </a:lnTo>
                    <a:lnTo>
                      <a:pt x="360" y="330"/>
                    </a:lnTo>
                    <a:lnTo>
                      <a:pt x="326" y="334"/>
                    </a:lnTo>
                    <a:lnTo>
                      <a:pt x="297" y="340"/>
                    </a:lnTo>
                    <a:lnTo>
                      <a:pt x="276" y="351"/>
                    </a:lnTo>
                    <a:lnTo>
                      <a:pt x="261" y="364"/>
                    </a:lnTo>
                    <a:lnTo>
                      <a:pt x="250" y="380"/>
                    </a:lnTo>
                    <a:lnTo>
                      <a:pt x="242" y="397"/>
                    </a:lnTo>
                    <a:lnTo>
                      <a:pt x="238" y="416"/>
                    </a:lnTo>
                    <a:lnTo>
                      <a:pt x="238" y="433"/>
                    </a:lnTo>
                    <a:lnTo>
                      <a:pt x="238" y="452"/>
                    </a:lnTo>
                    <a:lnTo>
                      <a:pt x="244" y="471"/>
                    </a:lnTo>
                    <a:lnTo>
                      <a:pt x="252" y="488"/>
                    </a:lnTo>
                    <a:lnTo>
                      <a:pt x="267" y="505"/>
                    </a:lnTo>
                    <a:lnTo>
                      <a:pt x="288" y="523"/>
                    </a:lnTo>
                    <a:lnTo>
                      <a:pt x="316" y="540"/>
                    </a:lnTo>
                    <a:lnTo>
                      <a:pt x="354" y="559"/>
                    </a:lnTo>
                    <a:lnTo>
                      <a:pt x="402" y="580"/>
                    </a:lnTo>
                    <a:lnTo>
                      <a:pt x="467" y="610"/>
                    </a:lnTo>
                    <a:lnTo>
                      <a:pt x="522" y="643"/>
                    </a:lnTo>
                    <a:lnTo>
                      <a:pt x="570" y="677"/>
                    </a:lnTo>
                    <a:lnTo>
                      <a:pt x="606" y="713"/>
                    </a:lnTo>
                    <a:lnTo>
                      <a:pt x="635" y="755"/>
                    </a:lnTo>
                    <a:lnTo>
                      <a:pt x="654" y="799"/>
                    </a:lnTo>
                    <a:lnTo>
                      <a:pt x="665" y="849"/>
                    </a:lnTo>
                    <a:lnTo>
                      <a:pt x="669" y="902"/>
                    </a:lnTo>
                    <a:lnTo>
                      <a:pt x="665" y="955"/>
                    </a:lnTo>
                    <a:lnTo>
                      <a:pt x="652" y="1005"/>
                    </a:lnTo>
                    <a:lnTo>
                      <a:pt x="631" y="1051"/>
                    </a:lnTo>
                    <a:lnTo>
                      <a:pt x="600" y="1093"/>
                    </a:lnTo>
                    <a:lnTo>
                      <a:pt x="564" y="1129"/>
                    </a:lnTo>
                    <a:lnTo>
                      <a:pt x="522" y="1159"/>
                    </a:lnTo>
                    <a:lnTo>
                      <a:pt x="473" y="1184"/>
                    </a:lnTo>
                    <a:lnTo>
                      <a:pt x="419" y="1201"/>
                    </a:lnTo>
                    <a:lnTo>
                      <a:pt x="419" y="1371"/>
                    </a:lnTo>
                    <a:lnTo>
                      <a:pt x="248" y="1371"/>
                    </a:lnTo>
                    <a:lnTo>
                      <a:pt x="248" y="1211"/>
                    </a:lnTo>
                    <a:lnTo>
                      <a:pt x="185" y="1203"/>
                    </a:lnTo>
                    <a:lnTo>
                      <a:pt x="124" y="1186"/>
                    </a:lnTo>
                    <a:lnTo>
                      <a:pt x="69" y="1165"/>
                    </a:lnTo>
                    <a:lnTo>
                      <a:pt x="23" y="1137"/>
                    </a:lnTo>
                    <a:lnTo>
                      <a:pt x="0" y="1121"/>
                    </a:lnTo>
                    <a:lnTo>
                      <a:pt x="63" y="948"/>
                    </a:lnTo>
                    <a:lnTo>
                      <a:pt x="101" y="973"/>
                    </a:lnTo>
                    <a:lnTo>
                      <a:pt x="135" y="992"/>
                    </a:lnTo>
                    <a:lnTo>
                      <a:pt x="173" y="1009"/>
                    </a:lnTo>
                    <a:lnTo>
                      <a:pt x="213" y="1020"/>
                    </a:lnTo>
                    <a:lnTo>
                      <a:pt x="253" y="1030"/>
                    </a:lnTo>
                    <a:lnTo>
                      <a:pt x="293" y="1034"/>
                    </a:lnTo>
                    <a:lnTo>
                      <a:pt x="332" y="1032"/>
                    </a:lnTo>
                    <a:lnTo>
                      <a:pt x="366" y="1026"/>
                    </a:lnTo>
                    <a:lnTo>
                      <a:pt x="394" y="1013"/>
                    </a:lnTo>
                    <a:lnTo>
                      <a:pt x="419" y="995"/>
                    </a:lnTo>
                    <a:lnTo>
                      <a:pt x="436" y="973"/>
                    </a:lnTo>
                    <a:lnTo>
                      <a:pt x="446" y="946"/>
                    </a:lnTo>
                    <a:lnTo>
                      <a:pt x="450" y="913"/>
                    </a:lnTo>
                    <a:lnTo>
                      <a:pt x="448" y="891"/>
                    </a:lnTo>
                    <a:lnTo>
                      <a:pt x="442" y="868"/>
                    </a:lnTo>
                    <a:lnTo>
                      <a:pt x="431" y="845"/>
                    </a:lnTo>
                    <a:lnTo>
                      <a:pt x="412" y="822"/>
                    </a:lnTo>
                    <a:lnTo>
                      <a:pt x="385" y="801"/>
                    </a:lnTo>
                    <a:lnTo>
                      <a:pt x="351" y="780"/>
                    </a:lnTo>
                    <a:lnTo>
                      <a:pt x="303" y="759"/>
                    </a:lnTo>
                    <a:lnTo>
                      <a:pt x="261" y="742"/>
                    </a:lnTo>
                    <a:lnTo>
                      <a:pt x="219" y="723"/>
                    </a:lnTo>
                    <a:lnTo>
                      <a:pt x="181" y="700"/>
                    </a:lnTo>
                    <a:lnTo>
                      <a:pt x="143" y="677"/>
                    </a:lnTo>
                    <a:lnTo>
                      <a:pt x="109" y="648"/>
                    </a:lnTo>
                    <a:lnTo>
                      <a:pt x="80" y="618"/>
                    </a:lnTo>
                    <a:lnTo>
                      <a:pt x="55" y="584"/>
                    </a:lnTo>
                    <a:lnTo>
                      <a:pt x="36" y="544"/>
                    </a:lnTo>
                    <a:lnTo>
                      <a:pt x="25" y="500"/>
                    </a:lnTo>
                    <a:lnTo>
                      <a:pt x="19" y="450"/>
                    </a:lnTo>
                    <a:lnTo>
                      <a:pt x="25" y="399"/>
                    </a:lnTo>
                    <a:lnTo>
                      <a:pt x="36" y="351"/>
                    </a:lnTo>
                    <a:lnTo>
                      <a:pt x="57" y="307"/>
                    </a:lnTo>
                    <a:lnTo>
                      <a:pt x="84" y="269"/>
                    </a:lnTo>
                    <a:lnTo>
                      <a:pt x="118" y="235"/>
                    </a:lnTo>
                    <a:lnTo>
                      <a:pt x="158" y="206"/>
                    </a:lnTo>
                    <a:lnTo>
                      <a:pt x="206" y="183"/>
                    </a:lnTo>
                    <a:lnTo>
                      <a:pt x="257" y="166"/>
                    </a:lnTo>
                    <a:lnTo>
                      <a:pt x="2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8"/>
              <p:cNvSpPr>
                <a:spLocks noEditPoints="1"/>
              </p:cNvSpPr>
              <p:nvPr/>
            </p:nvSpPr>
            <p:spPr bwMode="auto">
              <a:xfrm>
                <a:off x="4112" y="1452"/>
                <a:ext cx="828" cy="828"/>
              </a:xfrm>
              <a:custGeom>
                <a:avLst/>
                <a:gdLst>
                  <a:gd name="T0" fmla="*/ 745 w 1658"/>
                  <a:gd name="T1" fmla="*/ 153 h 1657"/>
                  <a:gd name="T2" fmla="*/ 583 w 1658"/>
                  <a:gd name="T3" fmla="*/ 193 h 1657"/>
                  <a:gd name="T4" fmla="*/ 440 w 1658"/>
                  <a:gd name="T5" fmla="*/ 269 h 1657"/>
                  <a:gd name="T6" fmla="*/ 320 w 1658"/>
                  <a:gd name="T7" fmla="*/ 376 h 1657"/>
                  <a:gd name="T8" fmla="*/ 229 w 1658"/>
                  <a:gd name="T9" fmla="*/ 507 h 1657"/>
                  <a:gd name="T10" fmla="*/ 170 w 1658"/>
                  <a:gd name="T11" fmla="*/ 660 h 1657"/>
                  <a:gd name="T12" fmla="*/ 149 w 1658"/>
                  <a:gd name="T13" fmla="*/ 828 h 1657"/>
                  <a:gd name="T14" fmla="*/ 170 w 1658"/>
                  <a:gd name="T15" fmla="*/ 996 h 1657"/>
                  <a:gd name="T16" fmla="*/ 229 w 1658"/>
                  <a:gd name="T17" fmla="*/ 1148 h 1657"/>
                  <a:gd name="T18" fmla="*/ 320 w 1658"/>
                  <a:gd name="T19" fmla="*/ 1280 h 1657"/>
                  <a:gd name="T20" fmla="*/ 440 w 1658"/>
                  <a:gd name="T21" fmla="*/ 1386 h 1657"/>
                  <a:gd name="T22" fmla="*/ 583 w 1658"/>
                  <a:gd name="T23" fmla="*/ 1463 h 1657"/>
                  <a:gd name="T24" fmla="*/ 745 w 1658"/>
                  <a:gd name="T25" fmla="*/ 1505 h 1657"/>
                  <a:gd name="T26" fmla="*/ 915 w 1658"/>
                  <a:gd name="T27" fmla="*/ 1505 h 1657"/>
                  <a:gd name="T28" fmla="*/ 1075 w 1658"/>
                  <a:gd name="T29" fmla="*/ 1463 h 1657"/>
                  <a:gd name="T30" fmla="*/ 1218 w 1658"/>
                  <a:gd name="T31" fmla="*/ 1386 h 1657"/>
                  <a:gd name="T32" fmla="*/ 1338 w 1658"/>
                  <a:gd name="T33" fmla="*/ 1280 h 1657"/>
                  <a:gd name="T34" fmla="*/ 1431 w 1658"/>
                  <a:gd name="T35" fmla="*/ 1148 h 1657"/>
                  <a:gd name="T36" fmla="*/ 1490 w 1658"/>
                  <a:gd name="T37" fmla="*/ 996 h 1657"/>
                  <a:gd name="T38" fmla="*/ 1511 w 1658"/>
                  <a:gd name="T39" fmla="*/ 828 h 1657"/>
                  <a:gd name="T40" fmla="*/ 1490 w 1658"/>
                  <a:gd name="T41" fmla="*/ 660 h 1657"/>
                  <a:gd name="T42" fmla="*/ 1431 w 1658"/>
                  <a:gd name="T43" fmla="*/ 507 h 1657"/>
                  <a:gd name="T44" fmla="*/ 1338 w 1658"/>
                  <a:gd name="T45" fmla="*/ 376 h 1657"/>
                  <a:gd name="T46" fmla="*/ 1218 w 1658"/>
                  <a:gd name="T47" fmla="*/ 269 h 1657"/>
                  <a:gd name="T48" fmla="*/ 1077 w 1658"/>
                  <a:gd name="T49" fmla="*/ 193 h 1657"/>
                  <a:gd name="T50" fmla="*/ 915 w 1658"/>
                  <a:gd name="T51" fmla="*/ 153 h 1657"/>
                  <a:gd name="T52" fmla="*/ 829 w 1658"/>
                  <a:gd name="T53" fmla="*/ 0 h 1657"/>
                  <a:gd name="T54" fmla="*/ 1019 w 1658"/>
                  <a:gd name="T55" fmla="*/ 21 h 1657"/>
                  <a:gd name="T56" fmla="*/ 1193 w 1658"/>
                  <a:gd name="T57" fmla="*/ 84 h 1657"/>
                  <a:gd name="T58" fmla="*/ 1347 w 1658"/>
                  <a:gd name="T59" fmla="*/ 181 h 1657"/>
                  <a:gd name="T60" fmla="*/ 1477 w 1658"/>
                  <a:gd name="T61" fmla="*/ 311 h 1657"/>
                  <a:gd name="T62" fmla="*/ 1574 w 1658"/>
                  <a:gd name="T63" fmla="*/ 464 h 1657"/>
                  <a:gd name="T64" fmla="*/ 1637 w 1658"/>
                  <a:gd name="T65" fmla="*/ 639 h 1657"/>
                  <a:gd name="T66" fmla="*/ 1658 w 1658"/>
                  <a:gd name="T67" fmla="*/ 828 h 1657"/>
                  <a:gd name="T68" fmla="*/ 1637 w 1658"/>
                  <a:gd name="T69" fmla="*/ 1018 h 1657"/>
                  <a:gd name="T70" fmla="*/ 1574 w 1658"/>
                  <a:gd name="T71" fmla="*/ 1192 h 1657"/>
                  <a:gd name="T72" fmla="*/ 1477 w 1658"/>
                  <a:gd name="T73" fmla="*/ 1346 h 1657"/>
                  <a:gd name="T74" fmla="*/ 1347 w 1658"/>
                  <a:gd name="T75" fmla="*/ 1474 h 1657"/>
                  <a:gd name="T76" fmla="*/ 1195 w 1658"/>
                  <a:gd name="T77" fmla="*/ 1571 h 1657"/>
                  <a:gd name="T78" fmla="*/ 1019 w 1658"/>
                  <a:gd name="T79" fmla="*/ 1634 h 1657"/>
                  <a:gd name="T80" fmla="*/ 829 w 1658"/>
                  <a:gd name="T81" fmla="*/ 1657 h 1657"/>
                  <a:gd name="T82" fmla="*/ 640 w 1658"/>
                  <a:gd name="T83" fmla="*/ 1634 h 1657"/>
                  <a:gd name="T84" fmla="*/ 465 w 1658"/>
                  <a:gd name="T85" fmla="*/ 1571 h 1657"/>
                  <a:gd name="T86" fmla="*/ 313 w 1658"/>
                  <a:gd name="T87" fmla="*/ 1474 h 1657"/>
                  <a:gd name="T88" fmla="*/ 183 w 1658"/>
                  <a:gd name="T89" fmla="*/ 1346 h 1657"/>
                  <a:gd name="T90" fmla="*/ 86 w 1658"/>
                  <a:gd name="T91" fmla="*/ 1192 h 1657"/>
                  <a:gd name="T92" fmla="*/ 23 w 1658"/>
                  <a:gd name="T93" fmla="*/ 1018 h 1657"/>
                  <a:gd name="T94" fmla="*/ 0 w 1658"/>
                  <a:gd name="T95" fmla="*/ 828 h 1657"/>
                  <a:gd name="T96" fmla="*/ 23 w 1658"/>
                  <a:gd name="T97" fmla="*/ 639 h 1657"/>
                  <a:gd name="T98" fmla="*/ 86 w 1658"/>
                  <a:gd name="T99" fmla="*/ 464 h 1657"/>
                  <a:gd name="T100" fmla="*/ 183 w 1658"/>
                  <a:gd name="T101" fmla="*/ 311 h 1657"/>
                  <a:gd name="T102" fmla="*/ 313 w 1658"/>
                  <a:gd name="T103" fmla="*/ 181 h 1657"/>
                  <a:gd name="T104" fmla="*/ 465 w 1658"/>
                  <a:gd name="T105" fmla="*/ 84 h 1657"/>
                  <a:gd name="T106" fmla="*/ 640 w 1658"/>
                  <a:gd name="T107" fmla="*/ 21 h 1657"/>
                  <a:gd name="T108" fmla="*/ 829 w 1658"/>
                  <a:gd name="T109" fmla="*/ 0 h 1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58" h="1657">
                    <a:moveTo>
                      <a:pt x="829" y="147"/>
                    </a:moveTo>
                    <a:lnTo>
                      <a:pt x="745" y="153"/>
                    </a:lnTo>
                    <a:lnTo>
                      <a:pt x="663" y="168"/>
                    </a:lnTo>
                    <a:lnTo>
                      <a:pt x="583" y="193"/>
                    </a:lnTo>
                    <a:lnTo>
                      <a:pt x="511" y="227"/>
                    </a:lnTo>
                    <a:lnTo>
                      <a:pt x="440" y="269"/>
                    </a:lnTo>
                    <a:lnTo>
                      <a:pt x="377" y="319"/>
                    </a:lnTo>
                    <a:lnTo>
                      <a:pt x="320" y="376"/>
                    </a:lnTo>
                    <a:lnTo>
                      <a:pt x="271" y="439"/>
                    </a:lnTo>
                    <a:lnTo>
                      <a:pt x="229" y="507"/>
                    </a:lnTo>
                    <a:lnTo>
                      <a:pt x="194" y="582"/>
                    </a:lnTo>
                    <a:lnTo>
                      <a:pt x="170" y="660"/>
                    </a:lnTo>
                    <a:lnTo>
                      <a:pt x="154" y="742"/>
                    </a:lnTo>
                    <a:lnTo>
                      <a:pt x="149" y="828"/>
                    </a:lnTo>
                    <a:lnTo>
                      <a:pt x="154" y="914"/>
                    </a:lnTo>
                    <a:lnTo>
                      <a:pt x="170" y="996"/>
                    </a:lnTo>
                    <a:lnTo>
                      <a:pt x="194" y="1074"/>
                    </a:lnTo>
                    <a:lnTo>
                      <a:pt x="229" y="1148"/>
                    </a:lnTo>
                    <a:lnTo>
                      <a:pt x="271" y="1217"/>
                    </a:lnTo>
                    <a:lnTo>
                      <a:pt x="320" y="1280"/>
                    </a:lnTo>
                    <a:lnTo>
                      <a:pt x="377" y="1337"/>
                    </a:lnTo>
                    <a:lnTo>
                      <a:pt x="440" y="1386"/>
                    </a:lnTo>
                    <a:lnTo>
                      <a:pt x="511" y="1430"/>
                    </a:lnTo>
                    <a:lnTo>
                      <a:pt x="583" y="1463"/>
                    </a:lnTo>
                    <a:lnTo>
                      <a:pt x="663" y="1489"/>
                    </a:lnTo>
                    <a:lnTo>
                      <a:pt x="745" y="1505"/>
                    </a:lnTo>
                    <a:lnTo>
                      <a:pt x="829" y="1510"/>
                    </a:lnTo>
                    <a:lnTo>
                      <a:pt x="915" y="1505"/>
                    </a:lnTo>
                    <a:lnTo>
                      <a:pt x="997" y="1489"/>
                    </a:lnTo>
                    <a:lnTo>
                      <a:pt x="1075" y="1463"/>
                    </a:lnTo>
                    <a:lnTo>
                      <a:pt x="1149" y="1430"/>
                    </a:lnTo>
                    <a:lnTo>
                      <a:pt x="1218" y="1386"/>
                    </a:lnTo>
                    <a:lnTo>
                      <a:pt x="1282" y="1337"/>
                    </a:lnTo>
                    <a:lnTo>
                      <a:pt x="1338" y="1280"/>
                    </a:lnTo>
                    <a:lnTo>
                      <a:pt x="1389" y="1217"/>
                    </a:lnTo>
                    <a:lnTo>
                      <a:pt x="1431" y="1148"/>
                    </a:lnTo>
                    <a:lnTo>
                      <a:pt x="1465" y="1074"/>
                    </a:lnTo>
                    <a:lnTo>
                      <a:pt x="1490" y="996"/>
                    </a:lnTo>
                    <a:lnTo>
                      <a:pt x="1505" y="914"/>
                    </a:lnTo>
                    <a:lnTo>
                      <a:pt x="1511" y="828"/>
                    </a:lnTo>
                    <a:lnTo>
                      <a:pt x="1505" y="742"/>
                    </a:lnTo>
                    <a:lnTo>
                      <a:pt x="1490" y="660"/>
                    </a:lnTo>
                    <a:lnTo>
                      <a:pt x="1465" y="582"/>
                    </a:lnTo>
                    <a:lnTo>
                      <a:pt x="1431" y="507"/>
                    </a:lnTo>
                    <a:lnTo>
                      <a:pt x="1389" y="439"/>
                    </a:lnTo>
                    <a:lnTo>
                      <a:pt x="1338" y="376"/>
                    </a:lnTo>
                    <a:lnTo>
                      <a:pt x="1282" y="319"/>
                    </a:lnTo>
                    <a:lnTo>
                      <a:pt x="1218" y="269"/>
                    </a:lnTo>
                    <a:lnTo>
                      <a:pt x="1149" y="227"/>
                    </a:lnTo>
                    <a:lnTo>
                      <a:pt x="1077" y="193"/>
                    </a:lnTo>
                    <a:lnTo>
                      <a:pt x="997" y="168"/>
                    </a:lnTo>
                    <a:lnTo>
                      <a:pt x="915" y="153"/>
                    </a:lnTo>
                    <a:lnTo>
                      <a:pt x="829" y="147"/>
                    </a:lnTo>
                    <a:close/>
                    <a:moveTo>
                      <a:pt x="829" y="0"/>
                    </a:moveTo>
                    <a:lnTo>
                      <a:pt x="926" y="6"/>
                    </a:lnTo>
                    <a:lnTo>
                      <a:pt x="1019" y="21"/>
                    </a:lnTo>
                    <a:lnTo>
                      <a:pt x="1109" y="48"/>
                    </a:lnTo>
                    <a:lnTo>
                      <a:pt x="1193" y="84"/>
                    </a:lnTo>
                    <a:lnTo>
                      <a:pt x="1273" y="128"/>
                    </a:lnTo>
                    <a:lnTo>
                      <a:pt x="1347" y="181"/>
                    </a:lnTo>
                    <a:lnTo>
                      <a:pt x="1416" y="242"/>
                    </a:lnTo>
                    <a:lnTo>
                      <a:pt x="1477" y="311"/>
                    </a:lnTo>
                    <a:lnTo>
                      <a:pt x="1528" y="384"/>
                    </a:lnTo>
                    <a:lnTo>
                      <a:pt x="1574" y="464"/>
                    </a:lnTo>
                    <a:lnTo>
                      <a:pt x="1610" y="549"/>
                    </a:lnTo>
                    <a:lnTo>
                      <a:pt x="1637" y="639"/>
                    </a:lnTo>
                    <a:lnTo>
                      <a:pt x="1652" y="732"/>
                    </a:lnTo>
                    <a:lnTo>
                      <a:pt x="1658" y="828"/>
                    </a:lnTo>
                    <a:lnTo>
                      <a:pt x="1652" y="925"/>
                    </a:lnTo>
                    <a:lnTo>
                      <a:pt x="1637" y="1018"/>
                    </a:lnTo>
                    <a:lnTo>
                      <a:pt x="1610" y="1108"/>
                    </a:lnTo>
                    <a:lnTo>
                      <a:pt x="1574" y="1192"/>
                    </a:lnTo>
                    <a:lnTo>
                      <a:pt x="1528" y="1272"/>
                    </a:lnTo>
                    <a:lnTo>
                      <a:pt x="1477" y="1346"/>
                    </a:lnTo>
                    <a:lnTo>
                      <a:pt x="1416" y="1413"/>
                    </a:lnTo>
                    <a:lnTo>
                      <a:pt x="1347" y="1474"/>
                    </a:lnTo>
                    <a:lnTo>
                      <a:pt x="1273" y="1528"/>
                    </a:lnTo>
                    <a:lnTo>
                      <a:pt x="1195" y="1571"/>
                    </a:lnTo>
                    <a:lnTo>
                      <a:pt x="1109" y="1608"/>
                    </a:lnTo>
                    <a:lnTo>
                      <a:pt x="1019" y="1634"/>
                    </a:lnTo>
                    <a:lnTo>
                      <a:pt x="926" y="1652"/>
                    </a:lnTo>
                    <a:lnTo>
                      <a:pt x="829" y="1657"/>
                    </a:lnTo>
                    <a:lnTo>
                      <a:pt x="734" y="1652"/>
                    </a:lnTo>
                    <a:lnTo>
                      <a:pt x="640" y="1634"/>
                    </a:lnTo>
                    <a:lnTo>
                      <a:pt x="551" y="1608"/>
                    </a:lnTo>
                    <a:lnTo>
                      <a:pt x="465" y="1571"/>
                    </a:lnTo>
                    <a:lnTo>
                      <a:pt x="387" y="1528"/>
                    </a:lnTo>
                    <a:lnTo>
                      <a:pt x="313" y="1474"/>
                    </a:lnTo>
                    <a:lnTo>
                      <a:pt x="244" y="1413"/>
                    </a:lnTo>
                    <a:lnTo>
                      <a:pt x="183" y="1346"/>
                    </a:lnTo>
                    <a:lnTo>
                      <a:pt x="130" y="1272"/>
                    </a:lnTo>
                    <a:lnTo>
                      <a:pt x="86" y="1192"/>
                    </a:lnTo>
                    <a:lnTo>
                      <a:pt x="50" y="1108"/>
                    </a:lnTo>
                    <a:lnTo>
                      <a:pt x="23" y="1018"/>
                    </a:lnTo>
                    <a:lnTo>
                      <a:pt x="6" y="925"/>
                    </a:lnTo>
                    <a:lnTo>
                      <a:pt x="0" y="828"/>
                    </a:lnTo>
                    <a:lnTo>
                      <a:pt x="6" y="732"/>
                    </a:lnTo>
                    <a:lnTo>
                      <a:pt x="23" y="639"/>
                    </a:lnTo>
                    <a:lnTo>
                      <a:pt x="50" y="549"/>
                    </a:lnTo>
                    <a:lnTo>
                      <a:pt x="86" y="464"/>
                    </a:lnTo>
                    <a:lnTo>
                      <a:pt x="130" y="384"/>
                    </a:lnTo>
                    <a:lnTo>
                      <a:pt x="183" y="311"/>
                    </a:lnTo>
                    <a:lnTo>
                      <a:pt x="244" y="242"/>
                    </a:lnTo>
                    <a:lnTo>
                      <a:pt x="313" y="181"/>
                    </a:lnTo>
                    <a:lnTo>
                      <a:pt x="387" y="128"/>
                    </a:lnTo>
                    <a:lnTo>
                      <a:pt x="465" y="84"/>
                    </a:lnTo>
                    <a:lnTo>
                      <a:pt x="551" y="48"/>
                    </a:lnTo>
                    <a:lnTo>
                      <a:pt x="640" y="21"/>
                    </a:lnTo>
                    <a:lnTo>
                      <a:pt x="734" y="6"/>
                    </a:lnTo>
                    <a:lnTo>
                      <a:pt x="8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9"/>
              <p:cNvSpPr>
                <a:spLocks/>
              </p:cNvSpPr>
              <p:nvPr/>
            </p:nvSpPr>
            <p:spPr bwMode="auto">
              <a:xfrm>
                <a:off x="4392" y="1600"/>
                <a:ext cx="264" cy="531"/>
              </a:xfrm>
              <a:custGeom>
                <a:avLst/>
                <a:gdLst>
                  <a:gd name="T0" fmla="*/ 347 w 530"/>
                  <a:gd name="T1" fmla="*/ 0 h 1062"/>
                  <a:gd name="T2" fmla="*/ 397 w 530"/>
                  <a:gd name="T3" fmla="*/ 128 h 1062"/>
                  <a:gd name="T4" fmla="*/ 486 w 530"/>
                  <a:gd name="T5" fmla="*/ 164 h 1062"/>
                  <a:gd name="T6" fmla="*/ 458 w 530"/>
                  <a:gd name="T7" fmla="*/ 326 h 1062"/>
                  <a:gd name="T8" fmla="*/ 404 w 530"/>
                  <a:gd name="T9" fmla="*/ 297 h 1062"/>
                  <a:gd name="T10" fmla="*/ 357 w 530"/>
                  <a:gd name="T11" fmla="*/ 278 h 1062"/>
                  <a:gd name="T12" fmla="*/ 286 w 530"/>
                  <a:gd name="T13" fmla="*/ 269 h 1062"/>
                  <a:gd name="T14" fmla="*/ 233 w 530"/>
                  <a:gd name="T15" fmla="*/ 278 h 1062"/>
                  <a:gd name="T16" fmla="*/ 204 w 530"/>
                  <a:gd name="T17" fmla="*/ 312 h 1062"/>
                  <a:gd name="T18" fmla="*/ 202 w 530"/>
                  <a:gd name="T19" fmla="*/ 353 h 1062"/>
                  <a:gd name="T20" fmla="*/ 216 w 530"/>
                  <a:gd name="T21" fmla="*/ 381 h 1062"/>
                  <a:gd name="T22" fmla="*/ 252 w 530"/>
                  <a:gd name="T23" fmla="*/ 410 h 1062"/>
                  <a:gd name="T24" fmla="*/ 322 w 530"/>
                  <a:gd name="T25" fmla="*/ 442 h 1062"/>
                  <a:gd name="T26" fmla="*/ 387 w 530"/>
                  <a:gd name="T27" fmla="*/ 473 h 1062"/>
                  <a:gd name="T28" fmla="*/ 448 w 530"/>
                  <a:gd name="T29" fmla="*/ 515 h 1062"/>
                  <a:gd name="T30" fmla="*/ 498 w 530"/>
                  <a:gd name="T31" fmla="*/ 572 h 1062"/>
                  <a:gd name="T32" fmla="*/ 526 w 530"/>
                  <a:gd name="T33" fmla="*/ 648 h 1062"/>
                  <a:gd name="T34" fmla="*/ 526 w 530"/>
                  <a:gd name="T35" fmla="*/ 741 h 1062"/>
                  <a:gd name="T36" fmla="*/ 492 w 530"/>
                  <a:gd name="T37" fmla="*/ 825 h 1062"/>
                  <a:gd name="T38" fmla="*/ 427 w 530"/>
                  <a:gd name="T39" fmla="*/ 890 h 1062"/>
                  <a:gd name="T40" fmla="*/ 339 w 530"/>
                  <a:gd name="T41" fmla="*/ 930 h 1062"/>
                  <a:gd name="T42" fmla="*/ 193 w 530"/>
                  <a:gd name="T43" fmla="*/ 1062 h 1062"/>
                  <a:gd name="T44" fmla="*/ 145 w 530"/>
                  <a:gd name="T45" fmla="*/ 930 h 1062"/>
                  <a:gd name="T46" fmla="*/ 57 w 530"/>
                  <a:gd name="T47" fmla="*/ 902 h 1062"/>
                  <a:gd name="T48" fmla="*/ 0 w 530"/>
                  <a:gd name="T49" fmla="*/ 865 h 1062"/>
                  <a:gd name="T50" fmla="*/ 94 w 530"/>
                  <a:gd name="T51" fmla="*/ 741 h 1062"/>
                  <a:gd name="T52" fmla="*/ 155 w 530"/>
                  <a:gd name="T53" fmla="*/ 770 h 1062"/>
                  <a:gd name="T54" fmla="*/ 219 w 530"/>
                  <a:gd name="T55" fmla="*/ 785 h 1062"/>
                  <a:gd name="T56" fmla="*/ 280 w 530"/>
                  <a:gd name="T57" fmla="*/ 782 h 1062"/>
                  <a:gd name="T58" fmla="*/ 326 w 530"/>
                  <a:gd name="T59" fmla="*/ 761 h 1062"/>
                  <a:gd name="T60" fmla="*/ 343 w 530"/>
                  <a:gd name="T61" fmla="*/ 726 h 1062"/>
                  <a:gd name="T62" fmla="*/ 345 w 530"/>
                  <a:gd name="T63" fmla="*/ 684 h 1062"/>
                  <a:gd name="T64" fmla="*/ 326 w 530"/>
                  <a:gd name="T65" fmla="*/ 648 h 1062"/>
                  <a:gd name="T66" fmla="*/ 278 w 530"/>
                  <a:gd name="T67" fmla="*/ 612 h 1062"/>
                  <a:gd name="T68" fmla="*/ 204 w 530"/>
                  <a:gd name="T69" fmla="*/ 579 h 1062"/>
                  <a:gd name="T70" fmla="*/ 134 w 530"/>
                  <a:gd name="T71" fmla="*/ 541 h 1062"/>
                  <a:gd name="T72" fmla="*/ 75 w 530"/>
                  <a:gd name="T73" fmla="*/ 494 h 1062"/>
                  <a:gd name="T74" fmla="*/ 35 w 530"/>
                  <a:gd name="T75" fmla="*/ 431 h 1062"/>
                  <a:gd name="T76" fmla="*/ 19 w 530"/>
                  <a:gd name="T77" fmla="*/ 351 h 1062"/>
                  <a:gd name="T78" fmla="*/ 35 w 530"/>
                  <a:gd name="T79" fmla="*/ 265 h 1062"/>
                  <a:gd name="T80" fmla="*/ 82 w 530"/>
                  <a:gd name="T81" fmla="*/ 194 h 1062"/>
                  <a:gd name="T82" fmla="*/ 155 w 530"/>
                  <a:gd name="T83" fmla="*/ 143 h 1062"/>
                  <a:gd name="T84" fmla="*/ 198 w 530"/>
                  <a:gd name="T85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0" h="1062">
                    <a:moveTo>
                      <a:pt x="198" y="0"/>
                    </a:moveTo>
                    <a:lnTo>
                      <a:pt x="347" y="0"/>
                    </a:lnTo>
                    <a:lnTo>
                      <a:pt x="347" y="120"/>
                    </a:lnTo>
                    <a:lnTo>
                      <a:pt x="397" y="128"/>
                    </a:lnTo>
                    <a:lnTo>
                      <a:pt x="442" y="143"/>
                    </a:lnTo>
                    <a:lnTo>
                      <a:pt x="486" y="164"/>
                    </a:lnTo>
                    <a:lnTo>
                      <a:pt x="511" y="179"/>
                    </a:lnTo>
                    <a:lnTo>
                      <a:pt x="458" y="326"/>
                    </a:lnTo>
                    <a:lnTo>
                      <a:pt x="421" y="305"/>
                    </a:lnTo>
                    <a:lnTo>
                      <a:pt x="404" y="297"/>
                    </a:lnTo>
                    <a:lnTo>
                      <a:pt x="383" y="286"/>
                    </a:lnTo>
                    <a:lnTo>
                      <a:pt x="357" y="278"/>
                    </a:lnTo>
                    <a:lnTo>
                      <a:pt x="324" y="271"/>
                    </a:lnTo>
                    <a:lnTo>
                      <a:pt x="286" y="269"/>
                    </a:lnTo>
                    <a:lnTo>
                      <a:pt x="256" y="271"/>
                    </a:lnTo>
                    <a:lnTo>
                      <a:pt x="233" y="278"/>
                    </a:lnTo>
                    <a:lnTo>
                      <a:pt x="216" y="293"/>
                    </a:lnTo>
                    <a:lnTo>
                      <a:pt x="204" y="312"/>
                    </a:lnTo>
                    <a:lnTo>
                      <a:pt x="202" y="337"/>
                    </a:lnTo>
                    <a:lnTo>
                      <a:pt x="202" y="353"/>
                    </a:lnTo>
                    <a:lnTo>
                      <a:pt x="208" y="368"/>
                    </a:lnTo>
                    <a:lnTo>
                      <a:pt x="216" y="381"/>
                    </a:lnTo>
                    <a:lnTo>
                      <a:pt x="231" y="394"/>
                    </a:lnTo>
                    <a:lnTo>
                      <a:pt x="252" y="410"/>
                    </a:lnTo>
                    <a:lnTo>
                      <a:pt x="282" y="425"/>
                    </a:lnTo>
                    <a:lnTo>
                      <a:pt x="322" y="442"/>
                    </a:lnTo>
                    <a:lnTo>
                      <a:pt x="355" y="457"/>
                    </a:lnTo>
                    <a:lnTo>
                      <a:pt x="387" y="473"/>
                    </a:lnTo>
                    <a:lnTo>
                      <a:pt x="419" y="492"/>
                    </a:lnTo>
                    <a:lnTo>
                      <a:pt x="448" y="515"/>
                    </a:lnTo>
                    <a:lnTo>
                      <a:pt x="475" y="541"/>
                    </a:lnTo>
                    <a:lnTo>
                      <a:pt x="498" y="572"/>
                    </a:lnTo>
                    <a:lnTo>
                      <a:pt x="515" y="608"/>
                    </a:lnTo>
                    <a:lnTo>
                      <a:pt x="526" y="648"/>
                    </a:lnTo>
                    <a:lnTo>
                      <a:pt x="530" y="696"/>
                    </a:lnTo>
                    <a:lnTo>
                      <a:pt x="526" y="741"/>
                    </a:lnTo>
                    <a:lnTo>
                      <a:pt x="513" y="785"/>
                    </a:lnTo>
                    <a:lnTo>
                      <a:pt x="492" y="825"/>
                    </a:lnTo>
                    <a:lnTo>
                      <a:pt x="463" y="862"/>
                    </a:lnTo>
                    <a:lnTo>
                      <a:pt x="427" y="890"/>
                    </a:lnTo>
                    <a:lnTo>
                      <a:pt x="387" y="913"/>
                    </a:lnTo>
                    <a:lnTo>
                      <a:pt x="339" y="930"/>
                    </a:lnTo>
                    <a:lnTo>
                      <a:pt x="339" y="1062"/>
                    </a:lnTo>
                    <a:lnTo>
                      <a:pt x="193" y="1062"/>
                    </a:lnTo>
                    <a:lnTo>
                      <a:pt x="193" y="938"/>
                    </a:lnTo>
                    <a:lnTo>
                      <a:pt x="145" y="930"/>
                    </a:lnTo>
                    <a:lnTo>
                      <a:pt x="99" y="919"/>
                    </a:lnTo>
                    <a:lnTo>
                      <a:pt x="57" y="902"/>
                    </a:lnTo>
                    <a:lnTo>
                      <a:pt x="23" y="881"/>
                    </a:lnTo>
                    <a:lnTo>
                      <a:pt x="0" y="865"/>
                    </a:lnTo>
                    <a:lnTo>
                      <a:pt x="56" y="717"/>
                    </a:lnTo>
                    <a:lnTo>
                      <a:pt x="94" y="741"/>
                    </a:lnTo>
                    <a:lnTo>
                      <a:pt x="122" y="757"/>
                    </a:lnTo>
                    <a:lnTo>
                      <a:pt x="155" y="770"/>
                    </a:lnTo>
                    <a:lnTo>
                      <a:pt x="187" y="780"/>
                    </a:lnTo>
                    <a:lnTo>
                      <a:pt x="219" y="785"/>
                    </a:lnTo>
                    <a:lnTo>
                      <a:pt x="252" y="785"/>
                    </a:lnTo>
                    <a:lnTo>
                      <a:pt x="280" y="782"/>
                    </a:lnTo>
                    <a:lnTo>
                      <a:pt x="305" y="774"/>
                    </a:lnTo>
                    <a:lnTo>
                      <a:pt x="326" y="761"/>
                    </a:lnTo>
                    <a:lnTo>
                      <a:pt x="338" y="745"/>
                    </a:lnTo>
                    <a:lnTo>
                      <a:pt x="343" y="726"/>
                    </a:lnTo>
                    <a:lnTo>
                      <a:pt x="345" y="705"/>
                    </a:lnTo>
                    <a:lnTo>
                      <a:pt x="345" y="684"/>
                    </a:lnTo>
                    <a:lnTo>
                      <a:pt x="338" y="665"/>
                    </a:lnTo>
                    <a:lnTo>
                      <a:pt x="326" y="648"/>
                    </a:lnTo>
                    <a:lnTo>
                      <a:pt x="307" y="629"/>
                    </a:lnTo>
                    <a:lnTo>
                      <a:pt x="278" y="612"/>
                    </a:lnTo>
                    <a:lnTo>
                      <a:pt x="240" y="595"/>
                    </a:lnTo>
                    <a:lnTo>
                      <a:pt x="204" y="579"/>
                    </a:lnTo>
                    <a:lnTo>
                      <a:pt x="168" y="562"/>
                    </a:lnTo>
                    <a:lnTo>
                      <a:pt x="134" y="541"/>
                    </a:lnTo>
                    <a:lnTo>
                      <a:pt x="103" y="520"/>
                    </a:lnTo>
                    <a:lnTo>
                      <a:pt x="75" y="494"/>
                    </a:lnTo>
                    <a:lnTo>
                      <a:pt x="52" y="465"/>
                    </a:lnTo>
                    <a:lnTo>
                      <a:pt x="35" y="431"/>
                    </a:lnTo>
                    <a:lnTo>
                      <a:pt x="23" y="394"/>
                    </a:lnTo>
                    <a:lnTo>
                      <a:pt x="19" y="351"/>
                    </a:lnTo>
                    <a:lnTo>
                      <a:pt x="23" y="307"/>
                    </a:lnTo>
                    <a:lnTo>
                      <a:pt x="35" y="265"/>
                    </a:lnTo>
                    <a:lnTo>
                      <a:pt x="56" y="227"/>
                    </a:lnTo>
                    <a:lnTo>
                      <a:pt x="82" y="194"/>
                    </a:lnTo>
                    <a:lnTo>
                      <a:pt x="116" y="166"/>
                    </a:lnTo>
                    <a:lnTo>
                      <a:pt x="155" y="143"/>
                    </a:lnTo>
                    <a:lnTo>
                      <a:pt x="198" y="128"/>
                    </a:lnTo>
                    <a:lnTo>
                      <a:pt x="1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10"/>
              <p:cNvSpPr>
                <a:spLocks noEditPoints="1"/>
              </p:cNvSpPr>
              <p:nvPr/>
            </p:nvSpPr>
            <p:spPr bwMode="auto">
              <a:xfrm>
                <a:off x="2268" y="2335"/>
                <a:ext cx="3139" cy="1350"/>
              </a:xfrm>
              <a:custGeom>
                <a:avLst/>
                <a:gdLst>
                  <a:gd name="T0" fmla="*/ 5402 w 6278"/>
                  <a:gd name="T1" fmla="*/ 297 h 2700"/>
                  <a:gd name="T2" fmla="*/ 5103 w 6278"/>
                  <a:gd name="T3" fmla="*/ 559 h 2700"/>
                  <a:gd name="T4" fmla="*/ 4577 w 6278"/>
                  <a:gd name="T5" fmla="*/ 1037 h 2700"/>
                  <a:gd name="T6" fmla="*/ 4101 w 6278"/>
                  <a:gd name="T7" fmla="*/ 1344 h 2700"/>
                  <a:gd name="T8" fmla="*/ 3679 w 6278"/>
                  <a:gd name="T9" fmla="*/ 1476 h 2700"/>
                  <a:gd name="T10" fmla="*/ 1896 w 6278"/>
                  <a:gd name="T11" fmla="*/ 1466 h 2700"/>
                  <a:gd name="T12" fmla="*/ 1848 w 6278"/>
                  <a:gd name="T13" fmla="*/ 1378 h 2700"/>
                  <a:gd name="T14" fmla="*/ 1890 w 6278"/>
                  <a:gd name="T15" fmla="*/ 1274 h 2700"/>
                  <a:gd name="T16" fmla="*/ 2027 w 6278"/>
                  <a:gd name="T17" fmla="*/ 1222 h 2700"/>
                  <a:gd name="T18" fmla="*/ 3668 w 6278"/>
                  <a:gd name="T19" fmla="*/ 1203 h 2700"/>
                  <a:gd name="T20" fmla="*/ 3891 w 6278"/>
                  <a:gd name="T21" fmla="*/ 1062 h 2700"/>
                  <a:gd name="T22" fmla="*/ 4005 w 6278"/>
                  <a:gd name="T23" fmla="*/ 822 h 2700"/>
                  <a:gd name="T24" fmla="*/ 3967 w 6278"/>
                  <a:gd name="T25" fmla="*/ 547 h 2700"/>
                  <a:gd name="T26" fmla="*/ 3794 w 6278"/>
                  <a:gd name="T27" fmla="*/ 343 h 2700"/>
                  <a:gd name="T28" fmla="*/ 3533 w 6278"/>
                  <a:gd name="T29" fmla="*/ 263 h 2700"/>
                  <a:gd name="T30" fmla="*/ 1555 w 6278"/>
                  <a:gd name="T31" fmla="*/ 297 h 2700"/>
                  <a:gd name="T32" fmla="*/ 1254 w 6278"/>
                  <a:gd name="T33" fmla="*/ 2151 h 2700"/>
                  <a:gd name="T34" fmla="*/ 1315 w 6278"/>
                  <a:gd name="T35" fmla="*/ 2170 h 2700"/>
                  <a:gd name="T36" fmla="*/ 2016 w 6278"/>
                  <a:gd name="T37" fmla="*/ 2442 h 2700"/>
                  <a:gd name="T38" fmla="*/ 4011 w 6278"/>
                  <a:gd name="T39" fmla="*/ 2391 h 2700"/>
                  <a:gd name="T40" fmla="*/ 4550 w 6278"/>
                  <a:gd name="T41" fmla="*/ 2194 h 2700"/>
                  <a:gd name="T42" fmla="*/ 5044 w 6278"/>
                  <a:gd name="T43" fmla="*/ 1891 h 2700"/>
                  <a:gd name="T44" fmla="*/ 5482 w 6278"/>
                  <a:gd name="T45" fmla="*/ 1529 h 2700"/>
                  <a:gd name="T46" fmla="*/ 5861 w 6278"/>
                  <a:gd name="T47" fmla="*/ 1153 h 2700"/>
                  <a:gd name="T48" fmla="*/ 6050 w 6278"/>
                  <a:gd name="T49" fmla="*/ 885 h 2700"/>
                  <a:gd name="T50" fmla="*/ 6059 w 6278"/>
                  <a:gd name="T51" fmla="*/ 620 h 2700"/>
                  <a:gd name="T52" fmla="*/ 5920 w 6278"/>
                  <a:gd name="T53" fmla="*/ 385 h 2700"/>
                  <a:gd name="T54" fmla="*/ 5713 w 6278"/>
                  <a:gd name="T55" fmla="*/ 272 h 2700"/>
                  <a:gd name="T56" fmla="*/ 1254 w 6278"/>
                  <a:gd name="T57" fmla="*/ 0 h 2700"/>
                  <a:gd name="T58" fmla="*/ 1450 w 6278"/>
                  <a:gd name="T59" fmla="*/ 118 h 2700"/>
                  <a:gd name="T60" fmla="*/ 1740 w 6278"/>
                  <a:gd name="T61" fmla="*/ 55 h 2700"/>
                  <a:gd name="T62" fmla="*/ 3780 w 6278"/>
                  <a:gd name="T63" fmla="*/ 107 h 2700"/>
                  <a:gd name="T64" fmla="*/ 4045 w 6278"/>
                  <a:gd name="T65" fmla="*/ 293 h 2700"/>
                  <a:gd name="T66" fmla="*/ 4196 w 6278"/>
                  <a:gd name="T67" fmla="*/ 583 h 2700"/>
                  <a:gd name="T68" fmla="*/ 4200 w 6278"/>
                  <a:gd name="T69" fmla="*/ 902 h 2700"/>
                  <a:gd name="T70" fmla="*/ 4226 w 6278"/>
                  <a:gd name="T71" fmla="*/ 1035 h 2700"/>
                  <a:gd name="T72" fmla="*/ 4701 w 6278"/>
                  <a:gd name="T73" fmla="*/ 661 h 2700"/>
                  <a:gd name="T74" fmla="*/ 5149 w 6278"/>
                  <a:gd name="T75" fmla="*/ 215 h 2700"/>
                  <a:gd name="T76" fmla="*/ 5432 w 6278"/>
                  <a:gd name="T77" fmla="*/ 70 h 2700"/>
                  <a:gd name="T78" fmla="*/ 5764 w 6278"/>
                  <a:gd name="T79" fmla="*/ 72 h 2700"/>
                  <a:gd name="T80" fmla="*/ 6059 w 6278"/>
                  <a:gd name="T81" fmla="*/ 234 h 2700"/>
                  <a:gd name="T82" fmla="*/ 6233 w 6278"/>
                  <a:gd name="T83" fmla="*/ 490 h 2700"/>
                  <a:gd name="T84" fmla="*/ 6277 w 6278"/>
                  <a:gd name="T85" fmla="*/ 787 h 2700"/>
                  <a:gd name="T86" fmla="*/ 6191 w 6278"/>
                  <a:gd name="T87" fmla="*/ 1077 h 2700"/>
                  <a:gd name="T88" fmla="*/ 5915 w 6278"/>
                  <a:gd name="T89" fmla="*/ 1396 h 2700"/>
                  <a:gd name="T90" fmla="*/ 5501 w 6278"/>
                  <a:gd name="T91" fmla="*/ 1788 h 2700"/>
                  <a:gd name="T92" fmla="*/ 5021 w 6278"/>
                  <a:gd name="T93" fmla="*/ 2158 h 2700"/>
                  <a:gd name="T94" fmla="*/ 4484 w 6278"/>
                  <a:gd name="T95" fmla="*/ 2452 h 2700"/>
                  <a:gd name="T96" fmla="*/ 3893 w 6278"/>
                  <a:gd name="T97" fmla="*/ 2623 h 2700"/>
                  <a:gd name="T98" fmla="*/ 1944 w 6278"/>
                  <a:gd name="T99" fmla="*/ 2643 h 2700"/>
                  <a:gd name="T100" fmla="*/ 1254 w 6278"/>
                  <a:gd name="T101" fmla="*/ 2368 h 2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78" h="2700">
                    <a:moveTo>
                      <a:pt x="5594" y="257"/>
                    </a:moveTo>
                    <a:lnTo>
                      <a:pt x="5528" y="263"/>
                    </a:lnTo>
                    <a:lnTo>
                      <a:pt x="5463" y="276"/>
                    </a:lnTo>
                    <a:lnTo>
                      <a:pt x="5402" y="297"/>
                    </a:lnTo>
                    <a:lnTo>
                      <a:pt x="5343" y="328"/>
                    </a:lnTo>
                    <a:lnTo>
                      <a:pt x="5290" y="366"/>
                    </a:lnTo>
                    <a:lnTo>
                      <a:pt x="5242" y="412"/>
                    </a:lnTo>
                    <a:lnTo>
                      <a:pt x="5103" y="559"/>
                    </a:lnTo>
                    <a:lnTo>
                      <a:pt x="4966" y="694"/>
                    </a:lnTo>
                    <a:lnTo>
                      <a:pt x="4832" y="820"/>
                    </a:lnTo>
                    <a:lnTo>
                      <a:pt x="4703" y="934"/>
                    </a:lnTo>
                    <a:lnTo>
                      <a:pt x="4577" y="1037"/>
                    </a:lnTo>
                    <a:lnTo>
                      <a:pt x="4453" y="1131"/>
                    </a:lnTo>
                    <a:lnTo>
                      <a:pt x="4333" y="1213"/>
                    </a:lnTo>
                    <a:lnTo>
                      <a:pt x="4215" y="1283"/>
                    </a:lnTo>
                    <a:lnTo>
                      <a:pt x="4101" y="1344"/>
                    </a:lnTo>
                    <a:lnTo>
                      <a:pt x="3990" y="1394"/>
                    </a:lnTo>
                    <a:lnTo>
                      <a:pt x="3883" y="1432"/>
                    </a:lnTo>
                    <a:lnTo>
                      <a:pt x="3780" y="1458"/>
                    </a:lnTo>
                    <a:lnTo>
                      <a:pt x="3679" y="1476"/>
                    </a:lnTo>
                    <a:lnTo>
                      <a:pt x="3582" y="1481"/>
                    </a:lnTo>
                    <a:lnTo>
                      <a:pt x="1953" y="1481"/>
                    </a:lnTo>
                    <a:lnTo>
                      <a:pt x="1923" y="1478"/>
                    </a:lnTo>
                    <a:lnTo>
                      <a:pt x="1896" y="1466"/>
                    </a:lnTo>
                    <a:lnTo>
                      <a:pt x="1875" y="1451"/>
                    </a:lnTo>
                    <a:lnTo>
                      <a:pt x="1860" y="1430"/>
                    </a:lnTo>
                    <a:lnTo>
                      <a:pt x="1850" y="1405"/>
                    </a:lnTo>
                    <a:lnTo>
                      <a:pt x="1848" y="1378"/>
                    </a:lnTo>
                    <a:lnTo>
                      <a:pt x="1850" y="1352"/>
                    </a:lnTo>
                    <a:lnTo>
                      <a:pt x="1858" y="1325"/>
                    </a:lnTo>
                    <a:lnTo>
                      <a:pt x="1871" y="1298"/>
                    </a:lnTo>
                    <a:lnTo>
                      <a:pt x="1890" y="1274"/>
                    </a:lnTo>
                    <a:lnTo>
                      <a:pt x="1917" y="1253"/>
                    </a:lnTo>
                    <a:lnTo>
                      <a:pt x="1947" y="1237"/>
                    </a:lnTo>
                    <a:lnTo>
                      <a:pt x="1985" y="1226"/>
                    </a:lnTo>
                    <a:lnTo>
                      <a:pt x="2027" y="1222"/>
                    </a:lnTo>
                    <a:lnTo>
                      <a:pt x="2027" y="1222"/>
                    </a:lnTo>
                    <a:lnTo>
                      <a:pt x="3531" y="1224"/>
                    </a:lnTo>
                    <a:lnTo>
                      <a:pt x="3601" y="1218"/>
                    </a:lnTo>
                    <a:lnTo>
                      <a:pt x="3668" y="1203"/>
                    </a:lnTo>
                    <a:lnTo>
                      <a:pt x="3731" y="1180"/>
                    </a:lnTo>
                    <a:lnTo>
                      <a:pt x="3790" y="1148"/>
                    </a:lnTo>
                    <a:lnTo>
                      <a:pt x="3843" y="1108"/>
                    </a:lnTo>
                    <a:lnTo>
                      <a:pt x="3891" y="1062"/>
                    </a:lnTo>
                    <a:lnTo>
                      <a:pt x="3931" y="1010"/>
                    </a:lnTo>
                    <a:lnTo>
                      <a:pt x="3965" y="951"/>
                    </a:lnTo>
                    <a:lnTo>
                      <a:pt x="3990" y="888"/>
                    </a:lnTo>
                    <a:lnTo>
                      <a:pt x="4005" y="822"/>
                    </a:lnTo>
                    <a:lnTo>
                      <a:pt x="4011" y="751"/>
                    </a:lnTo>
                    <a:lnTo>
                      <a:pt x="4005" y="681"/>
                    </a:lnTo>
                    <a:lnTo>
                      <a:pt x="3990" y="612"/>
                    </a:lnTo>
                    <a:lnTo>
                      <a:pt x="3967" y="547"/>
                    </a:lnTo>
                    <a:lnTo>
                      <a:pt x="3935" y="488"/>
                    </a:lnTo>
                    <a:lnTo>
                      <a:pt x="3893" y="433"/>
                    </a:lnTo>
                    <a:lnTo>
                      <a:pt x="3847" y="385"/>
                    </a:lnTo>
                    <a:lnTo>
                      <a:pt x="3794" y="343"/>
                    </a:lnTo>
                    <a:lnTo>
                      <a:pt x="3735" y="311"/>
                    </a:lnTo>
                    <a:lnTo>
                      <a:pt x="3670" y="286"/>
                    </a:lnTo>
                    <a:lnTo>
                      <a:pt x="3603" y="269"/>
                    </a:lnTo>
                    <a:lnTo>
                      <a:pt x="3533" y="263"/>
                    </a:lnTo>
                    <a:lnTo>
                      <a:pt x="1736" y="261"/>
                    </a:lnTo>
                    <a:lnTo>
                      <a:pt x="1675" y="265"/>
                    </a:lnTo>
                    <a:lnTo>
                      <a:pt x="1614" y="276"/>
                    </a:lnTo>
                    <a:lnTo>
                      <a:pt x="1555" y="297"/>
                    </a:lnTo>
                    <a:lnTo>
                      <a:pt x="1498" y="324"/>
                    </a:lnTo>
                    <a:lnTo>
                      <a:pt x="1446" y="358"/>
                    </a:lnTo>
                    <a:lnTo>
                      <a:pt x="1254" y="505"/>
                    </a:lnTo>
                    <a:lnTo>
                      <a:pt x="1254" y="2151"/>
                    </a:lnTo>
                    <a:lnTo>
                      <a:pt x="1267" y="2156"/>
                    </a:lnTo>
                    <a:lnTo>
                      <a:pt x="1286" y="2160"/>
                    </a:lnTo>
                    <a:lnTo>
                      <a:pt x="1303" y="2166"/>
                    </a:lnTo>
                    <a:lnTo>
                      <a:pt x="1315" y="2170"/>
                    </a:lnTo>
                    <a:lnTo>
                      <a:pt x="1818" y="2398"/>
                    </a:lnTo>
                    <a:lnTo>
                      <a:pt x="1883" y="2421"/>
                    </a:lnTo>
                    <a:lnTo>
                      <a:pt x="1949" y="2437"/>
                    </a:lnTo>
                    <a:lnTo>
                      <a:pt x="2016" y="2442"/>
                    </a:lnTo>
                    <a:lnTo>
                      <a:pt x="3582" y="2442"/>
                    </a:lnTo>
                    <a:lnTo>
                      <a:pt x="3727" y="2435"/>
                    </a:lnTo>
                    <a:lnTo>
                      <a:pt x="3870" y="2419"/>
                    </a:lnTo>
                    <a:lnTo>
                      <a:pt x="4011" y="2391"/>
                    </a:lnTo>
                    <a:lnTo>
                      <a:pt x="4150" y="2355"/>
                    </a:lnTo>
                    <a:lnTo>
                      <a:pt x="4285" y="2309"/>
                    </a:lnTo>
                    <a:lnTo>
                      <a:pt x="4419" y="2255"/>
                    </a:lnTo>
                    <a:lnTo>
                      <a:pt x="4550" y="2194"/>
                    </a:lnTo>
                    <a:lnTo>
                      <a:pt x="4678" y="2128"/>
                    </a:lnTo>
                    <a:lnTo>
                      <a:pt x="4804" y="2053"/>
                    </a:lnTo>
                    <a:lnTo>
                      <a:pt x="4924" y="1975"/>
                    </a:lnTo>
                    <a:lnTo>
                      <a:pt x="5044" y="1891"/>
                    </a:lnTo>
                    <a:lnTo>
                      <a:pt x="5158" y="1804"/>
                    </a:lnTo>
                    <a:lnTo>
                      <a:pt x="5270" y="1714"/>
                    </a:lnTo>
                    <a:lnTo>
                      <a:pt x="5379" y="1622"/>
                    </a:lnTo>
                    <a:lnTo>
                      <a:pt x="5482" y="1529"/>
                    </a:lnTo>
                    <a:lnTo>
                      <a:pt x="5583" y="1434"/>
                    </a:lnTo>
                    <a:lnTo>
                      <a:pt x="5680" y="1340"/>
                    </a:lnTo>
                    <a:lnTo>
                      <a:pt x="5774" y="1247"/>
                    </a:lnTo>
                    <a:lnTo>
                      <a:pt x="5861" y="1153"/>
                    </a:lnTo>
                    <a:lnTo>
                      <a:pt x="5945" y="1064"/>
                    </a:lnTo>
                    <a:lnTo>
                      <a:pt x="5991" y="1008"/>
                    </a:lnTo>
                    <a:lnTo>
                      <a:pt x="6025" y="949"/>
                    </a:lnTo>
                    <a:lnTo>
                      <a:pt x="6050" y="885"/>
                    </a:lnTo>
                    <a:lnTo>
                      <a:pt x="6067" y="820"/>
                    </a:lnTo>
                    <a:lnTo>
                      <a:pt x="6073" y="753"/>
                    </a:lnTo>
                    <a:lnTo>
                      <a:pt x="6071" y="686"/>
                    </a:lnTo>
                    <a:lnTo>
                      <a:pt x="6059" y="620"/>
                    </a:lnTo>
                    <a:lnTo>
                      <a:pt x="6038" y="555"/>
                    </a:lnTo>
                    <a:lnTo>
                      <a:pt x="6008" y="494"/>
                    </a:lnTo>
                    <a:lnTo>
                      <a:pt x="5968" y="436"/>
                    </a:lnTo>
                    <a:lnTo>
                      <a:pt x="5920" y="385"/>
                    </a:lnTo>
                    <a:lnTo>
                      <a:pt x="5873" y="347"/>
                    </a:lnTo>
                    <a:lnTo>
                      <a:pt x="5823" y="316"/>
                    </a:lnTo>
                    <a:lnTo>
                      <a:pt x="5770" y="290"/>
                    </a:lnTo>
                    <a:lnTo>
                      <a:pt x="5713" y="272"/>
                    </a:lnTo>
                    <a:lnTo>
                      <a:pt x="5653" y="261"/>
                    </a:lnTo>
                    <a:lnTo>
                      <a:pt x="5594" y="257"/>
                    </a:lnTo>
                    <a:close/>
                    <a:moveTo>
                      <a:pt x="0" y="0"/>
                    </a:moveTo>
                    <a:lnTo>
                      <a:pt x="1254" y="0"/>
                    </a:lnTo>
                    <a:lnTo>
                      <a:pt x="1254" y="248"/>
                    </a:lnTo>
                    <a:lnTo>
                      <a:pt x="1322" y="194"/>
                    </a:lnTo>
                    <a:lnTo>
                      <a:pt x="1383" y="152"/>
                    </a:lnTo>
                    <a:lnTo>
                      <a:pt x="1450" y="118"/>
                    </a:lnTo>
                    <a:lnTo>
                      <a:pt x="1519" y="91"/>
                    </a:lnTo>
                    <a:lnTo>
                      <a:pt x="1591" y="70"/>
                    </a:lnTo>
                    <a:lnTo>
                      <a:pt x="1665" y="59"/>
                    </a:lnTo>
                    <a:lnTo>
                      <a:pt x="1740" y="55"/>
                    </a:lnTo>
                    <a:lnTo>
                      <a:pt x="3533" y="57"/>
                    </a:lnTo>
                    <a:lnTo>
                      <a:pt x="3618" y="63"/>
                    </a:lnTo>
                    <a:lnTo>
                      <a:pt x="3702" y="80"/>
                    </a:lnTo>
                    <a:lnTo>
                      <a:pt x="3780" y="107"/>
                    </a:lnTo>
                    <a:lnTo>
                      <a:pt x="3855" y="141"/>
                    </a:lnTo>
                    <a:lnTo>
                      <a:pt x="3923" y="185"/>
                    </a:lnTo>
                    <a:lnTo>
                      <a:pt x="3988" y="236"/>
                    </a:lnTo>
                    <a:lnTo>
                      <a:pt x="4045" y="293"/>
                    </a:lnTo>
                    <a:lnTo>
                      <a:pt x="4095" y="358"/>
                    </a:lnTo>
                    <a:lnTo>
                      <a:pt x="4137" y="429"/>
                    </a:lnTo>
                    <a:lnTo>
                      <a:pt x="4171" y="503"/>
                    </a:lnTo>
                    <a:lnTo>
                      <a:pt x="4196" y="583"/>
                    </a:lnTo>
                    <a:lnTo>
                      <a:pt x="4211" y="665"/>
                    </a:lnTo>
                    <a:lnTo>
                      <a:pt x="4215" y="753"/>
                    </a:lnTo>
                    <a:lnTo>
                      <a:pt x="4211" y="827"/>
                    </a:lnTo>
                    <a:lnTo>
                      <a:pt x="4200" y="902"/>
                    </a:lnTo>
                    <a:lnTo>
                      <a:pt x="4179" y="972"/>
                    </a:lnTo>
                    <a:lnTo>
                      <a:pt x="4152" y="1039"/>
                    </a:lnTo>
                    <a:lnTo>
                      <a:pt x="4118" y="1102"/>
                    </a:lnTo>
                    <a:lnTo>
                      <a:pt x="4226" y="1035"/>
                    </a:lnTo>
                    <a:lnTo>
                      <a:pt x="4341" y="957"/>
                    </a:lnTo>
                    <a:lnTo>
                      <a:pt x="4457" y="869"/>
                    </a:lnTo>
                    <a:lnTo>
                      <a:pt x="4577" y="770"/>
                    </a:lnTo>
                    <a:lnTo>
                      <a:pt x="4701" y="661"/>
                    </a:lnTo>
                    <a:lnTo>
                      <a:pt x="4828" y="541"/>
                    </a:lnTo>
                    <a:lnTo>
                      <a:pt x="4958" y="412"/>
                    </a:lnTo>
                    <a:lnTo>
                      <a:pt x="5091" y="271"/>
                    </a:lnTo>
                    <a:lnTo>
                      <a:pt x="5149" y="215"/>
                    </a:lnTo>
                    <a:lnTo>
                      <a:pt x="5213" y="168"/>
                    </a:lnTo>
                    <a:lnTo>
                      <a:pt x="5284" y="126"/>
                    </a:lnTo>
                    <a:lnTo>
                      <a:pt x="5356" y="95"/>
                    </a:lnTo>
                    <a:lnTo>
                      <a:pt x="5432" y="70"/>
                    </a:lnTo>
                    <a:lnTo>
                      <a:pt x="5512" y="57"/>
                    </a:lnTo>
                    <a:lnTo>
                      <a:pt x="5594" y="51"/>
                    </a:lnTo>
                    <a:lnTo>
                      <a:pt x="5680" y="57"/>
                    </a:lnTo>
                    <a:lnTo>
                      <a:pt x="5764" y="72"/>
                    </a:lnTo>
                    <a:lnTo>
                      <a:pt x="5844" y="99"/>
                    </a:lnTo>
                    <a:lnTo>
                      <a:pt x="5920" y="135"/>
                    </a:lnTo>
                    <a:lnTo>
                      <a:pt x="5993" y="179"/>
                    </a:lnTo>
                    <a:lnTo>
                      <a:pt x="6059" y="234"/>
                    </a:lnTo>
                    <a:lnTo>
                      <a:pt x="6115" y="292"/>
                    </a:lnTo>
                    <a:lnTo>
                      <a:pt x="6162" y="354"/>
                    </a:lnTo>
                    <a:lnTo>
                      <a:pt x="6202" y="421"/>
                    </a:lnTo>
                    <a:lnTo>
                      <a:pt x="6233" y="490"/>
                    </a:lnTo>
                    <a:lnTo>
                      <a:pt x="6256" y="562"/>
                    </a:lnTo>
                    <a:lnTo>
                      <a:pt x="6271" y="637"/>
                    </a:lnTo>
                    <a:lnTo>
                      <a:pt x="6278" y="711"/>
                    </a:lnTo>
                    <a:lnTo>
                      <a:pt x="6277" y="787"/>
                    </a:lnTo>
                    <a:lnTo>
                      <a:pt x="6267" y="862"/>
                    </a:lnTo>
                    <a:lnTo>
                      <a:pt x="6250" y="936"/>
                    </a:lnTo>
                    <a:lnTo>
                      <a:pt x="6223" y="1007"/>
                    </a:lnTo>
                    <a:lnTo>
                      <a:pt x="6191" y="1077"/>
                    </a:lnTo>
                    <a:lnTo>
                      <a:pt x="6147" y="1142"/>
                    </a:lnTo>
                    <a:lnTo>
                      <a:pt x="6097" y="1205"/>
                    </a:lnTo>
                    <a:lnTo>
                      <a:pt x="6008" y="1298"/>
                    </a:lnTo>
                    <a:lnTo>
                      <a:pt x="5915" y="1396"/>
                    </a:lnTo>
                    <a:lnTo>
                      <a:pt x="5817" y="1493"/>
                    </a:lnTo>
                    <a:lnTo>
                      <a:pt x="5716" y="1592"/>
                    </a:lnTo>
                    <a:lnTo>
                      <a:pt x="5610" y="1691"/>
                    </a:lnTo>
                    <a:lnTo>
                      <a:pt x="5501" y="1788"/>
                    </a:lnTo>
                    <a:lnTo>
                      <a:pt x="5387" y="1886"/>
                    </a:lnTo>
                    <a:lnTo>
                      <a:pt x="5269" y="1979"/>
                    </a:lnTo>
                    <a:lnTo>
                      <a:pt x="5147" y="2071"/>
                    </a:lnTo>
                    <a:lnTo>
                      <a:pt x="5021" y="2158"/>
                    </a:lnTo>
                    <a:lnTo>
                      <a:pt x="4891" y="2240"/>
                    </a:lnTo>
                    <a:lnTo>
                      <a:pt x="4758" y="2318"/>
                    </a:lnTo>
                    <a:lnTo>
                      <a:pt x="4623" y="2389"/>
                    </a:lnTo>
                    <a:lnTo>
                      <a:pt x="4484" y="2452"/>
                    </a:lnTo>
                    <a:lnTo>
                      <a:pt x="4341" y="2509"/>
                    </a:lnTo>
                    <a:lnTo>
                      <a:pt x="4194" y="2557"/>
                    </a:lnTo>
                    <a:lnTo>
                      <a:pt x="4045" y="2595"/>
                    </a:lnTo>
                    <a:lnTo>
                      <a:pt x="3893" y="2623"/>
                    </a:lnTo>
                    <a:lnTo>
                      <a:pt x="3739" y="2641"/>
                    </a:lnTo>
                    <a:lnTo>
                      <a:pt x="3582" y="2648"/>
                    </a:lnTo>
                    <a:lnTo>
                      <a:pt x="2016" y="2648"/>
                    </a:lnTo>
                    <a:lnTo>
                      <a:pt x="1944" y="2643"/>
                    </a:lnTo>
                    <a:lnTo>
                      <a:pt x="1871" y="2631"/>
                    </a:lnTo>
                    <a:lnTo>
                      <a:pt x="1801" y="2612"/>
                    </a:lnTo>
                    <a:lnTo>
                      <a:pt x="1734" y="2585"/>
                    </a:lnTo>
                    <a:lnTo>
                      <a:pt x="1254" y="2368"/>
                    </a:lnTo>
                    <a:lnTo>
                      <a:pt x="1254" y="2700"/>
                    </a:lnTo>
                    <a:lnTo>
                      <a:pt x="0" y="27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773841" y="5321913"/>
              <a:ext cx="18645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gency FB" panose="020B0503020202020204" pitchFamily="34" charset="0"/>
                  <a:cs typeface="Arial" panose="020B0604020202020204" pitchFamily="34" charset="0"/>
                </a:rPr>
                <a:t>69 </a:t>
              </a:r>
              <a:r>
                <a:rPr lang="mn-MN" sz="1400" b="1" dirty="0" smtClean="0">
                  <a:latin typeface="Agency FB" panose="020B0503020202020204" pitchFamily="34" charset="0"/>
                  <a:cs typeface="Arial" panose="020B0604020202020204" pitchFamily="34" charset="0"/>
                </a:rPr>
                <a:t>|</a:t>
              </a:r>
              <a:r>
                <a:rPr lang="mn-MN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mn-MN" sz="1100" dirty="0">
                  <a:latin typeface="Arial" panose="020B0604020202020204" pitchFamily="34" charset="0"/>
                  <a:cs typeface="Arial" panose="020B0604020202020204" pitchFamily="34" charset="0"/>
                </a:rPr>
                <a:t>Арвилан хэмнэх, үр ашиг, </a:t>
              </a:r>
              <a:r>
                <a:rPr lang="mn-MN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үр </a:t>
              </a:r>
              <a:r>
                <a:rPr lang="mn-MN" sz="1100" dirty="0">
                  <a:latin typeface="Arial" panose="020B0604020202020204" pitchFamily="34" charset="0"/>
                  <a:cs typeface="Arial" panose="020B0604020202020204" pitchFamily="34" charset="0"/>
                </a:rPr>
                <a:t>нөлөөг сайжруулах</a:t>
              </a:r>
              <a:endParaRPr lang="en-US" sz="1100" dirty="0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843124" y="3469639"/>
            <a:ext cx="1543528" cy="1370823"/>
            <a:chOff x="3328274" y="3578696"/>
            <a:chExt cx="1543528" cy="1370823"/>
          </a:xfrm>
        </p:grpSpPr>
        <p:sp>
          <p:nvSpPr>
            <p:cNvPr id="37" name="Oval 36"/>
            <p:cNvSpPr/>
            <p:nvPr/>
          </p:nvSpPr>
          <p:spPr>
            <a:xfrm>
              <a:off x="3755612" y="3578696"/>
              <a:ext cx="688850" cy="68885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grpSp>
          <p:nvGrpSpPr>
            <p:cNvPr id="38" name="Group 100"/>
            <p:cNvGrpSpPr>
              <a:grpSpLocks noChangeAspect="1"/>
            </p:cNvGrpSpPr>
            <p:nvPr/>
          </p:nvGrpSpPr>
          <p:grpSpPr bwMode="gray">
            <a:xfrm>
              <a:off x="3881092" y="3801856"/>
              <a:ext cx="437890" cy="242530"/>
              <a:chOff x="1956" y="1569"/>
              <a:chExt cx="1847" cy="1138"/>
            </a:xfrm>
            <a:solidFill>
              <a:schemeClr val="bg1"/>
            </a:solidFill>
          </p:grpSpPr>
          <p:sp>
            <p:nvSpPr>
              <p:cNvPr id="40" name="Freeform 101"/>
              <p:cNvSpPr>
                <a:spLocks/>
              </p:cNvSpPr>
              <p:nvPr/>
            </p:nvSpPr>
            <p:spPr bwMode="gray">
              <a:xfrm>
                <a:off x="1956" y="1791"/>
                <a:ext cx="607" cy="782"/>
              </a:xfrm>
              <a:custGeom>
                <a:avLst/>
                <a:gdLst>
                  <a:gd name="T0" fmla="*/ 117 w 257"/>
                  <a:gd name="T1" fmla="*/ 279 h 331"/>
                  <a:gd name="T2" fmla="*/ 257 w 257"/>
                  <a:gd name="T3" fmla="*/ 248 h 331"/>
                  <a:gd name="T4" fmla="*/ 234 w 257"/>
                  <a:gd name="T5" fmla="*/ 171 h 331"/>
                  <a:gd name="T6" fmla="*/ 215 w 257"/>
                  <a:gd name="T7" fmla="*/ 156 h 331"/>
                  <a:gd name="T8" fmla="*/ 170 w 257"/>
                  <a:gd name="T9" fmla="*/ 156 h 331"/>
                  <a:gd name="T10" fmla="*/ 152 w 257"/>
                  <a:gd name="T11" fmla="*/ 132 h 331"/>
                  <a:gd name="T12" fmla="*/ 170 w 257"/>
                  <a:gd name="T13" fmla="*/ 125 h 331"/>
                  <a:gd name="T14" fmla="*/ 134 w 257"/>
                  <a:gd name="T15" fmla="*/ 34 h 331"/>
                  <a:gd name="T16" fmla="*/ 74 w 257"/>
                  <a:gd name="T17" fmla="*/ 3 h 331"/>
                  <a:gd name="T18" fmla="*/ 33 w 257"/>
                  <a:gd name="T19" fmla="*/ 101 h 331"/>
                  <a:gd name="T20" fmla="*/ 42 w 257"/>
                  <a:gd name="T21" fmla="*/ 161 h 331"/>
                  <a:gd name="T22" fmla="*/ 67 w 257"/>
                  <a:gd name="T23" fmla="*/ 154 h 331"/>
                  <a:gd name="T24" fmla="*/ 68 w 257"/>
                  <a:gd name="T25" fmla="*/ 173 h 331"/>
                  <a:gd name="T26" fmla="*/ 14 w 257"/>
                  <a:gd name="T27" fmla="*/ 199 h 331"/>
                  <a:gd name="T28" fmla="*/ 2 w 257"/>
                  <a:gd name="T29" fmla="*/ 232 h 331"/>
                  <a:gd name="T30" fmla="*/ 28 w 257"/>
                  <a:gd name="T31" fmla="*/ 331 h 331"/>
                  <a:gd name="T32" fmla="*/ 117 w 257"/>
                  <a:gd name="T33" fmla="*/ 2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7" h="331">
                    <a:moveTo>
                      <a:pt x="117" y="279"/>
                    </a:moveTo>
                    <a:cubicBezTo>
                      <a:pt x="155" y="265"/>
                      <a:pt x="203" y="254"/>
                      <a:pt x="257" y="248"/>
                    </a:cubicBezTo>
                    <a:cubicBezTo>
                      <a:pt x="247" y="215"/>
                      <a:pt x="234" y="171"/>
                      <a:pt x="234" y="171"/>
                    </a:cubicBezTo>
                    <a:cubicBezTo>
                      <a:pt x="233" y="162"/>
                      <a:pt x="222" y="156"/>
                      <a:pt x="215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68" y="156"/>
                      <a:pt x="157" y="153"/>
                      <a:pt x="152" y="132"/>
                    </a:cubicBezTo>
                    <a:cubicBezTo>
                      <a:pt x="151" y="129"/>
                      <a:pt x="171" y="129"/>
                      <a:pt x="170" y="125"/>
                    </a:cubicBezTo>
                    <a:cubicBezTo>
                      <a:pt x="164" y="101"/>
                      <a:pt x="146" y="60"/>
                      <a:pt x="134" y="34"/>
                    </a:cubicBezTo>
                    <a:cubicBezTo>
                      <a:pt x="122" y="7"/>
                      <a:pt x="93" y="0"/>
                      <a:pt x="74" y="3"/>
                    </a:cubicBezTo>
                    <a:cubicBezTo>
                      <a:pt x="74" y="3"/>
                      <a:pt x="11" y="12"/>
                      <a:pt x="33" y="101"/>
                    </a:cubicBezTo>
                    <a:cubicBezTo>
                      <a:pt x="39" y="124"/>
                      <a:pt x="41" y="146"/>
                      <a:pt x="42" y="161"/>
                    </a:cubicBezTo>
                    <a:cubicBezTo>
                      <a:pt x="42" y="164"/>
                      <a:pt x="67" y="151"/>
                      <a:pt x="67" y="154"/>
                    </a:cubicBezTo>
                    <a:cubicBezTo>
                      <a:pt x="68" y="160"/>
                      <a:pt x="72" y="170"/>
                      <a:pt x="68" y="173"/>
                    </a:cubicBezTo>
                    <a:cubicBezTo>
                      <a:pt x="54" y="180"/>
                      <a:pt x="14" y="199"/>
                      <a:pt x="14" y="199"/>
                    </a:cubicBezTo>
                    <a:cubicBezTo>
                      <a:pt x="7" y="202"/>
                      <a:pt x="0" y="223"/>
                      <a:pt x="2" y="232"/>
                    </a:cubicBezTo>
                    <a:cubicBezTo>
                      <a:pt x="2" y="232"/>
                      <a:pt x="16" y="289"/>
                      <a:pt x="28" y="331"/>
                    </a:cubicBezTo>
                    <a:cubicBezTo>
                      <a:pt x="47" y="313"/>
                      <a:pt x="75" y="295"/>
                      <a:pt x="117" y="2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/>
                <a:endParaRPr lang="en-US" dirty="0">
                  <a:solidFill>
                    <a:srgbClr val="2D2D2A"/>
                  </a:solidFill>
                </a:endParaRPr>
              </a:p>
            </p:txBody>
          </p:sp>
          <p:sp>
            <p:nvSpPr>
              <p:cNvPr id="41" name="Freeform 102"/>
              <p:cNvSpPr>
                <a:spLocks/>
              </p:cNvSpPr>
              <p:nvPr/>
            </p:nvSpPr>
            <p:spPr bwMode="gray">
              <a:xfrm>
                <a:off x="3191" y="1741"/>
                <a:ext cx="612" cy="844"/>
              </a:xfrm>
              <a:custGeom>
                <a:avLst/>
                <a:gdLst>
                  <a:gd name="T0" fmla="*/ 232 w 259"/>
                  <a:gd name="T1" fmla="*/ 357 h 357"/>
                  <a:gd name="T2" fmla="*/ 259 w 259"/>
                  <a:gd name="T3" fmla="*/ 234 h 357"/>
                  <a:gd name="T4" fmla="*/ 233 w 259"/>
                  <a:gd name="T5" fmla="*/ 204 h 357"/>
                  <a:gd name="T6" fmla="*/ 172 w 259"/>
                  <a:gd name="T7" fmla="*/ 170 h 357"/>
                  <a:gd name="T8" fmla="*/ 204 w 259"/>
                  <a:gd name="T9" fmla="*/ 101 h 357"/>
                  <a:gd name="T10" fmla="*/ 187 w 259"/>
                  <a:gd name="T11" fmla="*/ 17 h 357"/>
                  <a:gd name="T12" fmla="*/ 144 w 259"/>
                  <a:gd name="T13" fmla="*/ 3 h 357"/>
                  <a:gd name="T14" fmla="*/ 105 w 259"/>
                  <a:gd name="T15" fmla="*/ 23 h 357"/>
                  <a:gd name="T16" fmla="*/ 91 w 259"/>
                  <a:gd name="T17" fmla="*/ 85 h 357"/>
                  <a:gd name="T18" fmla="*/ 100 w 259"/>
                  <a:gd name="T19" fmla="*/ 158 h 357"/>
                  <a:gd name="T20" fmla="*/ 39 w 259"/>
                  <a:gd name="T21" fmla="*/ 171 h 357"/>
                  <a:gd name="T22" fmla="*/ 14 w 259"/>
                  <a:gd name="T23" fmla="*/ 201 h 357"/>
                  <a:gd name="T24" fmla="*/ 0 w 259"/>
                  <a:gd name="T25" fmla="*/ 269 h 357"/>
                  <a:gd name="T26" fmla="*/ 137 w 259"/>
                  <a:gd name="T27" fmla="*/ 300 h 357"/>
                  <a:gd name="T28" fmla="*/ 232 w 259"/>
                  <a:gd name="T29" fmla="*/ 35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9" h="357">
                    <a:moveTo>
                      <a:pt x="232" y="357"/>
                    </a:moveTo>
                    <a:cubicBezTo>
                      <a:pt x="239" y="331"/>
                      <a:pt x="259" y="265"/>
                      <a:pt x="259" y="234"/>
                    </a:cubicBezTo>
                    <a:cubicBezTo>
                      <a:pt x="259" y="227"/>
                      <a:pt x="248" y="213"/>
                      <a:pt x="233" y="204"/>
                    </a:cubicBezTo>
                    <a:cubicBezTo>
                      <a:pt x="217" y="196"/>
                      <a:pt x="181" y="178"/>
                      <a:pt x="172" y="170"/>
                    </a:cubicBezTo>
                    <a:cubicBezTo>
                      <a:pt x="175" y="146"/>
                      <a:pt x="193" y="136"/>
                      <a:pt x="204" y="101"/>
                    </a:cubicBezTo>
                    <a:cubicBezTo>
                      <a:pt x="215" y="66"/>
                      <a:pt x="198" y="26"/>
                      <a:pt x="187" y="17"/>
                    </a:cubicBezTo>
                    <a:cubicBezTo>
                      <a:pt x="176" y="9"/>
                      <a:pt x="160" y="0"/>
                      <a:pt x="144" y="3"/>
                    </a:cubicBezTo>
                    <a:cubicBezTo>
                      <a:pt x="129" y="6"/>
                      <a:pt x="117" y="10"/>
                      <a:pt x="105" y="23"/>
                    </a:cubicBezTo>
                    <a:cubicBezTo>
                      <a:pt x="98" y="30"/>
                      <a:pt x="88" y="40"/>
                      <a:pt x="91" y="85"/>
                    </a:cubicBezTo>
                    <a:cubicBezTo>
                      <a:pt x="94" y="128"/>
                      <a:pt x="113" y="143"/>
                      <a:pt x="100" y="158"/>
                    </a:cubicBezTo>
                    <a:cubicBezTo>
                      <a:pt x="89" y="164"/>
                      <a:pt x="62" y="169"/>
                      <a:pt x="39" y="171"/>
                    </a:cubicBezTo>
                    <a:cubicBezTo>
                      <a:pt x="38" y="171"/>
                      <a:pt x="20" y="174"/>
                      <a:pt x="14" y="201"/>
                    </a:cubicBezTo>
                    <a:cubicBezTo>
                      <a:pt x="10" y="218"/>
                      <a:pt x="5" y="243"/>
                      <a:pt x="0" y="269"/>
                    </a:cubicBezTo>
                    <a:cubicBezTo>
                      <a:pt x="52" y="276"/>
                      <a:pt x="98" y="286"/>
                      <a:pt x="137" y="300"/>
                    </a:cubicBezTo>
                    <a:cubicBezTo>
                      <a:pt x="183" y="317"/>
                      <a:pt x="213" y="337"/>
                      <a:pt x="232" y="3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/>
                <a:endParaRPr lang="en-US" dirty="0">
                  <a:solidFill>
                    <a:srgbClr val="2D2D2A"/>
                  </a:solidFill>
                </a:endParaRPr>
              </a:p>
            </p:txBody>
          </p:sp>
          <p:sp>
            <p:nvSpPr>
              <p:cNvPr id="42" name="Freeform 103"/>
              <p:cNvSpPr>
                <a:spLocks/>
              </p:cNvSpPr>
              <p:nvPr/>
            </p:nvSpPr>
            <p:spPr bwMode="gray">
              <a:xfrm>
                <a:off x="2582" y="1569"/>
                <a:ext cx="588" cy="805"/>
              </a:xfrm>
              <a:custGeom>
                <a:avLst/>
                <a:gdLst>
                  <a:gd name="T0" fmla="*/ 249 w 249"/>
                  <a:gd name="T1" fmla="*/ 341 h 341"/>
                  <a:gd name="T2" fmla="*/ 249 w 249"/>
                  <a:gd name="T3" fmla="*/ 341 h 341"/>
                  <a:gd name="T4" fmla="*/ 249 w 249"/>
                  <a:gd name="T5" fmla="*/ 215 h 341"/>
                  <a:gd name="T6" fmla="*/ 230 w 249"/>
                  <a:gd name="T7" fmla="*/ 188 h 341"/>
                  <a:gd name="T8" fmla="*/ 156 w 249"/>
                  <a:gd name="T9" fmla="*/ 160 h 341"/>
                  <a:gd name="T10" fmla="*/ 165 w 249"/>
                  <a:gd name="T11" fmla="*/ 126 h 341"/>
                  <a:gd name="T12" fmla="*/ 179 w 249"/>
                  <a:gd name="T13" fmla="*/ 81 h 341"/>
                  <a:gd name="T14" fmla="*/ 166 w 249"/>
                  <a:gd name="T15" fmla="*/ 35 h 341"/>
                  <a:gd name="T16" fmla="*/ 76 w 249"/>
                  <a:gd name="T17" fmla="*/ 55 h 341"/>
                  <a:gd name="T18" fmla="*/ 81 w 249"/>
                  <a:gd name="T19" fmla="*/ 120 h 341"/>
                  <a:gd name="T20" fmla="*/ 95 w 249"/>
                  <a:gd name="T21" fmla="*/ 159 h 341"/>
                  <a:gd name="T22" fmla="*/ 28 w 249"/>
                  <a:gd name="T23" fmla="*/ 187 h 341"/>
                  <a:gd name="T24" fmla="*/ 5 w 249"/>
                  <a:gd name="T25" fmla="*/ 211 h 341"/>
                  <a:gd name="T26" fmla="*/ 0 w 249"/>
                  <a:gd name="T27" fmla="*/ 341 h 341"/>
                  <a:gd name="T28" fmla="*/ 121 w 249"/>
                  <a:gd name="T29" fmla="*/ 334 h 341"/>
                  <a:gd name="T30" fmla="*/ 249 w 249"/>
                  <a:gd name="T3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9" h="341">
                    <a:moveTo>
                      <a:pt x="249" y="341"/>
                    </a:moveTo>
                    <a:cubicBezTo>
                      <a:pt x="249" y="341"/>
                      <a:pt x="249" y="341"/>
                      <a:pt x="249" y="341"/>
                    </a:cubicBezTo>
                    <a:cubicBezTo>
                      <a:pt x="249" y="215"/>
                      <a:pt x="249" y="215"/>
                      <a:pt x="249" y="215"/>
                    </a:cubicBezTo>
                    <a:cubicBezTo>
                      <a:pt x="249" y="206"/>
                      <a:pt x="241" y="194"/>
                      <a:pt x="230" y="188"/>
                    </a:cubicBezTo>
                    <a:cubicBezTo>
                      <a:pt x="222" y="183"/>
                      <a:pt x="163" y="168"/>
                      <a:pt x="156" y="160"/>
                    </a:cubicBezTo>
                    <a:cubicBezTo>
                      <a:pt x="154" y="155"/>
                      <a:pt x="157" y="137"/>
                      <a:pt x="165" y="126"/>
                    </a:cubicBezTo>
                    <a:cubicBezTo>
                      <a:pt x="173" y="115"/>
                      <a:pt x="179" y="81"/>
                      <a:pt x="179" y="81"/>
                    </a:cubicBezTo>
                    <a:cubicBezTo>
                      <a:pt x="179" y="81"/>
                      <a:pt x="177" y="50"/>
                      <a:pt x="166" y="35"/>
                    </a:cubicBezTo>
                    <a:cubicBezTo>
                      <a:pt x="155" y="20"/>
                      <a:pt x="84" y="0"/>
                      <a:pt x="76" y="55"/>
                    </a:cubicBezTo>
                    <a:cubicBezTo>
                      <a:pt x="74" y="65"/>
                      <a:pt x="75" y="105"/>
                      <a:pt x="81" y="120"/>
                    </a:cubicBezTo>
                    <a:cubicBezTo>
                      <a:pt x="86" y="136"/>
                      <a:pt x="96" y="141"/>
                      <a:pt x="95" y="159"/>
                    </a:cubicBezTo>
                    <a:cubicBezTo>
                      <a:pt x="86" y="166"/>
                      <a:pt x="31" y="186"/>
                      <a:pt x="28" y="187"/>
                    </a:cubicBezTo>
                    <a:cubicBezTo>
                      <a:pt x="28" y="187"/>
                      <a:pt x="7" y="192"/>
                      <a:pt x="5" y="211"/>
                    </a:cubicBezTo>
                    <a:cubicBezTo>
                      <a:pt x="3" y="230"/>
                      <a:pt x="0" y="335"/>
                      <a:pt x="0" y="341"/>
                    </a:cubicBezTo>
                    <a:cubicBezTo>
                      <a:pt x="38" y="336"/>
                      <a:pt x="79" y="334"/>
                      <a:pt x="121" y="334"/>
                    </a:cubicBezTo>
                    <a:cubicBezTo>
                      <a:pt x="166" y="334"/>
                      <a:pt x="209" y="337"/>
                      <a:pt x="249" y="3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/>
                <a:endParaRPr lang="en-US" dirty="0">
                  <a:solidFill>
                    <a:srgbClr val="2D2D2A"/>
                  </a:solidFill>
                </a:endParaRPr>
              </a:p>
            </p:txBody>
          </p:sp>
          <p:sp>
            <p:nvSpPr>
              <p:cNvPr id="43" name="Freeform 104"/>
              <p:cNvSpPr>
                <a:spLocks/>
              </p:cNvSpPr>
              <p:nvPr/>
            </p:nvSpPr>
            <p:spPr bwMode="gray">
              <a:xfrm>
                <a:off x="1998" y="2407"/>
                <a:ext cx="1756" cy="300"/>
              </a:xfrm>
              <a:custGeom>
                <a:avLst/>
                <a:gdLst>
                  <a:gd name="T0" fmla="*/ 501 w 743"/>
                  <a:gd name="T1" fmla="*/ 8 h 127"/>
                  <a:gd name="T2" fmla="*/ 478 w 743"/>
                  <a:gd name="T3" fmla="*/ 6 h 127"/>
                  <a:gd name="T4" fmla="*/ 369 w 743"/>
                  <a:gd name="T5" fmla="*/ 0 h 127"/>
                  <a:gd name="T6" fmla="*/ 255 w 743"/>
                  <a:gd name="T7" fmla="*/ 6 h 127"/>
                  <a:gd name="T8" fmla="*/ 245 w 743"/>
                  <a:gd name="T9" fmla="*/ 7 h 127"/>
                  <a:gd name="T10" fmla="*/ 18 w 743"/>
                  <a:gd name="T11" fmla="*/ 94 h 127"/>
                  <a:gd name="T12" fmla="*/ 0 w 743"/>
                  <a:gd name="T13" fmla="*/ 127 h 127"/>
                  <a:gd name="T14" fmla="*/ 743 w 743"/>
                  <a:gd name="T15" fmla="*/ 127 h 127"/>
                  <a:gd name="T16" fmla="*/ 721 w 743"/>
                  <a:gd name="T17" fmla="*/ 89 h 127"/>
                  <a:gd name="T18" fmla="*/ 501 w 743"/>
                  <a:gd name="T19" fmla="*/ 8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3" h="127">
                    <a:moveTo>
                      <a:pt x="501" y="8"/>
                    </a:moveTo>
                    <a:cubicBezTo>
                      <a:pt x="494" y="7"/>
                      <a:pt x="486" y="7"/>
                      <a:pt x="478" y="6"/>
                    </a:cubicBezTo>
                    <a:cubicBezTo>
                      <a:pt x="443" y="2"/>
                      <a:pt x="407" y="0"/>
                      <a:pt x="369" y="0"/>
                    </a:cubicBezTo>
                    <a:cubicBezTo>
                      <a:pt x="329" y="0"/>
                      <a:pt x="291" y="2"/>
                      <a:pt x="255" y="6"/>
                    </a:cubicBezTo>
                    <a:cubicBezTo>
                      <a:pt x="252" y="7"/>
                      <a:pt x="248" y="7"/>
                      <a:pt x="245" y="7"/>
                    </a:cubicBezTo>
                    <a:cubicBezTo>
                      <a:pt x="138" y="20"/>
                      <a:pt x="54" y="50"/>
                      <a:pt x="18" y="94"/>
                    </a:cubicBezTo>
                    <a:cubicBezTo>
                      <a:pt x="9" y="104"/>
                      <a:pt x="3" y="115"/>
                      <a:pt x="0" y="127"/>
                    </a:cubicBezTo>
                    <a:cubicBezTo>
                      <a:pt x="743" y="127"/>
                      <a:pt x="743" y="127"/>
                      <a:pt x="743" y="127"/>
                    </a:cubicBezTo>
                    <a:cubicBezTo>
                      <a:pt x="740" y="113"/>
                      <a:pt x="732" y="100"/>
                      <a:pt x="721" y="89"/>
                    </a:cubicBezTo>
                    <a:cubicBezTo>
                      <a:pt x="682" y="49"/>
                      <a:pt x="601" y="21"/>
                      <a:pt x="50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/>
                <a:endParaRPr lang="en-US" dirty="0">
                  <a:solidFill>
                    <a:srgbClr val="2D2D2A"/>
                  </a:solidFill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328274" y="4303188"/>
              <a:ext cx="1543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gency FB" panose="020B0503020202020204" pitchFamily="34" charset="0"/>
                  <a:cs typeface="Arial" panose="020B0604020202020204" pitchFamily="34" charset="0"/>
                </a:rPr>
                <a:t>193 </a:t>
              </a:r>
              <a:r>
                <a:rPr lang="mn-MN" sz="1400" b="1" dirty="0" smtClean="0">
                  <a:latin typeface="Agency FB" panose="020B0503020202020204" pitchFamily="34" charset="0"/>
                  <a:cs typeface="Arial" panose="020B0604020202020204" pitchFamily="34" charset="0"/>
                </a:rPr>
                <a:t>| </a:t>
              </a:r>
              <a:r>
                <a:rPr lang="mn-MN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Дотоод </a:t>
              </a:r>
              <a:r>
                <a:rPr lang="mn-MN" sz="1100" dirty="0">
                  <a:latin typeface="Arial" panose="020B0604020202020204" pitchFamily="34" charset="0"/>
                  <a:cs typeface="Arial" panose="020B0604020202020204" pitchFamily="34" charset="0"/>
                </a:rPr>
                <a:t>хяналтыг </a:t>
              </a:r>
            </a:p>
            <a:p>
              <a:pPr algn="ctr"/>
              <a:r>
                <a:rPr lang="mn-MN" sz="1100" dirty="0">
                  <a:latin typeface="Arial" panose="020B0604020202020204" pitchFamily="34" charset="0"/>
                  <a:cs typeface="Arial" panose="020B0604020202020204" pitchFamily="34" charset="0"/>
                </a:rPr>
                <a:t>сайжруулах</a:t>
              </a:r>
              <a:endParaRPr lang="en-US" sz="1100" dirty="0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67147" y="3471474"/>
            <a:ext cx="1087988" cy="1199711"/>
            <a:chOff x="3317788" y="1831480"/>
            <a:chExt cx="1087988" cy="1199711"/>
          </a:xfrm>
        </p:grpSpPr>
        <p:sp>
          <p:nvSpPr>
            <p:cNvPr id="45" name="Oval 44"/>
            <p:cNvSpPr/>
            <p:nvPr/>
          </p:nvSpPr>
          <p:spPr>
            <a:xfrm>
              <a:off x="3517357" y="1831480"/>
              <a:ext cx="688850" cy="68885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grpSp>
          <p:nvGrpSpPr>
            <p:cNvPr id="46" name="Group 27">
              <a:extLst>
                <a:ext uri="{FF2B5EF4-FFF2-40B4-BE49-F238E27FC236}">
                  <a16:creationId xmlns:a16="http://schemas.microsoft.com/office/drawing/2014/main" xmlns="" id="{52AB16E6-3B15-42C5-95F7-9A00E8F758EF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3638383" y="2057500"/>
              <a:ext cx="446800" cy="236812"/>
              <a:chOff x="1863" y="1443"/>
              <a:chExt cx="2032" cy="1436"/>
            </a:xfrm>
            <a:solidFill>
              <a:schemeClr val="bg1"/>
            </a:solidFill>
          </p:grpSpPr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xmlns="" id="{8C68122C-9039-4034-BF69-26B4B2B36A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00" y="1443"/>
                <a:ext cx="995" cy="895"/>
              </a:xfrm>
              <a:custGeom>
                <a:avLst/>
                <a:gdLst>
                  <a:gd name="T0" fmla="*/ 421 w 421"/>
                  <a:gd name="T1" fmla="*/ 183 h 379"/>
                  <a:gd name="T2" fmla="*/ 195 w 421"/>
                  <a:gd name="T3" fmla="*/ 0 h 379"/>
                  <a:gd name="T4" fmla="*/ 0 w 421"/>
                  <a:gd name="T5" fmla="*/ 91 h 379"/>
                  <a:gd name="T6" fmla="*/ 205 w 421"/>
                  <a:gd name="T7" fmla="*/ 340 h 379"/>
                  <a:gd name="T8" fmla="*/ 204 w 421"/>
                  <a:gd name="T9" fmla="*/ 367 h 379"/>
                  <a:gd name="T10" fmla="*/ 343 w 421"/>
                  <a:gd name="T11" fmla="*/ 378 h 379"/>
                  <a:gd name="T12" fmla="*/ 338 w 421"/>
                  <a:gd name="T13" fmla="*/ 368 h 379"/>
                  <a:gd name="T14" fmla="*/ 338 w 421"/>
                  <a:gd name="T15" fmla="*/ 325 h 379"/>
                  <a:gd name="T16" fmla="*/ 338 w 421"/>
                  <a:gd name="T17" fmla="*/ 325 h 379"/>
                  <a:gd name="T18" fmla="*/ 421 w 421"/>
                  <a:gd name="T19" fmla="*/ 183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379">
                    <a:moveTo>
                      <a:pt x="421" y="183"/>
                    </a:moveTo>
                    <a:cubicBezTo>
                      <a:pt x="421" y="82"/>
                      <a:pt x="320" y="0"/>
                      <a:pt x="195" y="0"/>
                    </a:cubicBezTo>
                    <a:cubicBezTo>
                      <a:pt x="112" y="0"/>
                      <a:pt x="39" y="37"/>
                      <a:pt x="0" y="91"/>
                    </a:cubicBezTo>
                    <a:cubicBezTo>
                      <a:pt x="120" y="131"/>
                      <a:pt x="205" y="228"/>
                      <a:pt x="205" y="340"/>
                    </a:cubicBezTo>
                    <a:cubicBezTo>
                      <a:pt x="205" y="349"/>
                      <a:pt x="205" y="358"/>
                      <a:pt x="204" y="367"/>
                    </a:cubicBezTo>
                    <a:cubicBezTo>
                      <a:pt x="248" y="370"/>
                      <a:pt x="319" y="375"/>
                      <a:pt x="343" y="378"/>
                    </a:cubicBezTo>
                    <a:cubicBezTo>
                      <a:pt x="343" y="378"/>
                      <a:pt x="357" y="379"/>
                      <a:pt x="338" y="368"/>
                    </a:cubicBezTo>
                    <a:cubicBezTo>
                      <a:pt x="329" y="364"/>
                      <a:pt x="310" y="343"/>
                      <a:pt x="338" y="325"/>
                    </a:cubicBezTo>
                    <a:cubicBezTo>
                      <a:pt x="338" y="325"/>
                      <a:pt x="338" y="325"/>
                      <a:pt x="338" y="325"/>
                    </a:cubicBezTo>
                    <a:cubicBezTo>
                      <a:pt x="389" y="291"/>
                      <a:pt x="421" y="240"/>
                      <a:pt x="421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/>
                <a:endParaRPr lang="en-US" dirty="0">
                  <a:solidFill>
                    <a:srgbClr val="2D2D2A"/>
                  </a:solidFill>
                </a:endParaRPr>
              </a:p>
            </p:txBody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xmlns="" id="{4465CAEE-D165-4808-A7FB-1BAEF526E8B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63" y="1648"/>
                <a:ext cx="1484" cy="1231"/>
              </a:xfrm>
              <a:custGeom>
                <a:avLst/>
                <a:gdLst>
                  <a:gd name="T0" fmla="*/ 314 w 628"/>
                  <a:gd name="T1" fmla="*/ 0 h 521"/>
                  <a:gd name="T2" fmla="*/ 0 w 628"/>
                  <a:gd name="T3" fmla="*/ 253 h 521"/>
                  <a:gd name="T4" fmla="*/ 115 w 628"/>
                  <a:gd name="T5" fmla="*/ 449 h 521"/>
                  <a:gd name="T6" fmla="*/ 123 w 628"/>
                  <a:gd name="T7" fmla="*/ 454 h 521"/>
                  <a:gd name="T8" fmla="*/ 136 w 628"/>
                  <a:gd name="T9" fmla="*/ 470 h 521"/>
                  <a:gd name="T10" fmla="*/ 135 w 628"/>
                  <a:gd name="T11" fmla="*/ 470 h 521"/>
                  <a:gd name="T12" fmla="*/ 139 w 628"/>
                  <a:gd name="T13" fmla="*/ 488 h 521"/>
                  <a:gd name="T14" fmla="*/ 119 w 628"/>
                  <a:gd name="T15" fmla="*/ 521 h 521"/>
                  <a:gd name="T16" fmla="*/ 319 w 628"/>
                  <a:gd name="T17" fmla="*/ 506 h 521"/>
                  <a:gd name="T18" fmla="*/ 356 w 628"/>
                  <a:gd name="T19" fmla="*/ 504 h 521"/>
                  <a:gd name="T20" fmla="*/ 357 w 628"/>
                  <a:gd name="T21" fmla="*/ 504 h 521"/>
                  <a:gd name="T22" fmla="*/ 628 w 628"/>
                  <a:gd name="T23" fmla="*/ 253 h 521"/>
                  <a:gd name="T24" fmla="*/ 314 w 628"/>
                  <a:gd name="T25" fmla="*/ 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8" h="521">
                    <a:moveTo>
                      <a:pt x="314" y="0"/>
                    </a:moveTo>
                    <a:cubicBezTo>
                      <a:pt x="141" y="0"/>
                      <a:pt x="0" y="114"/>
                      <a:pt x="0" y="253"/>
                    </a:cubicBezTo>
                    <a:cubicBezTo>
                      <a:pt x="0" y="329"/>
                      <a:pt x="42" y="400"/>
                      <a:pt x="115" y="449"/>
                    </a:cubicBezTo>
                    <a:cubicBezTo>
                      <a:pt x="123" y="454"/>
                      <a:pt x="123" y="454"/>
                      <a:pt x="123" y="454"/>
                    </a:cubicBezTo>
                    <a:cubicBezTo>
                      <a:pt x="127" y="458"/>
                      <a:pt x="132" y="464"/>
                      <a:pt x="136" y="470"/>
                    </a:cubicBezTo>
                    <a:cubicBezTo>
                      <a:pt x="135" y="470"/>
                      <a:pt x="135" y="470"/>
                      <a:pt x="135" y="470"/>
                    </a:cubicBezTo>
                    <a:cubicBezTo>
                      <a:pt x="139" y="476"/>
                      <a:pt x="140" y="483"/>
                      <a:pt x="139" y="488"/>
                    </a:cubicBezTo>
                    <a:cubicBezTo>
                      <a:pt x="139" y="503"/>
                      <a:pt x="128" y="515"/>
                      <a:pt x="119" y="521"/>
                    </a:cubicBezTo>
                    <a:cubicBezTo>
                      <a:pt x="168" y="516"/>
                      <a:pt x="262" y="510"/>
                      <a:pt x="319" y="506"/>
                    </a:cubicBezTo>
                    <a:cubicBezTo>
                      <a:pt x="332" y="506"/>
                      <a:pt x="344" y="505"/>
                      <a:pt x="356" y="504"/>
                    </a:cubicBezTo>
                    <a:cubicBezTo>
                      <a:pt x="357" y="504"/>
                      <a:pt x="357" y="504"/>
                      <a:pt x="357" y="504"/>
                    </a:cubicBezTo>
                    <a:cubicBezTo>
                      <a:pt x="512" y="487"/>
                      <a:pt x="628" y="379"/>
                      <a:pt x="628" y="253"/>
                    </a:cubicBezTo>
                    <a:cubicBezTo>
                      <a:pt x="628" y="114"/>
                      <a:pt x="487" y="0"/>
                      <a:pt x="3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/>
                <a:endParaRPr lang="en-US" dirty="0">
                  <a:solidFill>
                    <a:srgbClr val="2D2D2A"/>
                  </a:solidFill>
                </a:endParaRPr>
              </a:p>
            </p:txBody>
          </p:sp>
          <p:sp>
            <p:nvSpPr>
              <p:cNvPr id="50" name="Line 31">
                <a:extLst>
                  <a:ext uri="{FF2B5EF4-FFF2-40B4-BE49-F238E27FC236}">
                    <a16:creationId xmlns:a16="http://schemas.microsoft.com/office/drawing/2014/main" xmlns="" id="{53639911-E2DD-437C-ABB5-CF9FF1669D18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2390" y="2650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/>
                <a:endParaRPr lang="en-US" dirty="0">
                  <a:solidFill>
                    <a:srgbClr val="2D2D2A"/>
                  </a:solidFill>
                </a:endParaRPr>
              </a:p>
            </p:txBody>
          </p:sp>
          <p:sp>
            <p:nvSpPr>
              <p:cNvPr id="51" name="Line 32">
                <a:extLst>
                  <a:ext uri="{FF2B5EF4-FFF2-40B4-BE49-F238E27FC236}">
                    <a16:creationId xmlns:a16="http://schemas.microsoft.com/office/drawing/2014/main" xmlns="" id="{D57B742C-A965-44A1-9C8C-9B6CBC0C2F95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2390" y="2650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/>
                <a:endParaRPr lang="en-US" dirty="0">
                  <a:solidFill>
                    <a:srgbClr val="2D2D2A"/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317788" y="2554137"/>
              <a:ext cx="108798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70 </a:t>
              </a:r>
              <a:r>
                <a:rPr lang="mn-MN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| </a:t>
              </a:r>
              <a:r>
                <a:rPr lang="mn-MN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Бусад</a:t>
              </a:r>
            </a:p>
            <a:p>
              <a:pPr algn="ctr"/>
              <a:r>
                <a:rPr lang="mn-MN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асуудал</a:t>
              </a:r>
              <a:endParaRPr lang="en-US" sz="1100" dirty="0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4953000" y="1670102"/>
            <a:ext cx="0" cy="401823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1836524" y="1889177"/>
            <a:ext cx="1156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1600" b="1" dirty="0">
                <a:latin typeface="Mogul Europe" panose="020B7200000000000000" pitchFamily="34" charset="0"/>
              </a:rPr>
              <a:t>Зөвлөмж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057893" y="2344874"/>
            <a:ext cx="2713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200" dirty="0">
                <a:latin typeface="Mogul Europe" panose="020B7200000000000000" pitchFamily="34" charset="0"/>
              </a:rPr>
              <a:t>Өгсөн зөвлөмж ба түүний хэрэгжилт, тоогоор, 2016-2017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2767455" y="5076773"/>
            <a:ext cx="1261885" cy="800219"/>
            <a:chOff x="2767455" y="5187305"/>
            <a:chExt cx="1261885" cy="800219"/>
          </a:xfrm>
        </p:grpSpPr>
        <p:sp>
          <p:nvSpPr>
            <p:cNvPr id="93" name="Rectangle 92"/>
            <p:cNvSpPr/>
            <p:nvPr/>
          </p:nvSpPr>
          <p:spPr>
            <a:xfrm>
              <a:off x="2779478" y="5187305"/>
              <a:ext cx="1237839" cy="461665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mn-MN" sz="2400" b="1" dirty="0">
                  <a:solidFill>
                    <a:schemeClr val="bg1"/>
                  </a:solidFill>
                  <a:latin typeface="Mogul Europe" panose="020B7200000000000000" pitchFamily="34" charset="0"/>
                </a:rPr>
                <a:t>56.6%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767455" y="5648970"/>
              <a:ext cx="12618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mn-MN" sz="1600" b="1" dirty="0">
                  <a:latin typeface="Mogul Europe" panose="020B7200000000000000" pitchFamily="34" charset="0"/>
                </a:rPr>
                <a:t>хэрэгжилт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411788" y="5094973"/>
            <a:ext cx="2343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mn-MN" sz="1200" dirty="0">
                <a:latin typeface="Mogul Europe" panose="020B7200000000000000" pitchFamily="34" charset="0"/>
              </a:rPr>
              <a:t>Өмнөх оны зөвлөмжийн үлдэгдлийн </a:t>
            </a:r>
            <a:r>
              <a:rPr lang="mn-MN" sz="1200" b="1" dirty="0">
                <a:latin typeface="Mogul Europe" panose="020B7200000000000000" pitchFamily="34" charset="0"/>
              </a:rPr>
              <a:t>91.8</a:t>
            </a:r>
            <a:r>
              <a:rPr lang="en-US" sz="1200" b="1" dirty="0">
                <a:latin typeface="Mogul Europe" panose="020B7200000000000000" pitchFamily="34" charset="0"/>
              </a:rPr>
              <a:t>%</a:t>
            </a:r>
            <a:r>
              <a:rPr lang="mn-MN" sz="1200" dirty="0">
                <a:latin typeface="Mogul Europe" panose="020B7200000000000000" pitchFamily="34" charset="0"/>
              </a:rPr>
              <a:t>-ийг хэрэгжүүлжээ.</a:t>
            </a:r>
            <a:endParaRPr lang="en-US" sz="1200" dirty="0">
              <a:latin typeface="Mogul Europe" panose="020B7200000000000000" pitchFamily="34" charset="0"/>
            </a:endParaRPr>
          </a:p>
        </p:txBody>
      </p:sp>
      <p:graphicFrame>
        <p:nvGraphicFramePr>
          <p:cNvPr id="97" name="Chart 96"/>
          <p:cNvGraphicFramePr/>
          <p:nvPr>
            <p:extLst>
              <p:ext uri="{D42A27DB-BD31-4B8C-83A1-F6EECF244321}">
                <p14:modId xmlns:p14="http://schemas.microsoft.com/office/powerpoint/2010/main" val="2025622166"/>
              </p:ext>
            </p:extLst>
          </p:nvPr>
        </p:nvGraphicFramePr>
        <p:xfrm>
          <a:off x="353850" y="2842216"/>
          <a:ext cx="4187587" cy="223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049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9" grpId="0"/>
      <p:bldP spid="90" grpId="0"/>
      <p:bldP spid="95" grpId="0"/>
      <p:bldGraphic spid="97" grpId="0">
        <p:bldSub>
          <a:bldChart bld="category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9996" y="346403"/>
            <a:ext cx="26260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НИЙЦЛИЙН АУДИТ</a:t>
            </a:r>
          </a:p>
          <a:p>
            <a:pPr algn="ctr"/>
            <a:r>
              <a:rPr lang="mn-M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ҮР ДҮН</a:t>
            </a:r>
            <a:endParaRPr lang="mn-MN" altLang="en-US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3917" y="1087465"/>
            <a:ext cx="9018166" cy="0"/>
            <a:chOff x="443917" y="1087465"/>
            <a:chExt cx="9018166" cy="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43917" y="1087465"/>
              <a:ext cx="901816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570219" y="1087465"/>
              <a:ext cx="765562" cy="0"/>
            </a:xfrm>
            <a:prstGeom prst="line">
              <a:avLst/>
            </a:prstGeom>
            <a:ln w="381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03280" y="1889177"/>
            <a:ext cx="3883195" cy="2854254"/>
            <a:chOff x="2971718" y="1889177"/>
            <a:chExt cx="3883195" cy="2854254"/>
          </a:xfrm>
        </p:grpSpPr>
        <p:sp>
          <p:nvSpPr>
            <p:cNvPr id="7" name="Rectangle 6"/>
            <p:cNvSpPr/>
            <p:nvPr/>
          </p:nvSpPr>
          <p:spPr>
            <a:xfrm>
              <a:off x="3131854" y="1889177"/>
              <a:ext cx="363272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mn-MN" sz="1600" b="1" dirty="0">
                  <a:latin typeface="Mogul Europe" panose="020B7200000000000000" pitchFamily="34" charset="0"/>
                </a:rPr>
                <a:t>Хүлээн зөвшөөрөгдсөн үр өгөөж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591543" y="2344874"/>
              <a:ext cx="27133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mn-MN" sz="1200" dirty="0">
                  <a:latin typeface="Mogul Europe" panose="020B7200000000000000" pitchFamily="34" charset="0"/>
                </a:rPr>
                <a:t>Өгсөн зөвлөмж ба түүний хэрэгжилт, тоогоор, 2016-2017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057241" y="3296881"/>
              <a:ext cx="1797672" cy="1446550"/>
              <a:chOff x="7343241" y="3744556"/>
              <a:chExt cx="1797672" cy="144655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7866013" y="4667886"/>
                <a:ext cx="7521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Arial" pitchFamily="34" charset="0"/>
                  </a:rPr>
                  <a:t>2017</a:t>
                </a:r>
                <a:endParaRPr lang="en-I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343241" y="3744556"/>
                <a:ext cx="179767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mn-MN" sz="3600" b="1" dirty="0" smtClean="0">
                    <a:solidFill>
                      <a:srgbClr val="00B0F0"/>
                    </a:solidFill>
                    <a:latin typeface="Agency FB" panose="020B0503020202020204" pitchFamily="34" charset="0"/>
                    <a:cs typeface="Arial" pitchFamily="34" charset="0"/>
                  </a:rPr>
                  <a:t>122.7</a:t>
                </a:r>
                <a:endParaRPr lang="en-US" sz="3600" b="1" dirty="0">
                  <a:solidFill>
                    <a:srgbClr val="00B0F0"/>
                  </a:solidFill>
                  <a:latin typeface="Agency FB" panose="020B0503020202020204" pitchFamily="34" charset="0"/>
                  <a:cs typeface="Arial" pitchFamily="34" charset="0"/>
                </a:endParaRPr>
              </a:p>
              <a:p>
                <a:pPr algn="ctr"/>
                <a:r>
                  <a:rPr lang="mn-MN" b="1" dirty="0" smtClean="0">
                    <a:latin typeface="Arial" pitchFamily="34" charset="0"/>
                    <a:cs typeface="Arial" pitchFamily="34" charset="0"/>
                  </a:rPr>
                  <a:t>тэрбум төгрөг</a:t>
                </a:r>
                <a:endParaRPr lang="mn-MN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971718" y="3296881"/>
              <a:ext cx="1797672" cy="1446550"/>
              <a:chOff x="5257718" y="3744556"/>
              <a:chExt cx="1797672" cy="144655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257718" y="3744556"/>
                <a:ext cx="179767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B0F0"/>
                    </a:solidFill>
                    <a:latin typeface="Agency FB" panose="020B0503020202020204" pitchFamily="34" charset="0"/>
                    <a:cs typeface="Arial" pitchFamily="34" charset="0"/>
                  </a:rPr>
                  <a:t>31.3</a:t>
                </a:r>
                <a:endParaRPr lang="en-US" sz="3600" b="1" dirty="0" smtClean="0">
                  <a:solidFill>
                    <a:srgbClr val="00B0F0"/>
                  </a:solidFill>
                  <a:latin typeface="Agency FB" panose="020B0503020202020204" pitchFamily="34" charset="0"/>
                  <a:cs typeface="Arial" pitchFamily="34" charset="0"/>
                </a:endParaRPr>
              </a:p>
              <a:p>
                <a:pPr algn="ctr"/>
                <a:r>
                  <a:rPr lang="mn-MN" b="1" dirty="0" smtClean="0">
                    <a:latin typeface="Arial" pitchFamily="34" charset="0"/>
                    <a:cs typeface="Arial" pitchFamily="34" charset="0"/>
                  </a:rPr>
                  <a:t>тэрбум төгрөг</a:t>
                </a:r>
                <a:endParaRPr lang="mn-MN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775681" y="4667886"/>
                <a:ext cx="7617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Arial" pitchFamily="34" charset="0"/>
                  </a:rPr>
                  <a:t>2016</a:t>
                </a:r>
                <a:endParaRPr lang="en-I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5750647" y="1886269"/>
            <a:ext cx="2743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1600" b="1" dirty="0">
                <a:latin typeface="Mogul Europe" panose="020B7200000000000000" pitchFamily="34" charset="0"/>
              </a:rPr>
              <a:t>Нэгдсэн </a:t>
            </a:r>
            <a:r>
              <a:rPr lang="mn-MN" sz="1600" b="1" dirty="0" smtClean="0">
                <a:latin typeface="Mogul Europe" panose="020B7200000000000000" pitchFamily="34" charset="0"/>
              </a:rPr>
              <a:t>төлөвлөгөөгөөр</a:t>
            </a:r>
            <a:endParaRPr lang="en-US" sz="1600" b="1" dirty="0" smtClean="0">
              <a:latin typeface="Mogul Europe" panose="020B7200000000000000" pitchFamily="34" charset="0"/>
            </a:endParaRPr>
          </a:p>
          <a:p>
            <a:pPr algn="ctr"/>
            <a:r>
              <a:rPr lang="en-US" sz="1600" b="1" dirty="0" smtClean="0">
                <a:latin typeface="Mogul Europe" panose="020B7200000000000000" pitchFamily="34" charset="0"/>
              </a:rPr>
              <a:t>105 </a:t>
            </a:r>
            <a:r>
              <a:rPr lang="mn-MN" sz="1600" b="1" dirty="0" smtClean="0">
                <a:latin typeface="Mogul Europe" panose="020B7200000000000000" pitchFamily="34" charset="0"/>
              </a:rPr>
              <a:t>аудит </a:t>
            </a:r>
            <a:r>
              <a:rPr lang="mn-MN" sz="1600" b="1" dirty="0">
                <a:latin typeface="Mogul Europe" panose="020B7200000000000000" pitchFamily="34" charset="0"/>
              </a:rPr>
              <a:t>хийж</a:t>
            </a:r>
            <a:endParaRPr lang="en-US" sz="1600" b="1" dirty="0">
              <a:latin typeface="Mogul Europe" panose="020B7200000000000000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883285" y="2474040"/>
            <a:ext cx="4789922" cy="3072540"/>
            <a:chOff x="747578" y="523335"/>
            <a:chExt cx="7021549" cy="4848765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4271749" y="1770956"/>
              <a:ext cx="16916" cy="360114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763641" y="4669081"/>
              <a:ext cx="3318818" cy="338601"/>
            </a:xfrm>
            <a:prstGeom prst="rect">
              <a:avLst/>
            </a:prstGeom>
            <a:pattFill prst="narVert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63641" y="4660512"/>
              <a:ext cx="710318" cy="338601"/>
            </a:xfrm>
            <a:prstGeom prst="rect">
              <a:avLst/>
            </a:prstGeom>
            <a:solidFill>
              <a:srgbClr val="53BA9C"/>
            </a:solidFill>
            <a:ln>
              <a:solidFill>
                <a:srgbClr val="53B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653090" y="4215956"/>
              <a:ext cx="1455022" cy="412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n-MN" sz="1097" dirty="0">
                  <a:solidFill>
                    <a:srgbClr val="53BA9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Хэрэгжээгүй</a:t>
              </a:r>
              <a:endParaRPr lang="en-US" sz="1097" dirty="0">
                <a:solidFill>
                  <a:srgbClr val="53BA9C"/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67181" y="3402113"/>
              <a:ext cx="3318818" cy="338601"/>
            </a:xfrm>
            <a:prstGeom prst="rect">
              <a:avLst/>
            </a:prstGeom>
            <a:pattFill prst="narVert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67179" y="3407192"/>
              <a:ext cx="2667321" cy="333523"/>
            </a:xfrm>
            <a:prstGeom prst="rect">
              <a:avLst/>
            </a:prstGeom>
            <a:solidFill>
              <a:srgbClr val="53BA9C"/>
            </a:solidFill>
            <a:ln>
              <a:solidFill>
                <a:srgbClr val="53B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ounded Rectangular Callout 72"/>
            <p:cNvSpPr/>
            <p:nvPr/>
          </p:nvSpPr>
          <p:spPr>
            <a:xfrm>
              <a:off x="3296911" y="3020845"/>
              <a:ext cx="626809" cy="236512"/>
            </a:xfrm>
            <a:prstGeom prst="wedgeRoundRectCallout">
              <a:avLst>
                <a:gd name="adj1" fmla="val -41885"/>
                <a:gd name="adj2" fmla="val 96595"/>
                <a:gd name="adj3" fmla="val 16667"/>
              </a:avLst>
            </a:prstGeom>
            <a:solidFill>
              <a:srgbClr val="53BA9C"/>
            </a:solidFill>
            <a:ln>
              <a:solidFill>
                <a:srgbClr val="53B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31" dirty="0">
                  <a:latin typeface="Agency FB" panose="020B0503020202020204" pitchFamily="34" charset="0"/>
                  <a:cs typeface="Arial" panose="020B0604020202020204" pitchFamily="34" charset="0"/>
                </a:rPr>
                <a:t>78.6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47578" y="3028499"/>
              <a:ext cx="1271735" cy="412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n-MN" sz="1097" dirty="0">
                  <a:solidFill>
                    <a:srgbClr val="53BA9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Хэрэгжсэн</a:t>
              </a:r>
              <a:endParaRPr lang="en-US" sz="1097" dirty="0">
                <a:solidFill>
                  <a:srgbClr val="53BA9C"/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446769" y="4669081"/>
              <a:ext cx="3318818" cy="338601"/>
            </a:xfrm>
            <a:prstGeom prst="rect">
              <a:avLst/>
            </a:prstGeom>
            <a:pattFill prst="narVert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446770" y="4660513"/>
              <a:ext cx="666173" cy="338602"/>
            </a:xfrm>
            <a:prstGeom prst="rect">
              <a:avLst/>
            </a:prstGeom>
            <a:solidFill>
              <a:srgbClr val="53BA9C"/>
            </a:solidFill>
            <a:ln>
              <a:solidFill>
                <a:srgbClr val="53B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220397" y="4221944"/>
              <a:ext cx="1455022" cy="412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n-MN" sz="1097" dirty="0">
                  <a:solidFill>
                    <a:srgbClr val="53BA9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Хэрэгжээгүй</a:t>
              </a:r>
              <a:endParaRPr lang="en-US" sz="1097" dirty="0">
                <a:solidFill>
                  <a:srgbClr val="53BA9C"/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450309" y="3402113"/>
              <a:ext cx="3318818" cy="338601"/>
            </a:xfrm>
            <a:prstGeom prst="rect">
              <a:avLst/>
            </a:prstGeom>
            <a:pattFill prst="narVert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450309" y="3393544"/>
              <a:ext cx="2687667" cy="338602"/>
            </a:xfrm>
            <a:prstGeom prst="rect">
              <a:avLst/>
            </a:prstGeom>
            <a:solidFill>
              <a:srgbClr val="53BA9C"/>
            </a:solidFill>
            <a:ln>
              <a:solidFill>
                <a:srgbClr val="53B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430706" y="3028499"/>
              <a:ext cx="1271735" cy="412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n-MN" sz="1097" dirty="0">
                  <a:solidFill>
                    <a:srgbClr val="53BA9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Хэрэгжсэн</a:t>
              </a:r>
              <a:endParaRPr lang="en-US" sz="1097" dirty="0">
                <a:solidFill>
                  <a:srgbClr val="53BA9C"/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881909" y="1839332"/>
              <a:ext cx="703824" cy="500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n-MN" sz="1463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Акт</a:t>
              </a:r>
              <a:endParaRPr lang="en-US" sz="1463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799441" y="1835439"/>
              <a:ext cx="2540838" cy="500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n-MN" sz="1463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Албан шаардлага</a:t>
              </a:r>
              <a:endParaRPr lang="en-US" sz="1463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ounded Rectangular Callout 82"/>
            <p:cNvSpPr/>
            <p:nvPr/>
          </p:nvSpPr>
          <p:spPr>
            <a:xfrm>
              <a:off x="1473959" y="4282610"/>
              <a:ext cx="583524" cy="236512"/>
            </a:xfrm>
            <a:prstGeom prst="wedgeRoundRectCallout">
              <a:avLst>
                <a:gd name="adj1" fmla="val -41885"/>
                <a:gd name="adj2" fmla="val 96595"/>
                <a:gd name="adj3" fmla="val 16667"/>
              </a:avLst>
            </a:prstGeom>
            <a:solidFill>
              <a:srgbClr val="53BA9C"/>
            </a:solidFill>
            <a:ln>
              <a:solidFill>
                <a:srgbClr val="53B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31" dirty="0">
                  <a:latin typeface="Agency FB" panose="020B0503020202020204" pitchFamily="34" charset="0"/>
                  <a:cs typeface="Arial" panose="020B0604020202020204" pitchFamily="34" charset="0"/>
                </a:rPr>
                <a:t>21.4</a:t>
              </a:r>
            </a:p>
          </p:txBody>
        </p:sp>
        <p:sp>
          <p:nvSpPr>
            <p:cNvPr id="84" name="Rounded Rectangular Callout 83"/>
            <p:cNvSpPr/>
            <p:nvPr/>
          </p:nvSpPr>
          <p:spPr>
            <a:xfrm>
              <a:off x="6975917" y="3020845"/>
              <a:ext cx="583524" cy="236512"/>
            </a:xfrm>
            <a:prstGeom prst="wedgeRoundRectCallout">
              <a:avLst>
                <a:gd name="adj1" fmla="val -41885"/>
                <a:gd name="adj2" fmla="val 96595"/>
                <a:gd name="adj3" fmla="val 16667"/>
              </a:avLst>
            </a:prstGeom>
            <a:solidFill>
              <a:srgbClr val="53BA9C"/>
            </a:solidFill>
            <a:ln>
              <a:solidFill>
                <a:srgbClr val="53B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31" dirty="0">
                  <a:latin typeface="Agency FB" panose="020B0503020202020204" pitchFamily="34" charset="0"/>
                  <a:cs typeface="Arial" panose="020B0604020202020204" pitchFamily="34" charset="0"/>
                </a:rPr>
                <a:t>78.7</a:t>
              </a:r>
            </a:p>
          </p:txBody>
        </p:sp>
        <p:sp>
          <p:nvSpPr>
            <p:cNvPr id="85" name="Rounded Rectangular Callout 84"/>
            <p:cNvSpPr/>
            <p:nvPr/>
          </p:nvSpPr>
          <p:spPr>
            <a:xfrm>
              <a:off x="5026638" y="4278054"/>
              <a:ext cx="583524" cy="236512"/>
            </a:xfrm>
            <a:prstGeom prst="wedgeRoundRectCallout">
              <a:avLst>
                <a:gd name="adj1" fmla="val -41885"/>
                <a:gd name="adj2" fmla="val 96595"/>
                <a:gd name="adj3" fmla="val 16667"/>
              </a:avLst>
            </a:prstGeom>
            <a:solidFill>
              <a:srgbClr val="53BA9C"/>
            </a:solidFill>
            <a:ln>
              <a:solidFill>
                <a:srgbClr val="53B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31" dirty="0">
                  <a:latin typeface="Agency FB" panose="020B0503020202020204" pitchFamily="34" charset="0"/>
                  <a:cs typeface="Arial" panose="020B0604020202020204" pitchFamily="34" charset="0"/>
                </a:rPr>
                <a:t>21.3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1047706" y="1168848"/>
              <a:ext cx="6336411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1703522" y="523335"/>
              <a:ext cx="4962399" cy="500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n-MN" sz="1463" b="1" dirty="0">
                  <a:latin typeface="Arial" panose="020B0604020202020204" pitchFamily="34" charset="0"/>
                  <a:cs typeface="Arial" panose="020B0604020202020204" pitchFamily="34" charset="0"/>
                </a:rPr>
                <a:t>Акт, албан шаардлагын хэрэгжилт</a:t>
              </a:r>
              <a:endParaRPr lang="en-US" sz="1463" b="1" dirty="0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517064" y="2372962"/>
              <a:ext cx="1391578" cy="461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>
                  <a:solidFill>
                    <a:schemeClr val="bg2">
                      <a:lumMod val="50000"/>
                    </a:schemeClr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730.0</a:t>
              </a:r>
              <a:r>
                <a:rPr lang="mn-MN" sz="13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сая ₮</a:t>
              </a:r>
              <a:endParaRPr lang="en-US" sz="1300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160194" y="2372962"/>
              <a:ext cx="1792367" cy="461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>
                  <a:solidFill>
                    <a:schemeClr val="bg2">
                      <a:lumMod val="50000"/>
                    </a:schemeClr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207.8</a:t>
              </a:r>
              <a:r>
                <a:rPr lang="mn-MN" sz="13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тэрбум ₮</a:t>
              </a:r>
              <a:endParaRPr lang="en-US" sz="1300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0" name="Rectangle 89"/>
          <p:cNvSpPr/>
          <p:nvPr/>
        </p:nvSpPr>
        <p:spPr>
          <a:xfrm>
            <a:off x="4747076" y="5774183"/>
            <a:ext cx="4953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mn-MN" sz="1600" dirty="0">
                <a:latin typeface="Mogul Europe" panose="020B7200000000000000" pitchFamily="34" charset="0"/>
              </a:rPr>
              <a:t>төсөвт </a:t>
            </a:r>
            <a:r>
              <a:rPr lang="en-US" sz="1600" dirty="0">
                <a:latin typeface="Mogul Europe" panose="020B7200000000000000" pitchFamily="34" charset="0"/>
              </a:rPr>
              <a:t>   </a:t>
            </a:r>
            <a:r>
              <a:rPr lang="mn-MN" sz="1600" b="1" dirty="0">
                <a:latin typeface="Mogul Europe" panose="020B7200000000000000" pitchFamily="34" charset="0"/>
              </a:rPr>
              <a:t>222,6</a:t>
            </a:r>
            <a:r>
              <a:rPr lang="mn-MN" sz="1600" dirty="0">
                <a:latin typeface="Mogul Europe" panose="020B7200000000000000" pitchFamily="34" charset="0"/>
              </a:rPr>
              <a:t> сая төгрөг оруулжээ</a:t>
            </a:r>
            <a:endParaRPr lang="en-US" sz="1600" dirty="0">
              <a:latin typeface="Mogul Europ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24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32078" y="2504052"/>
            <a:ext cx="1803956" cy="1811474"/>
            <a:chOff x="6137268" y="2984518"/>
            <a:chExt cx="1357253" cy="1362910"/>
          </a:xfrm>
          <a:solidFill>
            <a:srgbClr val="FF5050"/>
          </a:solidFill>
        </p:grpSpPr>
        <p:sp>
          <p:nvSpPr>
            <p:cNvPr id="3" name="Freeform 2"/>
            <p:cNvSpPr>
              <a:spLocks/>
            </p:cNvSpPr>
            <p:nvPr/>
          </p:nvSpPr>
          <p:spPr bwMode="auto">
            <a:xfrm>
              <a:off x="6684628" y="3813710"/>
              <a:ext cx="119121" cy="533718"/>
            </a:xfrm>
            <a:custGeom>
              <a:avLst/>
              <a:gdLst>
                <a:gd name="T0" fmla="*/ 0 w 746"/>
                <a:gd name="T1" fmla="*/ 11 h 3340"/>
                <a:gd name="T2" fmla="*/ 0 w 746"/>
                <a:gd name="T3" fmla="*/ 2968 h 3340"/>
                <a:gd name="T4" fmla="*/ 373 w 746"/>
                <a:gd name="T5" fmla="*/ 3340 h 3340"/>
                <a:gd name="T6" fmla="*/ 746 w 746"/>
                <a:gd name="T7" fmla="*/ 2968 h 3340"/>
                <a:gd name="T8" fmla="*/ 746 w 746"/>
                <a:gd name="T9" fmla="*/ 0 h 3340"/>
                <a:gd name="T10" fmla="*/ 0 w 746"/>
                <a:gd name="T11" fmla="*/ 11 h 3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6" h="3340">
                  <a:moveTo>
                    <a:pt x="0" y="11"/>
                  </a:moveTo>
                  <a:lnTo>
                    <a:pt x="0" y="2968"/>
                  </a:lnTo>
                  <a:cubicBezTo>
                    <a:pt x="0" y="3174"/>
                    <a:pt x="167" y="3340"/>
                    <a:pt x="373" y="3340"/>
                  </a:cubicBezTo>
                  <a:cubicBezTo>
                    <a:pt x="579" y="3340"/>
                    <a:pt x="746" y="3174"/>
                    <a:pt x="746" y="2968"/>
                  </a:cubicBezTo>
                  <a:lnTo>
                    <a:pt x="746" y="0"/>
                  </a:lnTo>
                  <a:cubicBezTo>
                    <a:pt x="532" y="161"/>
                    <a:pt x="231" y="175"/>
                    <a:pt x="0" y="1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6829370" y="3814709"/>
              <a:ext cx="119121" cy="532719"/>
            </a:xfrm>
            <a:custGeom>
              <a:avLst/>
              <a:gdLst>
                <a:gd name="T0" fmla="*/ 0 w 745"/>
                <a:gd name="T1" fmla="*/ 0 h 3334"/>
                <a:gd name="T2" fmla="*/ 0 w 745"/>
                <a:gd name="T3" fmla="*/ 2962 h 3334"/>
                <a:gd name="T4" fmla="*/ 372 w 745"/>
                <a:gd name="T5" fmla="*/ 3334 h 3334"/>
                <a:gd name="T6" fmla="*/ 745 w 745"/>
                <a:gd name="T7" fmla="*/ 2962 h 3334"/>
                <a:gd name="T8" fmla="*/ 745 w 745"/>
                <a:gd name="T9" fmla="*/ 0 h 3334"/>
                <a:gd name="T10" fmla="*/ 0 w 745"/>
                <a:gd name="T11" fmla="*/ 0 h 3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5" h="3334">
                  <a:moveTo>
                    <a:pt x="0" y="0"/>
                  </a:moveTo>
                  <a:lnTo>
                    <a:pt x="0" y="2962"/>
                  </a:lnTo>
                  <a:cubicBezTo>
                    <a:pt x="0" y="3168"/>
                    <a:pt x="166" y="3334"/>
                    <a:pt x="372" y="3334"/>
                  </a:cubicBezTo>
                  <a:cubicBezTo>
                    <a:pt x="578" y="3334"/>
                    <a:pt x="745" y="3168"/>
                    <a:pt x="745" y="2962"/>
                  </a:cubicBezTo>
                  <a:lnTo>
                    <a:pt x="745" y="0"/>
                  </a:lnTo>
                  <a:cubicBezTo>
                    <a:pt x="518" y="165"/>
                    <a:pt x="217" y="159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6714242" y="3130259"/>
              <a:ext cx="205634" cy="20563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157454" y="3213444"/>
              <a:ext cx="195652" cy="98824"/>
            </a:xfrm>
            <a:custGeom>
              <a:avLst/>
              <a:gdLst>
                <a:gd name="T0" fmla="*/ 8 w 1225"/>
                <a:gd name="T1" fmla="*/ 0 h 619"/>
                <a:gd name="T2" fmla="*/ 613 w 1225"/>
                <a:gd name="T3" fmla="*/ 619 h 619"/>
                <a:gd name="T4" fmla="*/ 1218 w 1225"/>
                <a:gd name="T5" fmla="*/ 0 h 619"/>
                <a:gd name="T6" fmla="*/ 8 w 1225"/>
                <a:gd name="T7" fmla="*/ 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5" h="619">
                  <a:moveTo>
                    <a:pt x="8" y="0"/>
                  </a:moveTo>
                  <a:cubicBezTo>
                    <a:pt x="0" y="343"/>
                    <a:pt x="276" y="619"/>
                    <a:pt x="613" y="619"/>
                  </a:cubicBezTo>
                  <a:cubicBezTo>
                    <a:pt x="951" y="619"/>
                    <a:pt x="1225" y="341"/>
                    <a:pt x="1218" y="0"/>
                  </a:cubicBezTo>
                  <a:cubicBezTo>
                    <a:pt x="883" y="242"/>
                    <a:pt x="342" y="243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137268" y="3336892"/>
              <a:ext cx="1357253" cy="959960"/>
            </a:xfrm>
            <a:custGeom>
              <a:avLst/>
              <a:gdLst>
                <a:gd name="T0" fmla="*/ 7783 w 8498"/>
                <a:gd name="T1" fmla="*/ 21 h 6010"/>
                <a:gd name="T2" fmla="*/ 5600 w 8498"/>
                <a:gd name="T3" fmla="*/ 318 h 6010"/>
                <a:gd name="T4" fmla="*/ 4899 w 8498"/>
                <a:gd name="T5" fmla="*/ 0 h 6010"/>
                <a:gd name="T6" fmla="*/ 3524 w 8498"/>
                <a:gd name="T7" fmla="*/ 0 h 6010"/>
                <a:gd name="T8" fmla="*/ 2229 w 8498"/>
                <a:gd name="T9" fmla="*/ 21 h 6010"/>
                <a:gd name="T10" fmla="*/ 6 w 8498"/>
                <a:gd name="T11" fmla="*/ 726 h 6010"/>
                <a:gd name="T12" fmla="*/ 310 w 8498"/>
                <a:gd name="T13" fmla="*/ 3039 h 6010"/>
                <a:gd name="T14" fmla="*/ 625 w 8498"/>
                <a:gd name="T15" fmla="*/ 729 h 6010"/>
                <a:gd name="T16" fmla="*/ 676 w 8498"/>
                <a:gd name="T17" fmla="*/ 675 h 6010"/>
                <a:gd name="T18" fmla="*/ 703 w 8498"/>
                <a:gd name="T19" fmla="*/ 5639 h 6010"/>
                <a:gd name="T20" fmla="*/ 1445 w 8498"/>
                <a:gd name="T21" fmla="*/ 5639 h 6010"/>
                <a:gd name="T22" fmla="*/ 1445 w 8498"/>
                <a:gd name="T23" fmla="*/ 2838 h 6010"/>
                <a:gd name="T24" fmla="*/ 1555 w 8498"/>
                <a:gd name="T25" fmla="*/ 2838 h 6010"/>
                <a:gd name="T26" fmla="*/ 1926 w 8498"/>
                <a:gd name="T27" fmla="*/ 6010 h 6010"/>
                <a:gd name="T28" fmla="*/ 2277 w 8498"/>
                <a:gd name="T29" fmla="*/ 703 h 6010"/>
                <a:gd name="T30" fmla="*/ 2338 w 8498"/>
                <a:gd name="T31" fmla="*/ 662 h 6010"/>
                <a:gd name="T32" fmla="*/ 2589 w 8498"/>
                <a:gd name="T33" fmla="*/ 1016 h 6010"/>
                <a:gd name="T34" fmla="*/ 2382 w 8498"/>
                <a:gd name="T35" fmla="*/ 1526 h 6010"/>
                <a:gd name="T36" fmla="*/ 3606 w 8498"/>
                <a:gd name="T37" fmla="*/ 2731 h 6010"/>
                <a:gd name="T38" fmla="*/ 3978 w 8498"/>
                <a:gd name="T39" fmla="*/ 2233 h 6010"/>
                <a:gd name="T40" fmla="*/ 3343 w 8498"/>
                <a:gd name="T41" fmla="*/ 809 h 6010"/>
                <a:gd name="T42" fmla="*/ 3427 w 8498"/>
                <a:gd name="T43" fmla="*/ 826 h 6010"/>
                <a:gd name="T44" fmla="*/ 4249 w 8498"/>
                <a:gd name="T45" fmla="*/ 2047 h 6010"/>
                <a:gd name="T46" fmla="*/ 5072 w 8498"/>
                <a:gd name="T47" fmla="*/ 830 h 6010"/>
                <a:gd name="T48" fmla="*/ 5157 w 8498"/>
                <a:gd name="T49" fmla="*/ 813 h 6010"/>
                <a:gd name="T50" fmla="*/ 4520 w 8498"/>
                <a:gd name="T51" fmla="*/ 2233 h 6010"/>
                <a:gd name="T52" fmla="*/ 4892 w 8498"/>
                <a:gd name="T53" fmla="*/ 2731 h 6010"/>
                <a:gd name="T54" fmla="*/ 6116 w 8498"/>
                <a:gd name="T55" fmla="*/ 1526 h 6010"/>
                <a:gd name="T56" fmla="*/ 5909 w 8498"/>
                <a:gd name="T57" fmla="*/ 1016 h 6010"/>
                <a:gd name="T58" fmla="*/ 6160 w 8498"/>
                <a:gd name="T59" fmla="*/ 662 h 6010"/>
                <a:gd name="T60" fmla="*/ 6221 w 8498"/>
                <a:gd name="T61" fmla="*/ 703 h 6010"/>
                <a:gd name="T62" fmla="*/ 6572 w 8498"/>
                <a:gd name="T63" fmla="*/ 6010 h 6010"/>
                <a:gd name="T64" fmla="*/ 6943 w 8498"/>
                <a:gd name="T65" fmla="*/ 2837 h 6010"/>
                <a:gd name="T66" fmla="*/ 7053 w 8498"/>
                <a:gd name="T67" fmla="*/ 2837 h 6010"/>
                <a:gd name="T68" fmla="*/ 7053 w 8498"/>
                <a:gd name="T69" fmla="*/ 5639 h 6010"/>
                <a:gd name="T70" fmla="*/ 7795 w 8498"/>
                <a:gd name="T71" fmla="*/ 5639 h 6010"/>
                <a:gd name="T72" fmla="*/ 7828 w 8498"/>
                <a:gd name="T73" fmla="*/ 685 h 6010"/>
                <a:gd name="T74" fmla="*/ 7873 w 8498"/>
                <a:gd name="T75" fmla="*/ 729 h 6010"/>
                <a:gd name="T76" fmla="*/ 8187 w 8498"/>
                <a:gd name="T77" fmla="*/ 3039 h 6010"/>
                <a:gd name="T78" fmla="*/ 8492 w 8498"/>
                <a:gd name="T79" fmla="*/ 726 h 6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98" h="6010">
                  <a:moveTo>
                    <a:pt x="8492" y="726"/>
                  </a:moveTo>
                  <a:cubicBezTo>
                    <a:pt x="8490" y="338"/>
                    <a:pt x="8172" y="21"/>
                    <a:pt x="7783" y="21"/>
                  </a:cubicBezTo>
                  <a:lnTo>
                    <a:pt x="6269" y="21"/>
                  </a:lnTo>
                  <a:cubicBezTo>
                    <a:pt x="6012" y="21"/>
                    <a:pt x="5769" y="133"/>
                    <a:pt x="5600" y="318"/>
                  </a:cubicBezTo>
                  <a:cubicBezTo>
                    <a:pt x="5457" y="120"/>
                    <a:pt x="5227" y="0"/>
                    <a:pt x="4974" y="0"/>
                  </a:cubicBezTo>
                  <a:lnTo>
                    <a:pt x="4899" y="0"/>
                  </a:lnTo>
                  <a:cubicBezTo>
                    <a:pt x="4542" y="352"/>
                    <a:pt x="3971" y="351"/>
                    <a:pt x="3616" y="0"/>
                  </a:cubicBezTo>
                  <a:lnTo>
                    <a:pt x="3524" y="0"/>
                  </a:lnTo>
                  <a:cubicBezTo>
                    <a:pt x="3271" y="0"/>
                    <a:pt x="3041" y="120"/>
                    <a:pt x="2898" y="318"/>
                  </a:cubicBezTo>
                  <a:cubicBezTo>
                    <a:pt x="2729" y="133"/>
                    <a:pt x="2486" y="21"/>
                    <a:pt x="2229" y="21"/>
                  </a:cubicBezTo>
                  <a:lnTo>
                    <a:pt x="715" y="21"/>
                  </a:lnTo>
                  <a:cubicBezTo>
                    <a:pt x="326" y="21"/>
                    <a:pt x="8" y="338"/>
                    <a:pt x="6" y="726"/>
                  </a:cubicBezTo>
                  <a:cubicBezTo>
                    <a:pt x="0" y="2008"/>
                    <a:pt x="1" y="1552"/>
                    <a:pt x="1" y="2729"/>
                  </a:cubicBezTo>
                  <a:cubicBezTo>
                    <a:pt x="1" y="2900"/>
                    <a:pt x="140" y="3039"/>
                    <a:pt x="310" y="3039"/>
                  </a:cubicBezTo>
                  <a:cubicBezTo>
                    <a:pt x="481" y="3039"/>
                    <a:pt x="620" y="2900"/>
                    <a:pt x="620" y="2729"/>
                  </a:cubicBezTo>
                  <a:cubicBezTo>
                    <a:pt x="620" y="1554"/>
                    <a:pt x="618" y="2010"/>
                    <a:pt x="625" y="729"/>
                  </a:cubicBezTo>
                  <a:cubicBezTo>
                    <a:pt x="625" y="722"/>
                    <a:pt x="626" y="714"/>
                    <a:pt x="628" y="707"/>
                  </a:cubicBezTo>
                  <a:cubicBezTo>
                    <a:pt x="633" y="686"/>
                    <a:pt x="654" y="672"/>
                    <a:pt x="676" y="675"/>
                  </a:cubicBezTo>
                  <a:cubicBezTo>
                    <a:pt x="698" y="678"/>
                    <a:pt x="714" y="696"/>
                    <a:pt x="714" y="719"/>
                  </a:cubicBezTo>
                  <a:cubicBezTo>
                    <a:pt x="712" y="1112"/>
                    <a:pt x="703" y="2951"/>
                    <a:pt x="703" y="5639"/>
                  </a:cubicBezTo>
                  <a:cubicBezTo>
                    <a:pt x="703" y="5844"/>
                    <a:pt x="869" y="6010"/>
                    <a:pt x="1074" y="6010"/>
                  </a:cubicBezTo>
                  <a:cubicBezTo>
                    <a:pt x="1279" y="6010"/>
                    <a:pt x="1445" y="5844"/>
                    <a:pt x="1445" y="5639"/>
                  </a:cubicBezTo>
                  <a:lnTo>
                    <a:pt x="1445" y="2838"/>
                  </a:lnTo>
                  <a:lnTo>
                    <a:pt x="1445" y="2838"/>
                  </a:lnTo>
                  <a:lnTo>
                    <a:pt x="1555" y="2838"/>
                  </a:lnTo>
                  <a:lnTo>
                    <a:pt x="1555" y="2838"/>
                  </a:lnTo>
                  <a:lnTo>
                    <a:pt x="1555" y="5639"/>
                  </a:lnTo>
                  <a:cubicBezTo>
                    <a:pt x="1555" y="5844"/>
                    <a:pt x="1721" y="6010"/>
                    <a:pt x="1926" y="6010"/>
                  </a:cubicBezTo>
                  <a:cubicBezTo>
                    <a:pt x="2131" y="6010"/>
                    <a:pt x="2297" y="5844"/>
                    <a:pt x="2297" y="5639"/>
                  </a:cubicBezTo>
                  <a:cubicBezTo>
                    <a:pt x="2297" y="2784"/>
                    <a:pt x="2279" y="1077"/>
                    <a:pt x="2277" y="703"/>
                  </a:cubicBezTo>
                  <a:cubicBezTo>
                    <a:pt x="2277" y="688"/>
                    <a:pt x="2284" y="674"/>
                    <a:pt x="2296" y="666"/>
                  </a:cubicBezTo>
                  <a:cubicBezTo>
                    <a:pt x="2309" y="658"/>
                    <a:pt x="2324" y="656"/>
                    <a:pt x="2338" y="662"/>
                  </a:cubicBezTo>
                  <a:cubicBezTo>
                    <a:pt x="2402" y="688"/>
                    <a:pt x="2457" y="738"/>
                    <a:pt x="2487" y="803"/>
                  </a:cubicBezTo>
                  <a:lnTo>
                    <a:pt x="2589" y="1016"/>
                  </a:lnTo>
                  <a:lnTo>
                    <a:pt x="2589" y="1017"/>
                  </a:lnTo>
                  <a:lnTo>
                    <a:pt x="2382" y="1526"/>
                  </a:lnTo>
                  <a:cubicBezTo>
                    <a:pt x="2329" y="1657"/>
                    <a:pt x="2371" y="1807"/>
                    <a:pt x="2484" y="1892"/>
                  </a:cubicBezTo>
                  <a:lnTo>
                    <a:pt x="3606" y="2731"/>
                  </a:lnTo>
                  <a:cubicBezTo>
                    <a:pt x="3743" y="2833"/>
                    <a:pt x="3938" y="2805"/>
                    <a:pt x="4040" y="2668"/>
                  </a:cubicBezTo>
                  <a:cubicBezTo>
                    <a:pt x="4143" y="2531"/>
                    <a:pt x="4115" y="2336"/>
                    <a:pt x="3978" y="2233"/>
                  </a:cubicBezTo>
                  <a:lnTo>
                    <a:pt x="3048" y="1538"/>
                  </a:lnTo>
                  <a:cubicBezTo>
                    <a:pt x="3211" y="1136"/>
                    <a:pt x="3295" y="924"/>
                    <a:pt x="3343" y="809"/>
                  </a:cubicBezTo>
                  <a:cubicBezTo>
                    <a:pt x="3351" y="790"/>
                    <a:pt x="3371" y="779"/>
                    <a:pt x="3392" y="783"/>
                  </a:cubicBezTo>
                  <a:cubicBezTo>
                    <a:pt x="3412" y="787"/>
                    <a:pt x="3427" y="805"/>
                    <a:pt x="3427" y="826"/>
                  </a:cubicBezTo>
                  <a:lnTo>
                    <a:pt x="3427" y="1421"/>
                  </a:lnTo>
                  <a:cubicBezTo>
                    <a:pt x="4241" y="2030"/>
                    <a:pt x="4198" y="1994"/>
                    <a:pt x="4249" y="2047"/>
                  </a:cubicBezTo>
                  <a:cubicBezTo>
                    <a:pt x="4300" y="1993"/>
                    <a:pt x="4256" y="2031"/>
                    <a:pt x="5072" y="1420"/>
                  </a:cubicBezTo>
                  <a:lnTo>
                    <a:pt x="5072" y="830"/>
                  </a:lnTo>
                  <a:cubicBezTo>
                    <a:pt x="5072" y="809"/>
                    <a:pt x="5087" y="791"/>
                    <a:pt x="5107" y="787"/>
                  </a:cubicBezTo>
                  <a:cubicBezTo>
                    <a:pt x="5128" y="782"/>
                    <a:pt x="5149" y="793"/>
                    <a:pt x="5157" y="813"/>
                  </a:cubicBezTo>
                  <a:cubicBezTo>
                    <a:pt x="5204" y="928"/>
                    <a:pt x="5288" y="1139"/>
                    <a:pt x="5450" y="1538"/>
                  </a:cubicBezTo>
                  <a:lnTo>
                    <a:pt x="4520" y="2233"/>
                  </a:lnTo>
                  <a:cubicBezTo>
                    <a:pt x="4410" y="2316"/>
                    <a:pt x="4368" y="2461"/>
                    <a:pt x="4414" y="2588"/>
                  </a:cubicBezTo>
                  <a:cubicBezTo>
                    <a:pt x="4485" y="2784"/>
                    <a:pt x="4726" y="2855"/>
                    <a:pt x="4892" y="2731"/>
                  </a:cubicBezTo>
                  <a:lnTo>
                    <a:pt x="6014" y="1892"/>
                  </a:lnTo>
                  <a:cubicBezTo>
                    <a:pt x="6127" y="1807"/>
                    <a:pt x="6169" y="1657"/>
                    <a:pt x="6116" y="1526"/>
                  </a:cubicBezTo>
                  <a:lnTo>
                    <a:pt x="5909" y="1017"/>
                  </a:lnTo>
                  <a:lnTo>
                    <a:pt x="5909" y="1016"/>
                  </a:lnTo>
                  <a:lnTo>
                    <a:pt x="6010" y="803"/>
                  </a:lnTo>
                  <a:cubicBezTo>
                    <a:pt x="6041" y="738"/>
                    <a:pt x="6095" y="688"/>
                    <a:pt x="6160" y="662"/>
                  </a:cubicBezTo>
                  <a:cubicBezTo>
                    <a:pt x="6174" y="656"/>
                    <a:pt x="6189" y="658"/>
                    <a:pt x="6201" y="666"/>
                  </a:cubicBezTo>
                  <a:cubicBezTo>
                    <a:pt x="6214" y="674"/>
                    <a:pt x="6221" y="688"/>
                    <a:pt x="6221" y="703"/>
                  </a:cubicBezTo>
                  <a:cubicBezTo>
                    <a:pt x="6218" y="1078"/>
                    <a:pt x="6200" y="2792"/>
                    <a:pt x="6200" y="5639"/>
                  </a:cubicBezTo>
                  <a:cubicBezTo>
                    <a:pt x="6200" y="5844"/>
                    <a:pt x="6367" y="6010"/>
                    <a:pt x="6572" y="6010"/>
                  </a:cubicBezTo>
                  <a:cubicBezTo>
                    <a:pt x="6777" y="6010"/>
                    <a:pt x="6943" y="5844"/>
                    <a:pt x="6943" y="5639"/>
                  </a:cubicBezTo>
                  <a:lnTo>
                    <a:pt x="6943" y="2837"/>
                  </a:lnTo>
                  <a:lnTo>
                    <a:pt x="6943" y="2837"/>
                  </a:lnTo>
                  <a:lnTo>
                    <a:pt x="7053" y="2837"/>
                  </a:lnTo>
                  <a:lnTo>
                    <a:pt x="7053" y="2837"/>
                  </a:lnTo>
                  <a:lnTo>
                    <a:pt x="7053" y="5639"/>
                  </a:lnTo>
                  <a:cubicBezTo>
                    <a:pt x="7053" y="5844"/>
                    <a:pt x="7219" y="6010"/>
                    <a:pt x="7424" y="6010"/>
                  </a:cubicBezTo>
                  <a:cubicBezTo>
                    <a:pt x="7629" y="6010"/>
                    <a:pt x="7795" y="5844"/>
                    <a:pt x="7795" y="5639"/>
                  </a:cubicBezTo>
                  <a:cubicBezTo>
                    <a:pt x="7795" y="2980"/>
                    <a:pt x="7786" y="1146"/>
                    <a:pt x="7784" y="730"/>
                  </a:cubicBezTo>
                  <a:cubicBezTo>
                    <a:pt x="7784" y="705"/>
                    <a:pt x="7803" y="685"/>
                    <a:pt x="7828" y="685"/>
                  </a:cubicBezTo>
                  <a:cubicBezTo>
                    <a:pt x="7853" y="685"/>
                    <a:pt x="7873" y="705"/>
                    <a:pt x="7873" y="729"/>
                  </a:cubicBezTo>
                  <a:lnTo>
                    <a:pt x="7873" y="729"/>
                  </a:lnTo>
                  <a:cubicBezTo>
                    <a:pt x="7879" y="2008"/>
                    <a:pt x="7878" y="1552"/>
                    <a:pt x="7878" y="2729"/>
                  </a:cubicBezTo>
                  <a:cubicBezTo>
                    <a:pt x="7878" y="2900"/>
                    <a:pt x="8017" y="3039"/>
                    <a:pt x="8187" y="3039"/>
                  </a:cubicBezTo>
                  <a:cubicBezTo>
                    <a:pt x="8358" y="3039"/>
                    <a:pt x="8497" y="2900"/>
                    <a:pt x="8497" y="2729"/>
                  </a:cubicBezTo>
                  <a:cubicBezTo>
                    <a:pt x="8497" y="1550"/>
                    <a:pt x="8498" y="2007"/>
                    <a:pt x="8492" y="7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117192" y="2984518"/>
              <a:ext cx="276508" cy="222937"/>
            </a:xfrm>
            <a:custGeom>
              <a:avLst/>
              <a:gdLst>
                <a:gd name="T0" fmla="*/ 747 w 1730"/>
                <a:gd name="T1" fmla="*/ 836 h 1396"/>
                <a:gd name="T2" fmla="*/ 865 w 1730"/>
                <a:gd name="T3" fmla="*/ 626 h 1396"/>
                <a:gd name="T4" fmla="*/ 982 w 1730"/>
                <a:gd name="T5" fmla="*/ 836 h 1396"/>
                <a:gd name="T6" fmla="*/ 865 w 1730"/>
                <a:gd name="T7" fmla="*/ 1046 h 1396"/>
                <a:gd name="T8" fmla="*/ 747 w 1730"/>
                <a:gd name="T9" fmla="*/ 836 h 1396"/>
                <a:gd name="T10" fmla="*/ 270 w 1730"/>
                <a:gd name="T11" fmla="*/ 971 h 1396"/>
                <a:gd name="T12" fmla="*/ 270 w 1730"/>
                <a:gd name="T13" fmla="*/ 1085 h 1396"/>
                <a:gd name="T14" fmla="*/ 865 w 1730"/>
                <a:gd name="T15" fmla="*/ 1396 h 1396"/>
                <a:gd name="T16" fmla="*/ 1460 w 1730"/>
                <a:gd name="T17" fmla="*/ 1085 h 1396"/>
                <a:gd name="T18" fmla="*/ 1460 w 1730"/>
                <a:gd name="T19" fmla="*/ 971 h 1396"/>
                <a:gd name="T20" fmla="*/ 1680 w 1730"/>
                <a:gd name="T21" fmla="*/ 825 h 1396"/>
                <a:gd name="T22" fmla="*/ 1730 w 1730"/>
                <a:gd name="T23" fmla="*/ 651 h 1396"/>
                <a:gd name="T24" fmla="*/ 1465 w 1730"/>
                <a:gd name="T25" fmla="*/ 203 h 1396"/>
                <a:gd name="T26" fmla="*/ 865 w 1730"/>
                <a:gd name="T27" fmla="*/ 0 h 1396"/>
                <a:gd name="T28" fmla="*/ 264 w 1730"/>
                <a:gd name="T29" fmla="*/ 203 h 1396"/>
                <a:gd name="T30" fmla="*/ 0 w 1730"/>
                <a:gd name="T31" fmla="*/ 651 h 1396"/>
                <a:gd name="T32" fmla="*/ 50 w 1730"/>
                <a:gd name="T33" fmla="*/ 825 h 1396"/>
                <a:gd name="T34" fmla="*/ 270 w 1730"/>
                <a:gd name="T35" fmla="*/ 97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0" h="1396">
                  <a:moveTo>
                    <a:pt x="747" y="836"/>
                  </a:moveTo>
                  <a:cubicBezTo>
                    <a:pt x="747" y="716"/>
                    <a:pt x="809" y="626"/>
                    <a:pt x="865" y="626"/>
                  </a:cubicBezTo>
                  <a:cubicBezTo>
                    <a:pt x="920" y="626"/>
                    <a:pt x="982" y="716"/>
                    <a:pt x="982" y="836"/>
                  </a:cubicBezTo>
                  <a:cubicBezTo>
                    <a:pt x="982" y="957"/>
                    <a:pt x="920" y="1046"/>
                    <a:pt x="865" y="1046"/>
                  </a:cubicBezTo>
                  <a:cubicBezTo>
                    <a:pt x="809" y="1046"/>
                    <a:pt x="747" y="957"/>
                    <a:pt x="747" y="836"/>
                  </a:cubicBezTo>
                  <a:close/>
                  <a:moveTo>
                    <a:pt x="270" y="971"/>
                  </a:moveTo>
                  <a:lnTo>
                    <a:pt x="270" y="1085"/>
                  </a:lnTo>
                  <a:cubicBezTo>
                    <a:pt x="270" y="1220"/>
                    <a:pt x="536" y="1396"/>
                    <a:pt x="865" y="1396"/>
                  </a:cubicBezTo>
                  <a:cubicBezTo>
                    <a:pt x="1193" y="1396"/>
                    <a:pt x="1459" y="1220"/>
                    <a:pt x="1460" y="1085"/>
                  </a:cubicBezTo>
                  <a:lnTo>
                    <a:pt x="1460" y="971"/>
                  </a:lnTo>
                  <a:cubicBezTo>
                    <a:pt x="1553" y="941"/>
                    <a:pt x="1632" y="895"/>
                    <a:pt x="1680" y="825"/>
                  </a:cubicBezTo>
                  <a:cubicBezTo>
                    <a:pt x="1712" y="779"/>
                    <a:pt x="1730" y="721"/>
                    <a:pt x="1730" y="651"/>
                  </a:cubicBezTo>
                  <a:cubicBezTo>
                    <a:pt x="1730" y="498"/>
                    <a:pt x="1631" y="331"/>
                    <a:pt x="1465" y="203"/>
                  </a:cubicBezTo>
                  <a:cubicBezTo>
                    <a:pt x="1294" y="72"/>
                    <a:pt x="1081" y="0"/>
                    <a:pt x="865" y="0"/>
                  </a:cubicBezTo>
                  <a:cubicBezTo>
                    <a:pt x="648" y="0"/>
                    <a:pt x="435" y="72"/>
                    <a:pt x="264" y="203"/>
                  </a:cubicBezTo>
                  <a:cubicBezTo>
                    <a:pt x="99" y="331"/>
                    <a:pt x="0" y="498"/>
                    <a:pt x="0" y="651"/>
                  </a:cubicBezTo>
                  <a:cubicBezTo>
                    <a:pt x="0" y="721"/>
                    <a:pt x="18" y="778"/>
                    <a:pt x="50" y="825"/>
                  </a:cubicBezTo>
                  <a:cubicBezTo>
                    <a:pt x="97" y="895"/>
                    <a:pt x="176" y="941"/>
                    <a:pt x="270" y="97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278350" y="3213444"/>
              <a:ext cx="195652" cy="98824"/>
            </a:xfrm>
            <a:custGeom>
              <a:avLst/>
              <a:gdLst>
                <a:gd name="T0" fmla="*/ 7 w 1225"/>
                <a:gd name="T1" fmla="*/ 0 h 619"/>
                <a:gd name="T2" fmla="*/ 612 w 1225"/>
                <a:gd name="T3" fmla="*/ 619 h 619"/>
                <a:gd name="T4" fmla="*/ 1217 w 1225"/>
                <a:gd name="T5" fmla="*/ 0 h 619"/>
                <a:gd name="T6" fmla="*/ 7 w 1225"/>
                <a:gd name="T7" fmla="*/ 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5" h="619">
                  <a:moveTo>
                    <a:pt x="7" y="0"/>
                  </a:moveTo>
                  <a:cubicBezTo>
                    <a:pt x="0" y="344"/>
                    <a:pt x="277" y="619"/>
                    <a:pt x="612" y="619"/>
                  </a:cubicBezTo>
                  <a:cubicBezTo>
                    <a:pt x="949" y="619"/>
                    <a:pt x="1225" y="342"/>
                    <a:pt x="1217" y="0"/>
                  </a:cubicBezTo>
                  <a:cubicBezTo>
                    <a:pt x="881" y="243"/>
                    <a:pt x="340" y="242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6237756" y="2984518"/>
              <a:ext cx="276508" cy="222937"/>
            </a:xfrm>
            <a:custGeom>
              <a:avLst/>
              <a:gdLst>
                <a:gd name="T0" fmla="*/ 747 w 1730"/>
                <a:gd name="T1" fmla="*/ 836 h 1396"/>
                <a:gd name="T2" fmla="*/ 865 w 1730"/>
                <a:gd name="T3" fmla="*/ 626 h 1396"/>
                <a:gd name="T4" fmla="*/ 983 w 1730"/>
                <a:gd name="T5" fmla="*/ 836 h 1396"/>
                <a:gd name="T6" fmla="*/ 865 w 1730"/>
                <a:gd name="T7" fmla="*/ 1046 h 1396"/>
                <a:gd name="T8" fmla="*/ 747 w 1730"/>
                <a:gd name="T9" fmla="*/ 836 h 1396"/>
                <a:gd name="T10" fmla="*/ 270 w 1730"/>
                <a:gd name="T11" fmla="*/ 971 h 1396"/>
                <a:gd name="T12" fmla="*/ 270 w 1730"/>
                <a:gd name="T13" fmla="*/ 1085 h 1396"/>
                <a:gd name="T14" fmla="*/ 865 w 1730"/>
                <a:gd name="T15" fmla="*/ 1396 h 1396"/>
                <a:gd name="T16" fmla="*/ 1460 w 1730"/>
                <a:gd name="T17" fmla="*/ 1085 h 1396"/>
                <a:gd name="T18" fmla="*/ 1460 w 1730"/>
                <a:gd name="T19" fmla="*/ 971 h 1396"/>
                <a:gd name="T20" fmla="*/ 1680 w 1730"/>
                <a:gd name="T21" fmla="*/ 825 h 1396"/>
                <a:gd name="T22" fmla="*/ 1730 w 1730"/>
                <a:gd name="T23" fmla="*/ 651 h 1396"/>
                <a:gd name="T24" fmla="*/ 1465 w 1730"/>
                <a:gd name="T25" fmla="*/ 203 h 1396"/>
                <a:gd name="T26" fmla="*/ 865 w 1730"/>
                <a:gd name="T27" fmla="*/ 0 h 1396"/>
                <a:gd name="T28" fmla="*/ 265 w 1730"/>
                <a:gd name="T29" fmla="*/ 203 h 1396"/>
                <a:gd name="T30" fmla="*/ 0 w 1730"/>
                <a:gd name="T31" fmla="*/ 651 h 1396"/>
                <a:gd name="T32" fmla="*/ 50 w 1730"/>
                <a:gd name="T33" fmla="*/ 825 h 1396"/>
                <a:gd name="T34" fmla="*/ 270 w 1730"/>
                <a:gd name="T35" fmla="*/ 97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0" h="1396">
                  <a:moveTo>
                    <a:pt x="747" y="836"/>
                  </a:moveTo>
                  <a:cubicBezTo>
                    <a:pt x="747" y="716"/>
                    <a:pt x="810" y="626"/>
                    <a:pt x="865" y="626"/>
                  </a:cubicBezTo>
                  <a:cubicBezTo>
                    <a:pt x="921" y="626"/>
                    <a:pt x="983" y="716"/>
                    <a:pt x="983" y="836"/>
                  </a:cubicBezTo>
                  <a:cubicBezTo>
                    <a:pt x="983" y="957"/>
                    <a:pt x="921" y="1046"/>
                    <a:pt x="865" y="1046"/>
                  </a:cubicBezTo>
                  <a:cubicBezTo>
                    <a:pt x="810" y="1046"/>
                    <a:pt x="747" y="957"/>
                    <a:pt x="747" y="836"/>
                  </a:cubicBezTo>
                  <a:close/>
                  <a:moveTo>
                    <a:pt x="270" y="971"/>
                  </a:moveTo>
                  <a:lnTo>
                    <a:pt x="270" y="1085"/>
                  </a:lnTo>
                  <a:cubicBezTo>
                    <a:pt x="270" y="1220"/>
                    <a:pt x="537" y="1396"/>
                    <a:pt x="865" y="1396"/>
                  </a:cubicBezTo>
                  <a:cubicBezTo>
                    <a:pt x="1194" y="1396"/>
                    <a:pt x="1460" y="1220"/>
                    <a:pt x="1460" y="1085"/>
                  </a:cubicBezTo>
                  <a:lnTo>
                    <a:pt x="1460" y="971"/>
                  </a:lnTo>
                  <a:cubicBezTo>
                    <a:pt x="1554" y="941"/>
                    <a:pt x="1633" y="895"/>
                    <a:pt x="1680" y="825"/>
                  </a:cubicBezTo>
                  <a:cubicBezTo>
                    <a:pt x="1712" y="778"/>
                    <a:pt x="1730" y="721"/>
                    <a:pt x="1730" y="651"/>
                  </a:cubicBezTo>
                  <a:cubicBezTo>
                    <a:pt x="1730" y="498"/>
                    <a:pt x="1631" y="331"/>
                    <a:pt x="1465" y="203"/>
                  </a:cubicBezTo>
                  <a:cubicBezTo>
                    <a:pt x="1295" y="72"/>
                    <a:pt x="1082" y="0"/>
                    <a:pt x="865" y="0"/>
                  </a:cubicBezTo>
                  <a:cubicBezTo>
                    <a:pt x="649" y="0"/>
                    <a:pt x="435" y="72"/>
                    <a:pt x="265" y="203"/>
                  </a:cubicBezTo>
                  <a:cubicBezTo>
                    <a:pt x="99" y="331"/>
                    <a:pt x="0" y="498"/>
                    <a:pt x="0" y="651"/>
                  </a:cubicBezTo>
                  <a:cubicBezTo>
                    <a:pt x="0" y="721"/>
                    <a:pt x="18" y="779"/>
                    <a:pt x="50" y="825"/>
                  </a:cubicBezTo>
                  <a:cubicBezTo>
                    <a:pt x="98" y="895"/>
                    <a:pt x="177" y="941"/>
                    <a:pt x="270" y="97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30179" y="4426270"/>
            <a:ext cx="2960228" cy="466295"/>
            <a:chOff x="1015581" y="4768334"/>
            <a:chExt cx="2960228" cy="466295"/>
          </a:xfrm>
        </p:grpSpPr>
        <p:sp>
          <p:nvSpPr>
            <p:cNvPr id="23" name="Rounded Rectangle 22"/>
            <p:cNvSpPr/>
            <p:nvPr/>
          </p:nvSpPr>
          <p:spPr>
            <a:xfrm>
              <a:off x="1015581" y="4768334"/>
              <a:ext cx="2960228" cy="466295"/>
            </a:xfrm>
            <a:prstGeom prst="roundRect">
              <a:avLst>
                <a:gd name="adj" fmla="val 50000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39468" y="4862991"/>
              <a:ext cx="2112454" cy="276981"/>
            </a:xfrm>
            <a:prstGeom prst="rect">
              <a:avLst/>
            </a:prstGeom>
            <a:noFill/>
          </p:spPr>
          <p:txBody>
            <a:bodyPr wrap="square" lIns="91422" tIns="45711" rIns="91422" bIns="45711" rtlCol="0" anchor="ctr" anchorCtr="0">
              <a:spAutoFit/>
            </a:bodyPr>
            <a:lstStyle/>
            <a:p>
              <a:pPr algn="ctr"/>
              <a:endParaRPr lang="mn-MN" sz="1200" b="1" dirty="0">
                <a:solidFill>
                  <a:schemeClr val="bg1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030179" y="4410657"/>
            <a:ext cx="2694060" cy="461647"/>
          </a:xfrm>
          <a:prstGeom prst="rect">
            <a:avLst/>
          </a:prstGeom>
          <a:noFill/>
        </p:spPr>
        <p:txBody>
          <a:bodyPr wrap="square" lIns="91422" tIns="45711" rIns="91422" bIns="45711" rtlCol="0" anchor="ctr" anchorCtr="0">
            <a:spAutoFit/>
          </a:bodyPr>
          <a:lstStyle/>
          <a:p>
            <a:pPr algn="ctr"/>
            <a:r>
              <a:rPr lang="mn-MN" sz="1200" b="1" dirty="0">
                <a:solidFill>
                  <a:schemeClr val="bg1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Хууль хяналтын байгууллагад шилжүүлсэн албан тушаалтан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20020" y="4872304"/>
            <a:ext cx="9957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latin typeface="Mogul Europe" panose="020B7200000000000000" pitchFamily="34" charset="0"/>
              </a:rPr>
              <a:t>13</a:t>
            </a:r>
            <a:endParaRPr lang="en-US" sz="4400" b="1" dirty="0">
              <a:latin typeface="Mogul Europe" panose="020B7200000000000000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299615" y="2697760"/>
            <a:ext cx="2083334" cy="1608192"/>
            <a:chOff x="2551112" y="3127085"/>
            <a:chExt cx="1567451" cy="1209966"/>
          </a:xfrm>
          <a:solidFill>
            <a:srgbClr val="333F50"/>
          </a:solidFill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2687638" y="3130550"/>
              <a:ext cx="196850" cy="190500"/>
            </a:xfrm>
            <a:custGeom>
              <a:avLst/>
              <a:gdLst>
                <a:gd name="T0" fmla="*/ 314 w 1000"/>
                <a:gd name="T1" fmla="*/ 964 h 964"/>
                <a:gd name="T2" fmla="*/ 765 w 1000"/>
                <a:gd name="T3" fmla="*/ 871 h 964"/>
                <a:gd name="T4" fmla="*/ 810 w 1000"/>
                <a:gd name="T5" fmla="*/ 891 h 964"/>
                <a:gd name="T6" fmla="*/ 1000 w 1000"/>
                <a:gd name="T7" fmla="*/ 500 h 964"/>
                <a:gd name="T8" fmla="*/ 500 w 1000"/>
                <a:gd name="T9" fmla="*/ 0 h 964"/>
                <a:gd name="T10" fmla="*/ 0 w 1000"/>
                <a:gd name="T11" fmla="*/ 500 h 964"/>
                <a:gd name="T12" fmla="*/ 314 w 1000"/>
                <a:gd name="T13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0" h="964">
                  <a:moveTo>
                    <a:pt x="314" y="964"/>
                  </a:moveTo>
                  <a:cubicBezTo>
                    <a:pt x="430" y="851"/>
                    <a:pt x="604" y="809"/>
                    <a:pt x="765" y="871"/>
                  </a:cubicBezTo>
                  <a:cubicBezTo>
                    <a:pt x="781" y="877"/>
                    <a:pt x="796" y="884"/>
                    <a:pt x="810" y="891"/>
                  </a:cubicBezTo>
                  <a:cubicBezTo>
                    <a:pt x="926" y="800"/>
                    <a:pt x="1000" y="659"/>
                    <a:pt x="1000" y="500"/>
                  </a:cubicBezTo>
                  <a:cubicBezTo>
                    <a:pt x="1000" y="224"/>
                    <a:pt x="776" y="0"/>
                    <a:pt x="500" y="0"/>
                  </a:cubicBezTo>
                  <a:cubicBezTo>
                    <a:pt x="224" y="0"/>
                    <a:pt x="0" y="224"/>
                    <a:pt x="0" y="500"/>
                  </a:cubicBezTo>
                  <a:cubicBezTo>
                    <a:pt x="0" y="710"/>
                    <a:pt x="130" y="890"/>
                    <a:pt x="314" y="9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2660650" y="3683000"/>
              <a:ext cx="250825" cy="654050"/>
            </a:xfrm>
            <a:custGeom>
              <a:avLst/>
              <a:gdLst>
                <a:gd name="T0" fmla="*/ 926 w 1283"/>
                <a:gd name="T1" fmla="*/ 448 h 3322"/>
                <a:gd name="T2" fmla="*/ 364 w 1283"/>
                <a:gd name="T3" fmla="*/ 223 h 3322"/>
                <a:gd name="T4" fmla="*/ 333 w 1283"/>
                <a:gd name="T5" fmla="*/ 110 h 3322"/>
                <a:gd name="T6" fmla="*/ 0 w 1283"/>
                <a:gd name="T7" fmla="*/ 0 h 3322"/>
                <a:gd name="T8" fmla="*/ 0 w 1283"/>
                <a:gd name="T9" fmla="*/ 3033 h 3322"/>
                <a:gd name="T10" fmla="*/ 290 w 1283"/>
                <a:gd name="T11" fmla="*/ 3322 h 3322"/>
                <a:gd name="T12" fmla="*/ 579 w 1283"/>
                <a:gd name="T13" fmla="*/ 3033 h 3322"/>
                <a:gd name="T14" fmla="*/ 579 w 1283"/>
                <a:gd name="T15" fmla="*/ 720 h 3322"/>
                <a:gd name="T16" fmla="*/ 704 w 1283"/>
                <a:gd name="T17" fmla="*/ 720 h 3322"/>
                <a:gd name="T18" fmla="*/ 704 w 1283"/>
                <a:gd name="T19" fmla="*/ 3033 h 3322"/>
                <a:gd name="T20" fmla="*/ 993 w 1283"/>
                <a:gd name="T21" fmla="*/ 3322 h 3322"/>
                <a:gd name="T22" fmla="*/ 1283 w 1283"/>
                <a:gd name="T23" fmla="*/ 3033 h 3322"/>
                <a:gd name="T24" fmla="*/ 1278 w 1283"/>
                <a:gd name="T25" fmla="*/ 298 h 3322"/>
                <a:gd name="T26" fmla="*/ 926 w 1283"/>
                <a:gd name="T27" fmla="*/ 448 h 3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3" h="3322">
                  <a:moveTo>
                    <a:pt x="926" y="448"/>
                  </a:moveTo>
                  <a:cubicBezTo>
                    <a:pt x="709" y="541"/>
                    <a:pt x="457" y="440"/>
                    <a:pt x="364" y="223"/>
                  </a:cubicBezTo>
                  <a:cubicBezTo>
                    <a:pt x="348" y="186"/>
                    <a:pt x="338" y="148"/>
                    <a:pt x="333" y="110"/>
                  </a:cubicBezTo>
                  <a:cubicBezTo>
                    <a:pt x="210" y="123"/>
                    <a:pt x="89" y="81"/>
                    <a:pt x="0" y="0"/>
                  </a:cubicBezTo>
                  <a:lnTo>
                    <a:pt x="0" y="3033"/>
                  </a:lnTo>
                  <a:cubicBezTo>
                    <a:pt x="0" y="3193"/>
                    <a:pt x="130" y="3322"/>
                    <a:pt x="290" y="3322"/>
                  </a:cubicBezTo>
                  <a:cubicBezTo>
                    <a:pt x="450" y="3322"/>
                    <a:pt x="579" y="3193"/>
                    <a:pt x="579" y="3033"/>
                  </a:cubicBezTo>
                  <a:lnTo>
                    <a:pt x="579" y="720"/>
                  </a:lnTo>
                  <a:lnTo>
                    <a:pt x="704" y="720"/>
                  </a:lnTo>
                  <a:lnTo>
                    <a:pt x="704" y="3033"/>
                  </a:lnTo>
                  <a:cubicBezTo>
                    <a:pt x="704" y="3193"/>
                    <a:pt x="834" y="3322"/>
                    <a:pt x="993" y="3322"/>
                  </a:cubicBezTo>
                  <a:cubicBezTo>
                    <a:pt x="1153" y="3322"/>
                    <a:pt x="1283" y="3193"/>
                    <a:pt x="1283" y="3033"/>
                  </a:cubicBezTo>
                  <a:lnTo>
                    <a:pt x="1278" y="298"/>
                  </a:lnTo>
                  <a:lnTo>
                    <a:pt x="926" y="4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2551112" y="3327400"/>
              <a:ext cx="311150" cy="344488"/>
            </a:xfrm>
            <a:custGeom>
              <a:avLst/>
              <a:gdLst>
                <a:gd name="T0" fmla="*/ 885 w 1583"/>
                <a:gd name="T1" fmla="*/ 1734 h 1749"/>
                <a:gd name="T2" fmla="*/ 1068 w 1583"/>
                <a:gd name="T3" fmla="*/ 1583 h 1749"/>
                <a:gd name="T4" fmla="*/ 1536 w 1583"/>
                <a:gd name="T5" fmla="*/ 359 h 1749"/>
                <a:gd name="T6" fmla="*/ 1397 w 1583"/>
                <a:gd name="T7" fmla="*/ 48 h 1749"/>
                <a:gd name="T8" fmla="*/ 1085 w 1583"/>
                <a:gd name="T9" fmla="*/ 187 h 1749"/>
                <a:gd name="T10" fmla="*/ 763 w 1583"/>
                <a:gd name="T11" fmla="*/ 1029 h 1749"/>
                <a:gd name="T12" fmla="*/ 517 w 1583"/>
                <a:gd name="T13" fmla="*/ 712 h 1749"/>
                <a:gd name="T14" fmla="*/ 721 w 1583"/>
                <a:gd name="T15" fmla="*/ 703 h 1749"/>
                <a:gd name="T16" fmla="*/ 901 w 1583"/>
                <a:gd name="T17" fmla="*/ 221 h 1749"/>
                <a:gd name="T18" fmla="*/ 552 w 1583"/>
                <a:gd name="T19" fmla="*/ 221 h 1749"/>
                <a:gd name="T20" fmla="*/ 108 w 1583"/>
                <a:gd name="T21" fmla="*/ 448 h 1749"/>
                <a:gd name="T22" fmla="*/ 54 w 1583"/>
                <a:gd name="T23" fmla="*/ 874 h 1749"/>
                <a:gd name="T24" fmla="*/ 661 w 1583"/>
                <a:gd name="T25" fmla="*/ 1655 h 1749"/>
                <a:gd name="T26" fmla="*/ 885 w 1583"/>
                <a:gd name="T27" fmla="*/ 1734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3" h="1749">
                  <a:moveTo>
                    <a:pt x="885" y="1734"/>
                  </a:moveTo>
                  <a:cubicBezTo>
                    <a:pt x="968" y="1720"/>
                    <a:pt x="1038" y="1662"/>
                    <a:pt x="1068" y="1583"/>
                  </a:cubicBezTo>
                  <a:lnTo>
                    <a:pt x="1536" y="359"/>
                  </a:lnTo>
                  <a:cubicBezTo>
                    <a:pt x="1583" y="235"/>
                    <a:pt x="1521" y="96"/>
                    <a:pt x="1397" y="48"/>
                  </a:cubicBezTo>
                  <a:cubicBezTo>
                    <a:pt x="1272" y="0"/>
                    <a:pt x="1133" y="63"/>
                    <a:pt x="1085" y="187"/>
                  </a:cubicBezTo>
                  <a:lnTo>
                    <a:pt x="763" y="1029"/>
                  </a:lnTo>
                  <a:lnTo>
                    <a:pt x="517" y="712"/>
                  </a:lnTo>
                  <a:lnTo>
                    <a:pt x="721" y="703"/>
                  </a:lnTo>
                  <a:lnTo>
                    <a:pt x="901" y="221"/>
                  </a:lnTo>
                  <a:lnTo>
                    <a:pt x="552" y="221"/>
                  </a:lnTo>
                  <a:cubicBezTo>
                    <a:pt x="373" y="221"/>
                    <a:pt x="203" y="310"/>
                    <a:pt x="108" y="448"/>
                  </a:cubicBezTo>
                  <a:cubicBezTo>
                    <a:pt x="20" y="575"/>
                    <a:pt x="0" y="730"/>
                    <a:pt x="54" y="874"/>
                  </a:cubicBezTo>
                  <a:cubicBezTo>
                    <a:pt x="103" y="1007"/>
                    <a:pt x="568" y="1548"/>
                    <a:pt x="661" y="1655"/>
                  </a:cubicBezTo>
                  <a:cubicBezTo>
                    <a:pt x="717" y="1720"/>
                    <a:pt x="802" y="1749"/>
                    <a:pt x="885" y="17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2755900" y="3370263"/>
              <a:ext cx="271463" cy="379413"/>
            </a:xfrm>
            <a:custGeom>
              <a:avLst/>
              <a:gdLst>
                <a:gd name="T0" fmla="*/ 1369 w 1374"/>
                <a:gd name="T1" fmla="*/ 567 h 1924"/>
                <a:gd name="T2" fmla="*/ 798 w 1374"/>
                <a:gd name="T3" fmla="*/ 0 h 1924"/>
                <a:gd name="T4" fmla="*/ 690 w 1374"/>
                <a:gd name="T5" fmla="*/ 0 h 1924"/>
                <a:gd name="T6" fmla="*/ 665 w 1374"/>
                <a:gd name="T7" fmla="*/ 205 h 1924"/>
                <a:gd name="T8" fmla="*/ 297 w 1374"/>
                <a:gd name="T9" fmla="*/ 1167 h 1924"/>
                <a:gd name="T10" fmla="*/ 786 w 1374"/>
                <a:gd name="T11" fmla="*/ 958 h 1924"/>
                <a:gd name="T12" fmla="*/ 786 w 1374"/>
                <a:gd name="T13" fmla="*/ 571 h 1924"/>
                <a:gd name="T14" fmla="*/ 836 w 1374"/>
                <a:gd name="T15" fmla="*/ 520 h 1924"/>
                <a:gd name="T16" fmla="*/ 886 w 1374"/>
                <a:gd name="T17" fmla="*/ 570 h 1924"/>
                <a:gd name="T18" fmla="*/ 890 w 1374"/>
                <a:gd name="T19" fmla="*/ 1117 h 1924"/>
                <a:gd name="T20" fmla="*/ 171 w 1374"/>
                <a:gd name="T21" fmla="*/ 1424 h 1924"/>
                <a:gd name="T22" fmla="*/ 35 w 1374"/>
                <a:gd name="T23" fmla="*/ 1718 h 1924"/>
                <a:gd name="T24" fmla="*/ 360 w 1374"/>
                <a:gd name="T25" fmla="*/ 1868 h 1924"/>
                <a:gd name="T26" fmla="*/ 1227 w 1374"/>
                <a:gd name="T27" fmla="*/ 1497 h 1924"/>
                <a:gd name="T28" fmla="*/ 1373 w 1374"/>
                <a:gd name="T29" fmla="*/ 1274 h 1924"/>
                <a:gd name="T30" fmla="*/ 1369 w 1374"/>
                <a:gd name="T31" fmla="*/ 567 h 1924"/>
                <a:gd name="T32" fmla="*/ 1369 w 1374"/>
                <a:gd name="T33" fmla="*/ 567 h 1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4" h="1924">
                  <a:moveTo>
                    <a:pt x="1369" y="567"/>
                  </a:moveTo>
                  <a:cubicBezTo>
                    <a:pt x="1367" y="254"/>
                    <a:pt x="1111" y="0"/>
                    <a:pt x="798" y="0"/>
                  </a:cubicBezTo>
                  <a:lnTo>
                    <a:pt x="690" y="0"/>
                  </a:lnTo>
                  <a:cubicBezTo>
                    <a:pt x="698" y="67"/>
                    <a:pt x="691" y="137"/>
                    <a:pt x="665" y="205"/>
                  </a:cubicBezTo>
                  <a:cubicBezTo>
                    <a:pt x="621" y="319"/>
                    <a:pt x="341" y="1052"/>
                    <a:pt x="297" y="1167"/>
                  </a:cubicBezTo>
                  <a:lnTo>
                    <a:pt x="786" y="958"/>
                  </a:lnTo>
                  <a:lnTo>
                    <a:pt x="786" y="571"/>
                  </a:lnTo>
                  <a:cubicBezTo>
                    <a:pt x="786" y="543"/>
                    <a:pt x="808" y="520"/>
                    <a:pt x="836" y="520"/>
                  </a:cubicBezTo>
                  <a:cubicBezTo>
                    <a:pt x="864" y="520"/>
                    <a:pt x="886" y="543"/>
                    <a:pt x="886" y="570"/>
                  </a:cubicBezTo>
                  <a:cubicBezTo>
                    <a:pt x="888" y="763"/>
                    <a:pt x="889" y="918"/>
                    <a:pt x="890" y="1117"/>
                  </a:cubicBezTo>
                  <a:cubicBezTo>
                    <a:pt x="805" y="1153"/>
                    <a:pt x="243" y="1393"/>
                    <a:pt x="171" y="1424"/>
                  </a:cubicBezTo>
                  <a:cubicBezTo>
                    <a:pt x="54" y="1474"/>
                    <a:pt x="0" y="1604"/>
                    <a:pt x="35" y="1718"/>
                  </a:cubicBezTo>
                  <a:cubicBezTo>
                    <a:pt x="78" y="1855"/>
                    <a:pt x="230" y="1924"/>
                    <a:pt x="360" y="1868"/>
                  </a:cubicBezTo>
                  <a:lnTo>
                    <a:pt x="1227" y="1497"/>
                  </a:lnTo>
                  <a:cubicBezTo>
                    <a:pt x="1316" y="1459"/>
                    <a:pt x="1374" y="1371"/>
                    <a:pt x="1373" y="1274"/>
                  </a:cubicBezTo>
                  <a:cubicBezTo>
                    <a:pt x="1370" y="791"/>
                    <a:pt x="1372" y="1050"/>
                    <a:pt x="1369" y="567"/>
                  </a:cubicBezTo>
                  <a:cubicBezTo>
                    <a:pt x="1369" y="567"/>
                    <a:pt x="1369" y="567"/>
                    <a:pt x="1369" y="56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101975" y="3132138"/>
              <a:ext cx="487363" cy="1204913"/>
              <a:chOff x="3101975" y="3132138"/>
              <a:chExt cx="487363" cy="1204913"/>
            </a:xfrm>
            <a:grpFill/>
          </p:grpSpPr>
          <p:sp>
            <p:nvSpPr>
              <p:cNvPr id="39" name="Oval 9"/>
              <p:cNvSpPr>
                <a:spLocks noChangeArrowheads="1"/>
              </p:cNvSpPr>
              <p:nvPr/>
            </p:nvSpPr>
            <p:spPr bwMode="auto">
              <a:xfrm>
                <a:off x="3246438" y="3132138"/>
                <a:ext cx="198438" cy="1984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mn-MN"/>
              </a:p>
            </p:txBody>
          </p:sp>
          <p:sp>
            <p:nvSpPr>
              <p:cNvPr id="40" name="Freeform 10"/>
              <p:cNvSpPr>
                <a:spLocks/>
              </p:cNvSpPr>
              <p:nvPr/>
            </p:nvSpPr>
            <p:spPr bwMode="auto">
              <a:xfrm>
                <a:off x="3101975" y="3360738"/>
                <a:ext cx="487363" cy="976313"/>
              </a:xfrm>
              <a:custGeom>
                <a:avLst/>
                <a:gdLst>
                  <a:gd name="T0" fmla="*/ 2467 w 2476"/>
                  <a:gd name="T1" fmla="*/ 577 h 4960"/>
                  <a:gd name="T2" fmla="*/ 1891 w 2476"/>
                  <a:gd name="T3" fmla="*/ 4 h 4960"/>
                  <a:gd name="T4" fmla="*/ 1642 w 2476"/>
                  <a:gd name="T5" fmla="*/ 4 h 4960"/>
                  <a:gd name="T6" fmla="*/ 1340 w 2476"/>
                  <a:gd name="T7" fmla="*/ 792 h 4960"/>
                  <a:gd name="T8" fmla="*/ 1411 w 2476"/>
                  <a:gd name="T9" fmla="*/ 457 h 4960"/>
                  <a:gd name="T10" fmla="*/ 1401 w 2476"/>
                  <a:gd name="T11" fmla="*/ 388 h 4960"/>
                  <a:gd name="T12" fmla="*/ 1304 w 2476"/>
                  <a:gd name="T13" fmla="*/ 211 h 4960"/>
                  <a:gd name="T14" fmla="*/ 1390 w 2476"/>
                  <a:gd name="T15" fmla="*/ 53 h 4960"/>
                  <a:gd name="T16" fmla="*/ 1390 w 2476"/>
                  <a:gd name="T17" fmla="*/ 18 h 4960"/>
                  <a:gd name="T18" fmla="*/ 1359 w 2476"/>
                  <a:gd name="T19" fmla="*/ 0 h 4960"/>
                  <a:gd name="T20" fmla="*/ 1121 w 2476"/>
                  <a:gd name="T21" fmla="*/ 0 h 4960"/>
                  <a:gd name="T22" fmla="*/ 1091 w 2476"/>
                  <a:gd name="T23" fmla="*/ 18 h 4960"/>
                  <a:gd name="T24" fmla="*/ 1090 w 2476"/>
                  <a:gd name="T25" fmla="*/ 53 h 4960"/>
                  <a:gd name="T26" fmla="*/ 1177 w 2476"/>
                  <a:gd name="T27" fmla="*/ 211 h 4960"/>
                  <a:gd name="T28" fmla="*/ 1079 w 2476"/>
                  <a:gd name="T29" fmla="*/ 389 h 4960"/>
                  <a:gd name="T30" fmla="*/ 1069 w 2476"/>
                  <a:gd name="T31" fmla="*/ 457 h 4960"/>
                  <a:gd name="T32" fmla="*/ 1131 w 2476"/>
                  <a:gd name="T33" fmla="*/ 792 h 4960"/>
                  <a:gd name="T34" fmla="*/ 832 w 2476"/>
                  <a:gd name="T35" fmla="*/ 4 h 4960"/>
                  <a:gd name="T36" fmla="*/ 585 w 2476"/>
                  <a:gd name="T37" fmla="*/ 4 h 4960"/>
                  <a:gd name="T38" fmla="*/ 10 w 2476"/>
                  <a:gd name="T39" fmla="*/ 577 h 4960"/>
                  <a:gd name="T40" fmla="*/ 1 w 2476"/>
                  <a:gd name="T41" fmla="*/ 2364 h 4960"/>
                  <a:gd name="T42" fmla="*/ 243 w 2476"/>
                  <a:gd name="T43" fmla="*/ 2609 h 4960"/>
                  <a:gd name="T44" fmla="*/ 244 w 2476"/>
                  <a:gd name="T45" fmla="*/ 2609 h 4960"/>
                  <a:gd name="T46" fmla="*/ 487 w 2476"/>
                  <a:gd name="T47" fmla="*/ 2367 h 4960"/>
                  <a:gd name="T48" fmla="*/ 496 w 2476"/>
                  <a:gd name="T49" fmla="*/ 580 h 4960"/>
                  <a:gd name="T50" fmla="*/ 543 w 2476"/>
                  <a:gd name="T51" fmla="*/ 533 h 4960"/>
                  <a:gd name="T52" fmla="*/ 590 w 2476"/>
                  <a:gd name="T53" fmla="*/ 580 h 4960"/>
                  <a:gd name="T54" fmla="*/ 590 w 2476"/>
                  <a:gd name="T55" fmla="*/ 4668 h 4960"/>
                  <a:gd name="T56" fmla="*/ 882 w 2476"/>
                  <a:gd name="T57" fmla="*/ 4960 h 4960"/>
                  <a:gd name="T58" fmla="*/ 1174 w 2476"/>
                  <a:gd name="T59" fmla="*/ 4668 h 4960"/>
                  <a:gd name="T60" fmla="*/ 1174 w 2476"/>
                  <a:gd name="T61" fmla="*/ 2398 h 4960"/>
                  <a:gd name="T62" fmla="*/ 1237 w 2476"/>
                  <a:gd name="T63" fmla="*/ 2335 h 4960"/>
                  <a:gd name="T64" fmla="*/ 1300 w 2476"/>
                  <a:gd name="T65" fmla="*/ 2398 h 4960"/>
                  <a:gd name="T66" fmla="*/ 1300 w 2476"/>
                  <a:gd name="T67" fmla="*/ 4668 h 4960"/>
                  <a:gd name="T68" fmla="*/ 1592 w 2476"/>
                  <a:gd name="T69" fmla="*/ 4960 h 4960"/>
                  <a:gd name="T70" fmla="*/ 1884 w 2476"/>
                  <a:gd name="T71" fmla="*/ 4668 h 4960"/>
                  <a:gd name="T72" fmla="*/ 1878 w 2476"/>
                  <a:gd name="T73" fmla="*/ 569 h 4960"/>
                  <a:gd name="T74" fmla="*/ 1930 w 2476"/>
                  <a:gd name="T75" fmla="*/ 518 h 4960"/>
                  <a:gd name="T76" fmla="*/ 1981 w 2476"/>
                  <a:gd name="T77" fmla="*/ 569 h 4960"/>
                  <a:gd name="T78" fmla="*/ 1980 w 2476"/>
                  <a:gd name="T79" fmla="*/ 580 h 4960"/>
                  <a:gd name="T80" fmla="*/ 1989 w 2476"/>
                  <a:gd name="T81" fmla="*/ 2367 h 4960"/>
                  <a:gd name="T82" fmla="*/ 2232 w 2476"/>
                  <a:gd name="T83" fmla="*/ 2609 h 4960"/>
                  <a:gd name="T84" fmla="*/ 2234 w 2476"/>
                  <a:gd name="T85" fmla="*/ 2609 h 4960"/>
                  <a:gd name="T86" fmla="*/ 2476 w 2476"/>
                  <a:gd name="T87" fmla="*/ 2364 h 4960"/>
                  <a:gd name="T88" fmla="*/ 2467 w 2476"/>
                  <a:gd name="T89" fmla="*/ 577 h 4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6" h="4960">
                    <a:moveTo>
                      <a:pt x="2467" y="577"/>
                    </a:moveTo>
                    <a:cubicBezTo>
                      <a:pt x="2465" y="261"/>
                      <a:pt x="2207" y="4"/>
                      <a:pt x="1891" y="4"/>
                    </a:cubicBezTo>
                    <a:lnTo>
                      <a:pt x="1642" y="4"/>
                    </a:lnTo>
                    <a:lnTo>
                      <a:pt x="1340" y="792"/>
                    </a:lnTo>
                    <a:lnTo>
                      <a:pt x="1411" y="457"/>
                    </a:lnTo>
                    <a:cubicBezTo>
                      <a:pt x="1416" y="434"/>
                      <a:pt x="1413" y="409"/>
                      <a:pt x="1401" y="388"/>
                    </a:cubicBezTo>
                    <a:lnTo>
                      <a:pt x="1304" y="211"/>
                    </a:lnTo>
                    <a:lnTo>
                      <a:pt x="1390" y="53"/>
                    </a:lnTo>
                    <a:cubicBezTo>
                      <a:pt x="1396" y="42"/>
                      <a:pt x="1396" y="29"/>
                      <a:pt x="1390" y="18"/>
                    </a:cubicBezTo>
                    <a:cubicBezTo>
                      <a:pt x="1383" y="7"/>
                      <a:pt x="1372" y="0"/>
                      <a:pt x="1359" y="0"/>
                    </a:cubicBezTo>
                    <a:lnTo>
                      <a:pt x="1121" y="0"/>
                    </a:lnTo>
                    <a:cubicBezTo>
                      <a:pt x="1109" y="0"/>
                      <a:pt x="1097" y="7"/>
                      <a:pt x="1091" y="18"/>
                    </a:cubicBezTo>
                    <a:cubicBezTo>
                      <a:pt x="1084" y="29"/>
                      <a:pt x="1084" y="42"/>
                      <a:pt x="1090" y="53"/>
                    </a:cubicBezTo>
                    <a:lnTo>
                      <a:pt x="1177" y="211"/>
                    </a:lnTo>
                    <a:lnTo>
                      <a:pt x="1079" y="389"/>
                    </a:lnTo>
                    <a:cubicBezTo>
                      <a:pt x="1068" y="410"/>
                      <a:pt x="1064" y="434"/>
                      <a:pt x="1069" y="457"/>
                    </a:cubicBezTo>
                    <a:lnTo>
                      <a:pt x="1131" y="792"/>
                    </a:lnTo>
                    <a:lnTo>
                      <a:pt x="832" y="4"/>
                    </a:lnTo>
                    <a:lnTo>
                      <a:pt x="585" y="4"/>
                    </a:lnTo>
                    <a:cubicBezTo>
                      <a:pt x="269" y="4"/>
                      <a:pt x="11" y="261"/>
                      <a:pt x="10" y="577"/>
                    </a:cubicBezTo>
                    <a:lnTo>
                      <a:pt x="1" y="2364"/>
                    </a:lnTo>
                    <a:cubicBezTo>
                      <a:pt x="0" y="2498"/>
                      <a:pt x="108" y="2608"/>
                      <a:pt x="243" y="2609"/>
                    </a:cubicBezTo>
                    <a:cubicBezTo>
                      <a:pt x="243" y="2609"/>
                      <a:pt x="244" y="2609"/>
                      <a:pt x="244" y="2609"/>
                    </a:cubicBezTo>
                    <a:cubicBezTo>
                      <a:pt x="378" y="2609"/>
                      <a:pt x="487" y="2500"/>
                      <a:pt x="487" y="2367"/>
                    </a:cubicBezTo>
                    <a:lnTo>
                      <a:pt x="496" y="580"/>
                    </a:lnTo>
                    <a:cubicBezTo>
                      <a:pt x="496" y="554"/>
                      <a:pt x="517" y="533"/>
                      <a:pt x="543" y="533"/>
                    </a:cubicBezTo>
                    <a:cubicBezTo>
                      <a:pt x="569" y="533"/>
                      <a:pt x="590" y="554"/>
                      <a:pt x="590" y="580"/>
                    </a:cubicBezTo>
                    <a:lnTo>
                      <a:pt x="590" y="4668"/>
                    </a:lnTo>
                    <a:cubicBezTo>
                      <a:pt x="590" y="4830"/>
                      <a:pt x="721" y="4960"/>
                      <a:pt x="882" y="4960"/>
                    </a:cubicBezTo>
                    <a:cubicBezTo>
                      <a:pt x="1043" y="4960"/>
                      <a:pt x="1174" y="4830"/>
                      <a:pt x="1174" y="4668"/>
                    </a:cubicBezTo>
                    <a:lnTo>
                      <a:pt x="1174" y="2398"/>
                    </a:lnTo>
                    <a:cubicBezTo>
                      <a:pt x="1174" y="2364"/>
                      <a:pt x="1202" y="2335"/>
                      <a:pt x="1237" y="2335"/>
                    </a:cubicBezTo>
                    <a:cubicBezTo>
                      <a:pt x="1272" y="2335"/>
                      <a:pt x="1300" y="2364"/>
                      <a:pt x="1300" y="2398"/>
                    </a:cubicBezTo>
                    <a:lnTo>
                      <a:pt x="1300" y="4668"/>
                    </a:lnTo>
                    <a:cubicBezTo>
                      <a:pt x="1300" y="4830"/>
                      <a:pt x="1431" y="4960"/>
                      <a:pt x="1592" y="4960"/>
                    </a:cubicBezTo>
                    <a:cubicBezTo>
                      <a:pt x="1753" y="4960"/>
                      <a:pt x="1884" y="4830"/>
                      <a:pt x="1884" y="4668"/>
                    </a:cubicBezTo>
                    <a:lnTo>
                      <a:pt x="1878" y="569"/>
                    </a:lnTo>
                    <a:cubicBezTo>
                      <a:pt x="1878" y="541"/>
                      <a:pt x="1901" y="518"/>
                      <a:pt x="1930" y="518"/>
                    </a:cubicBezTo>
                    <a:cubicBezTo>
                      <a:pt x="1958" y="518"/>
                      <a:pt x="1981" y="541"/>
                      <a:pt x="1981" y="569"/>
                    </a:cubicBezTo>
                    <a:cubicBezTo>
                      <a:pt x="1981" y="573"/>
                      <a:pt x="1981" y="576"/>
                      <a:pt x="1980" y="580"/>
                    </a:cubicBezTo>
                    <a:lnTo>
                      <a:pt x="1989" y="2367"/>
                    </a:lnTo>
                    <a:cubicBezTo>
                      <a:pt x="1990" y="2500"/>
                      <a:pt x="2099" y="2609"/>
                      <a:pt x="2232" y="2609"/>
                    </a:cubicBezTo>
                    <a:lnTo>
                      <a:pt x="2234" y="2609"/>
                    </a:lnTo>
                    <a:cubicBezTo>
                      <a:pt x="2368" y="2608"/>
                      <a:pt x="2476" y="2498"/>
                      <a:pt x="2476" y="2364"/>
                    </a:cubicBezTo>
                    <a:lnTo>
                      <a:pt x="2467" y="5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mn-MN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631200" y="3127085"/>
              <a:ext cx="487363" cy="1204913"/>
              <a:chOff x="3101975" y="3132138"/>
              <a:chExt cx="487363" cy="1204913"/>
            </a:xfrm>
            <a:grpFill/>
          </p:grpSpPr>
          <p:sp>
            <p:nvSpPr>
              <p:cNvPr id="37" name="Oval 9"/>
              <p:cNvSpPr>
                <a:spLocks noChangeArrowheads="1"/>
              </p:cNvSpPr>
              <p:nvPr/>
            </p:nvSpPr>
            <p:spPr bwMode="auto">
              <a:xfrm>
                <a:off x="3246438" y="3132138"/>
                <a:ext cx="198438" cy="1984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mn-MN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3101975" y="3360738"/>
                <a:ext cx="487363" cy="976313"/>
              </a:xfrm>
              <a:custGeom>
                <a:avLst/>
                <a:gdLst>
                  <a:gd name="T0" fmla="*/ 2467 w 2476"/>
                  <a:gd name="T1" fmla="*/ 577 h 4960"/>
                  <a:gd name="T2" fmla="*/ 1891 w 2476"/>
                  <a:gd name="T3" fmla="*/ 4 h 4960"/>
                  <a:gd name="T4" fmla="*/ 1642 w 2476"/>
                  <a:gd name="T5" fmla="*/ 4 h 4960"/>
                  <a:gd name="T6" fmla="*/ 1340 w 2476"/>
                  <a:gd name="T7" fmla="*/ 792 h 4960"/>
                  <a:gd name="T8" fmla="*/ 1411 w 2476"/>
                  <a:gd name="T9" fmla="*/ 457 h 4960"/>
                  <a:gd name="T10" fmla="*/ 1401 w 2476"/>
                  <a:gd name="T11" fmla="*/ 388 h 4960"/>
                  <a:gd name="T12" fmla="*/ 1304 w 2476"/>
                  <a:gd name="T13" fmla="*/ 211 h 4960"/>
                  <a:gd name="T14" fmla="*/ 1390 w 2476"/>
                  <a:gd name="T15" fmla="*/ 53 h 4960"/>
                  <a:gd name="T16" fmla="*/ 1390 w 2476"/>
                  <a:gd name="T17" fmla="*/ 18 h 4960"/>
                  <a:gd name="T18" fmla="*/ 1359 w 2476"/>
                  <a:gd name="T19" fmla="*/ 0 h 4960"/>
                  <a:gd name="T20" fmla="*/ 1121 w 2476"/>
                  <a:gd name="T21" fmla="*/ 0 h 4960"/>
                  <a:gd name="T22" fmla="*/ 1091 w 2476"/>
                  <a:gd name="T23" fmla="*/ 18 h 4960"/>
                  <a:gd name="T24" fmla="*/ 1090 w 2476"/>
                  <a:gd name="T25" fmla="*/ 53 h 4960"/>
                  <a:gd name="T26" fmla="*/ 1177 w 2476"/>
                  <a:gd name="T27" fmla="*/ 211 h 4960"/>
                  <a:gd name="T28" fmla="*/ 1079 w 2476"/>
                  <a:gd name="T29" fmla="*/ 389 h 4960"/>
                  <a:gd name="T30" fmla="*/ 1069 w 2476"/>
                  <a:gd name="T31" fmla="*/ 457 h 4960"/>
                  <a:gd name="T32" fmla="*/ 1131 w 2476"/>
                  <a:gd name="T33" fmla="*/ 792 h 4960"/>
                  <a:gd name="T34" fmla="*/ 832 w 2476"/>
                  <a:gd name="T35" fmla="*/ 4 h 4960"/>
                  <a:gd name="T36" fmla="*/ 585 w 2476"/>
                  <a:gd name="T37" fmla="*/ 4 h 4960"/>
                  <a:gd name="T38" fmla="*/ 10 w 2476"/>
                  <a:gd name="T39" fmla="*/ 577 h 4960"/>
                  <a:gd name="T40" fmla="*/ 1 w 2476"/>
                  <a:gd name="T41" fmla="*/ 2364 h 4960"/>
                  <a:gd name="T42" fmla="*/ 243 w 2476"/>
                  <a:gd name="T43" fmla="*/ 2609 h 4960"/>
                  <a:gd name="T44" fmla="*/ 244 w 2476"/>
                  <a:gd name="T45" fmla="*/ 2609 h 4960"/>
                  <a:gd name="T46" fmla="*/ 487 w 2476"/>
                  <a:gd name="T47" fmla="*/ 2367 h 4960"/>
                  <a:gd name="T48" fmla="*/ 496 w 2476"/>
                  <a:gd name="T49" fmla="*/ 580 h 4960"/>
                  <a:gd name="T50" fmla="*/ 543 w 2476"/>
                  <a:gd name="T51" fmla="*/ 533 h 4960"/>
                  <a:gd name="T52" fmla="*/ 590 w 2476"/>
                  <a:gd name="T53" fmla="*/ 580 h 4960"/>
                  <a:gd name="T54" fmla="*/ 590 w 2476"/>
                  <a:gd name="T55" fmla="*/ 4668 h 4960"/>
                  <a:gd name="T56" fmla="*/ 882 w 2476"/>
                  <a:gd name="T57" fmla="*/ 4960 h 4960"/>
                  <a:gd name="T58" fmla="*/ 1174 w 2476"/>
                  <a:gd name="T59" fmla="*/ 4668 h 4960"/>
                  <a:gd name="T60" fmla="*/ 1174 w 2476"/>
                  <a:gd name="T61" fmla="*/ 2398 h 4960"/>
                  <a:gd name="T62" fmla="*/ 1237 w 2476"/>
                  <a:gd name="T63" fmla="*/ 2335 h 4960"/>
                  <a:gd name="T64" fmla="*/ 1300 w 2476"/>
                  <a:gd name="T65" fmla="*/ 2398 h 4960"/>
                  <a:gd name="T66" fmla="*/ 1300 w 2476"/>
                  <a:gd name="T67" fmla="*/ 4668 h 4960"/>
                  <a:gd name="T68" fmla="*/ 1592 w 2476"/>
                  <a:gd name="T69" fmla="*/ 4960 h 4960"/>
                  <a:gd name="T70" fmla="*/ 1884 w 2476"/>
                  <a:gd name="T71" fmla="*/ 4668 h 4960"/>
                  <a:gd name="T72" fmla="*/ 1878 w 2476"/>
                  <a:gd name="T73" fmla="*/ 569 h 4960"/>
                  <a:gd name="T74" fmla="*/ 1930 w 2476"/>
                  <a:gd name="T75" fmla="*/ 518 h 4960"/>
                  <a:gd name="T76" fmla="*/ 1981 w 2476"/>
                  <a:gd name="T77" fmla="*/ 569 h 4960"/>
                  <a:gd name="T78" fmla="*/ 1980 w 2476"/>
                  <a:gd name="T79" fmla="*/ 580 h 4960"/>
                  <a:gd name="T80" fmla="*/ 1989 w 2476"/>
                  <a:gd name="T81" fmla="*/ 2367 h 4960"/>
                  <a:gd name="T82" fmla="*/ 2232 w 2476"/>
                  <a:gd name="T83" fmla="*/ 2609 h 4960"/>
                  <a:gd name="T84" fmla="*/ 2234 w 2476"/>
                  <a:gd name="T85" fmla="*/ 2609 h 4960"/>
                  <a:gd name="T86" fmla="*/ 2476 w 2476"/>
                  <a:gd name="T87" fmla="*/ 2364 h 4960"/>
                  <a:gd name="T88" fmla="*/ 2467 w 2476"/>
                  <a:gd name="T89" fmla="*/ 577 h 4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6" h="4960">
                    <a:moveTo>
                      <a:pt x="2467" y="577"/>
                    </a:moveTo>
                    <a:cubicBezTo>
                      <a:pt x="2465" y="261"/>
                      <a:pt x="2207" y="4"/>
                      <a:pt x="1891" y="4"/>
                    </a:cubicBezTo>
                    <a:lnTo>
                      <a:pt x="1642" y="4"/>
                    </a:lnTo>
                    <a:lnTo>
                      <a:pt x="1340" y="792"/>
                    </a:lnTo>
                    <a:lnTo>
                      <a:pt x="1411" y="457"/>
                    </a:lnTo>
                    <a:cubicBezTo>
                      <a:pt x="1416" y="434"/>
                      <a:pt x="1413" y="409"/>
                      <a:pt x="1401" y="388"/>
                    </a:cubicBezTo>
                    <a:lnTo>
                      <a:pt x="1304" y="211"/>
                    </a:lnTo>
                    <a:lnTo>
                      <a:pt x="1390" y="53"/>
                    </a:lnTo>
                    <a:cubicBezTo>
                      <a:pt x="1396" y="42"/>
                      <a:pt x="1396" y="29"/>
                      <a:pt x="1390" y="18"/>
                    </a:cubicBezTo>
                    <a:cubicBezTo>
                      <a:pt x="1383" y="7"/>
                      <a:pt x="1372" y="0"/>
                      <a:pt x="1359" y="0"/>
                    </a:cubicBezTo>
                    <a:lnTo>
                      <a:pt x="1121" y="0"/>
                    </a:lnTo>
                    <a:cubicBezTo>
                      <a:pt x="1109" y="0"/>
                      <a:pt x="1097" y="7"/>
                      <a:pt x="1091" y="18"/>
                    </a:cubicBezTo>
                    <a:cubicBezTo>
                      <a:pt x="1084" y="29"/>
                      <a:pt x="1084" y="42"/>
                      <a:pt x="1090" y="53"/>
                    </a:cubicBezTo>
                    <a:lnTo>
                      <a:pt x="1177" y="211"/>
                    </a:lnTo>
                    <a:lnTo>
                      <a:pt x="1079" y="389"/>
                    </a:lnTo>
                    <a:cubicBezTo>
                      <a:pt x="1068" y="410"/>
                      <a:pt x="1064" y="434"/>
                      <a:pt x="1069" y="457"/>
                    </a:cubicBezTo>
                    <a:lnTo>
                      <a:pt x="1131" y="792"/>
                    </a:lnTo>
                    <a:lnTo>
                      <a:pt x="832" y="4"/>
                    </a:lnTo>
                    <a:lnTo>
                      <a:pt x="585" y="4"/>
                    </a:lnTo>
                    <a:cubicBezTo>
                      <a:pt x="269" y="4"/>
                      <a:pt x="11" y="261"/>
                      <a:pt x="10" y="577"/>
                    </a:cubicBezTo>
                    <a:lnTo>
                      <a:pt x="1" y="2364"/>
                    </a:lnTo>
                    <a:cubicBezTo>
                      <a:pt x="0" y="2498"/>
                      <a:pt x="108" y="2608"/>
                      <a:pt x="243" y="2609"/>
                    </a:cubicBezTo>
                    <a:cubicBezTo>
                      <a:pt x="243" y="2609"/>
                      <a:pt x="244" y="2609"/>
                      <a:pt x="244" y="2609"/>
                    </a:cubicBezTo>
                    <a:cubicBezTo>
                      <a:pt x="378" y="2609"/>
                      <a:pt x="487" y="2500"/>
                      <a:pt x="487" y="2367"/>
                    </a:cubicBezTo>
                    <a:lnTo>
                      <a:pt x="496" y="580"/>
                    </a:lnTo>
                    <a:cubicBezTo>
                      <a:pt x="496" y="554"/>
                      <a:pt x="517" y="533"/>
                      <a:pt x="543" y="533"/>
                    </a:cubicBezTo>
                    <a:cubicBezTo>
                      <a:pt x="569" y="533"/>
                      <a:pt x="590" y="554"/>
                      <a:pt x="590" y="580"/>
                    </a:cubicBezTo>
                    <a:lnTo>
                      <a:pt x="590" y="4668"/>
                    </a:lnTo>
                    <a:cubicBezTo>
                      <a:pt x="590" y="4830"/>
                      <a:pt x="721" y="4960"/>
                      <a:pt x="882" y="4960"/>
                    </a:cubicBezTo>
                    <a:cubicBezTo>
                      <a:pt x="1043" y="4960"/>
                      <a:pt x="1174" y="4830"/>
                      <a:pt x="1174" y="4668"/>
                    </a:cubicBezTo>
                    <a:lnTo>
                      <a:pt x="1174" y="2398"/>
                    </a:lnTo>
                    <a:cubicBezTo>
                      <a:pt x="1174" y="2364"/>
                      <a:pt x="1202" y="2335"/>
                      <a:pt x="1237" y="2335"/>
                    </a:cubicBezTo>
                    <a:cubicBezTo>
                      <a:pt x="1272" y="2335"/>
                      <a:pt x="1300" y="2364"/>
                      <a:pt x="1300" y="2398"/>
                    </a:cubicBezTo>
                    <a:lnTo>
                      <a:pt x="1300" y="4668"/>
                    </a:lnTo>
                    <a:cubicBezTo>
                      <a:pt x="1300" y="4830"/>
                      <a:pt x="1431" y="4960"/>
                      <a:pt x="1592" y="4960"/>
                    </a:cubicBezTo>
                    <a:cubicBezTo>
                      <a:pt x="1753" y="4960"/>
                      <a:pt x="1884" y="4830"/>
                      <a:pt x="1884" y="4668"/>
                    </a:cubicBezTo>
                    <a:lnTo>
                      <a:pt x="1878" y="569"/>
                    </a:lnTo>
                    <a:cubicBezTo>
                      <a:pt x="1878" y="541"/>
                      <a:pt x="1901" y="518"/>
                      <a:pt x="1930" y="518"/>
                    </a:cubicBezTo>
                    <a:cubicBezTo>
                      <a:pt x="1958" y="518"/>
                      <a:pt x="1981" y="541"/>
                      <a:pt x="1981" y="569"/>
                    </a:cubicBezTo>
                    <a:cubicBezTo>
                      <a:pt x="1981" y="573"/>
                      <a:pt x="1981" y="576"/>
                      <a:pt x="1980" y="580"/>
                    </a:cubicBezTo>
                    <a:lnTo>
                      <a:pt x="1989" y="2367"/>
                    </a:lnTo>
                    <a:cubicBezTo>
                      <a:pt x="1990" y="2500"/>
                      <a:pt x="2099" y="2609"/>
                      <a:pt x="2232" y="2609"/>
                    </a:cubicBezTo>
                    <a:lnTo>
                      <a:pt x="2234" y="2609"/>
                    </a:lnTo>
                    <a:cubicBezTo>
                      <a:pt x="2368" y="2608"/>
                      <a:pt x="2476" y="2498"/>
                      <a:pt x="2476" y="2364"/>
                    </a:cubicBezTo>
                    <a:lnTo>
                      <a:pt x="2467" y="5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mn-MN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809405" y="4439893"/>
            <a:ext cx="2960228" cy="466295"/>
            <a:chOff x="1015581" y="4768334"/>
            <a:chExt cx="2960228" cy="466295"/>
          </a:xfrm>
        </p:grpSpPr>
        <p:sp>
          <p:nvSpPr>
            <p:cNvPr id="42" name="Rounded Rectangle 41"/>
            <p:cNvSpPr/>
            <p:nvPr/>
          </p:nvSpPr>
          <p:spPr>
            <a:xfrm>
              <a:off x="1015581" y="4768334"/>
              <a:ext cx="2960228" cy="466295"/>
            </a:xfrm>
            <a:prstGeom prst="roundRect">
              <a:avLst>
                <a:gd name="adj" fmla="val 50000"/>
              </a:avLst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32875" y="4770658"/>
              <a:ext cx="2525640" cy="461647"/>
            </a:xfrm>
            <a:prstGeom prst="rect">
              <a:avLst/>
            </a:prstGeom>
            <a:noFill/>
          </p:spPr>
          <p:txBody>
            <a:bodyPr wrap="square" lIns="91422" tIns="45711" rIns="91422" bIns="45711" rtlCol="0" anchor="ctr" anchorCtr="0">
              <a:spAutoFit/>
            </a:bodyPr>
            <a:lstStyle/>
            <a:p>
              <a:pPr algn="ctr"/>
              <a:r>
                <a:rPr lang="mn-MN" sz="1200" b="1" dirty="0">
                  <a:solidFill>
                    <a:schemeClr val="bg1"/>
                  </a:solidFill>
                  <a:latin typeface="Arial" panose="020B0604020202020204" pitchFamily="34" charset="0"/>
                  <a:ea typeface="Montserrat Bold" charset="0"/>
                  <a:cs typeface="Arial" panose="020B0604020202020204" pitchFamily="34" charset="0"/>
                </a:rPr>
                <a:t>Албан тушаалтанд хариуцлага тооцуулах </a:t>
              </a:r>
              <a:r>
                <a:rPr lang="mn-MN" sz="12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Montserrat Bold" charset="0"/>
                  <a:cs typeface="Arial" panose="020B0604020202020204" pitchFamily="34" charset="0"/>
                </a:rPr>
                <a:t>санал</a:t>
              </a:r>
              <a:endParaRPr lang="mn-MN" sz="1200" b="1" dirty="0">
                <a:solidFill>
                  <a:schemeClr val="bg1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611892" y="4898902"/>
            <a:ext cx="1401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latin typeface="Mogul Europe" panose="020B7200000000000000" pitchFamily="34" charset="0"/>
              </a:rPr>
              <a:t>189</a:t>
            </a:r>
            <a:endParaRPr lang="en-US" sz="4400" b="1" dirty="0">
              <a:latin typeface="Mogul Europe" panose="020B7200000000000000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39996" y="346403"/>
            <a:ext cx="26260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НИЙЦЛИЙН АУДИТ</a:t>
            </a:r>
          </a:p>
          <a:p>
            <a:pPr algn="ctr"/>
            <a:r>
              <a:rPr lang="mn-M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ҮР ДҮН</a:t>
            </a:r>
            <a:endParaRPr lang="mn-MN" altLang="en-US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43917" y="1087465"/>
            <a:ext cx="9018166" cy="0"/>
            <a:chOff x="443917" y="1087465"/>
            <a:chExt cx="9018166" cy="0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443917" y="1087465"/>
              <a:ext cx="901816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70219" y="1087465"/>
              <a:ext cx="765562" cy="0"/>
            </a:xfrm>
            <a:prstGeom prst="line">
              <a:avLst/>
            </a:prstGeom>
            <a:ln w="381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9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/>
      <p:bldP spid="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" y="0"/>
            <a:ext cx="9905999" cy="6858000"/>
          </a:xfrm>
          <a:prstGeom prst="rect">
            <a:avLst/>
          </a:prstGeom>
          <a:solidFill>
            <a:srgbClr val="FEC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 sz="135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 sz="1350"/>
          </a:p>
        </p:txBody>
      </p:sp>
      <p:grpSp>
        <p:nvGrpSpPr>
          <p:cNvPr id="2" name="Group 1"/>
          <p:cNvGrpSpPr/>
          <p:nvPr/>
        </p:nvGrpSpPr>
        <p:grpSpPr>
          <a:xfrm>
            <a:off x="3689677" y="1436764"/>
            <a:ext cx="2526654" cy="1310115"/>
            <a:chOff x="3689677" y="1369686"/>
            <a:chExt cx="2526654" cy="1310115"/>
          </a:xfrm>
        </p:grpSpPr>
        <p:sp>
          <p:nvSpPr>
            <p:cNvPr id="5" name="TextBox 4"/>
            <p:cNvSpPr txBox="1"/>
            <p:nvPr/>
          </p:nvSpPr>
          <p:spPr>
            <a:xfrm>
              <a:off x="3689677" y="2425885"/>
              <a:ext cx="25266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mn-MN" sz="10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ogul Europe" panose="020B7200000000000000" pitchFamily="34" charset="0"/>
                </a:rPr>
                <a:t>ТӨРИЙН АУДИТЫН БАЙГУУЛЛАГА</a:t>
              </a:r>
              <a:endParaRPr lang="mn-M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ogul Europe" panose="020B7200000000000000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474158" y="1369686"/>
              <a:ext cx="957684" cy="957684"/>
              <a:chOff x="4143375" y="505247"/>
              <a:chExt cx="1619250" cy="161925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143375" y="505247"/>
                <a:ext cx="1619250" cy="161925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pic>
            <p:nvPicPr>
              <p:cNvPr id="29" name="Picture 2" descr="ҮНДЭСНИЙ АУДИТ зурган илэрцүүд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6072" y="780440"/>
                <a:ext cx="1513856" cy="10688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" name="Rectangle 5"/>
          <p:cNvSpPr/>
          <p:nvPr/>
        </p:nvSpPr>
        <p:spPr>
          <a:xfrm>
            <a:off x="2896991" y="3209815"/>
            <a:ext cx="41120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gul Europe" panose="020B7200000000000000" pitchFamily="34" charset="0"/>
              </a:rPr>
              <a:t>БАЯРЛАЛАА</a:t>
            </a:r>
            <a:endParaRPr lang="mn-MN" sz="4800" dirty="0"/>
          </a:p>
        </p:txBody>
      </p:sp>
      <p:sp>
        <p:nvSpPr>
          <p:cNvPr id="33" name="Rectangle 32"/>
          <p:cNvSpPr/>
          <p:nvPr/>
        </p:nvSpPr>
        <p:spPr>
          <a:xfrm>
            <a:off x="-2" y="4173852"/>
            <a:ext cx="9906000" cy="26841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 sz="1350"/>
          </a:p>
        </p:txBody>
      </p:sp>
      <p:grpSp>
        <p:nvGrpSpPr>
          <p:cNvPr id="26" name="Group 25"/>
          <p:cNvGrpSpPr/>
          <p:nvPr/>
        </p:nvGrpSpPr>
        <p:grpSpPr>
          <a:xfrm>
            <a:off x="4639451" y="6206774"/>
            <a:ext cx="627094" cy="276999"/>
            <a:chOff x="4639451" y="6206774"/>
            <a:chExt cx="627094" cy="276999"/>
          </a:xfrm>
        </p:grpSpPr>
        <p:sp>
          <p:nvSpPr>
            <p:cNvPr id="20" name="Rectangle 19"/>
            <p:cNvSpPr/>
            <p:nvPr/>
          </p:nvSpPr>
          <p:spPr>
            <a:xfrm>
              <a:off x="4639457" y="6206775"/>
              <a:ext cx="627088" cy="25129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39451" y="6206774"/>
              <a:ext cx="62709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200" b="1" dirty="0" smtClean="0">
                  <a:solidFill>
                    <a:schemeClr val="bg1"/>
                  </a:solidFill>
                  <a:latin typeface="Mogul Europe" panose="020B7200000000000000" pitchFamily="34" charset="0"/>
                </a:rPr>
                <a:t>2018</a:t>
              </a:r>
              <a:endParaRPr lang="mn-MN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4052281" y="3076774"/>
            <a:ext cx="180143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50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85 -1.11111E-6 L 0 -1.11111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0.19954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7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Group 513"/>
          <p:cNvGrpSpPr/>
          <p:nvPr/>
        </p:nvGrpSpPr>
        <p:grpSpPr>
          <a:xfrm>
            <a:off x="3503022" y="3653070"/>
            <a:ext cx="1226851" cy="410072"/>
            <a:chOff x="3503022" y="3653070"/>
            <a:chExt cx="1226851" cy="410072"/>
          </a:xfrm>
        </p:grpSpPr>
        <p:sp>
          <p:nvSpPr>
            <p:cNvPr id="298" name="Rounded Rectangle 297"/>
            <p:cNvSpPr/>
            <p:nvPr/>
          </p:nvSpPr>
          <p:spPr>
            <a:xfrm>
              <a:off x="3503022" y="3653070"/>
              <a:ext cx="1226851" cy="41007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latin typeface="Mogul Franklin Gothic Book" panose="020B0503020102020204" pitchFamily="34" charset="0"/>
              </a:endParaRPr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3561121" y="3665783"/>
              <a:ext cx="1110650" cy="384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900" dirty="0" smtClean="0">
                  <a:latin typeface="Mogul Franklin Gothic Book" panose="020B0503020102020204" pitchFamily="34" charset="0"/>
                </a:rPr>
                <a:t>Нийцлийн аудитын газар</a:t>
              </a:r>
              <a:endParaRPr lang="mn-MN" sz="900" dirty="0">
                <a:latin typeface="Mogul Franklin Gothic Book" panose="020B0503020102020204" pitchFamily="34" charset="0"/>
              </a:endParaRPr>
            </a:p>
          </p:txBody>
        </p:sp>
      </p:grpSp>
      <p:grpSp>
        <p:nvGrpSpPr>
          <p:cNvPr id="515" name="Group 514"/>
          <p:cNvGrpSpPr/>
          <p:nvPr/>
        </p:nvGrpSpPr>
        <p:grpSpPr>
          <a:xfrm>
            <a:off x="2010029" y="3653070"/>
            <a:ext cx="1226851" cy="410072"/>
            <a:chOff x="2010029" y="3653070"/>
            <a:chExt cx="1226851" cy="410072"/>
          </a:xfrm>
        </p:grpSpPr>
        <p:sp>
          <p:nvSpPr>
            <p:cNvPr id="296" name="Rounded Rectangle 295"/>
            <p:cNvSpPr/>
            <p:nvPr/>
          </p:nvSpPr>
          <p:spPr>
            <a:xfrm>
              <a:off x="2010029" y="3653070"/>
              <a:ext cx="1226851" cy="41007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latin typeface="Mogul Franklin Gothic Book" panose="020B0503020102020204" pitchFamily="34" charset="0"/>
              </a:endParaRP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2068128" y="3665783"/>
              <a:ext cx="1110650" cy="384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900" dirty="0" smtClean="0">
                  <a:latin typeface="Mogul Franklin Gothic Book" panose="020B0503020102020204" pitchFamily="34" charset="0"/>
                </a:rPr>
                <a:t>Гүйцэтгэлийн аудитын газар</a:t>
              </a:r>
              <a:endParaRPr lang="mn-MN" sz="900" dirty="0">
                <a:latin typeface="Mogul Franklin Gothic Book" panose="020B0503020102020204" pitchFamily="34" charset="0"/>
              </a:endParaRPr>
            </a:p>
          </p:txBody>
        </p:sp>
      </p:grpSp>
      <p:grpSp>
        <p:nvGrpSpPr>
          <p:cNvPr id="516" name="Group 515"/>
          <p:cNvGrpSpPr/>
          <p:nvPr/>
        </p:nvGrpSpPr>
        <p:grpSpPr>
          <a:xfrm>
            <a:off x="517037" y="3653070"/>
            <a:ext cx="1226851" cy="410072"/>
            <a:chOff x="517037" y="3653070"/>
            <a:chExt cx="1226851" cy="410072"/>
          </a:xfrm>
        </p:grpSpPr>
        <p:sp>
          <p:nvSpPr>
            <p:cNvPr id="294" name="Rounded Rectangle 293"/>
            <p:cNvSpPr/>
            <p:nvPr/>
          </p:nvSpPr>
          <p:spPr>
            <a:xfrm>
              <a:off x="517037" y="3653070"/>
              <a:ext cx="1226851" cy="41007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latin typeface="Mogul Franklin Gothic Book" panose="020B0503020102020204" pitchFamily="34" charset="0"/>
              </a:endParaRPr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575136" y="3665783"/>
              <a:ext cx="1110650" cy="384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900" dirty="0" smtClean="0">
                  <a:latin typeface="Mogul Franklin Gothic Book" panose="020B0503020102020204" pitchFamily="34" charset="0"/>
                </a:rPr>
                <a:t>Санхүүгийн аудитын газар</a:t>
              </a:r>
              <a:endParaRPr lang="mn-MN" sz="900" dirty="0">
                <a:latin typeface="Mogul Franklin Gothic Book" panose="020B0503020102020204" pitchFamily="34" charset="0"/>
              </a:endParaRPr>
            </a:p>
          </p:txBody>
        </p:sp>
      </p:grpSp>
      <p:grpSp>
        <p:nvGrpSpPr>
          <p:cNvPr id="522" name="Group 521"/>
          <p:cNvGrpSpPr/>
          <p:nvPr/>
        </p:nvGrpSpPr>
        <p:grpSpPr>
          <a:xfrm>
            <a:off x="517034" y="4371923"/>
            <a:ext cx="1226852" cy="410072"/>
            <a:chOff x="517034" y="4371923"/>
            <a:chExt cx="1226852" cy="410072"/>
          </a:xfrm>
        </p:grpSpPr>
        <p:sp>
          <p:nvSpPr>
            <p:cNvPr id="248" name="Rounded Rectangle 247"/>
            <p:cNvSpPr/>
            <p:nvPr/>
          </p:nvSpPr>
          <p:spPr>
            <a:xfrm>
              <a:off x="517035" y="4371923"/>
              <a:ext cx="1226851" cy="4100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latin typeface="Mogul Franklin Gothic Book" panose="020B0503020102020204" pitchFamily="34" charset="0"/>
              </a:endParaRPr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517034" y="4452375"/>
              <a:ext cx="1226850" cy="240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900" dirty="0" smtClean="0">
                  <a:latin typeface="Mogul Franklin Gothic Book" panose="020B0503020102020204" pitchFamily="34" charset="0"/>
                </a:rPr>
                <a:t>1-р алба </a:t>
              </a:r>
              <a:endParaRPr lang="mn-MN" sz="900" dirty="0">
                <a:latin typeface="Mogul Franklin Gothic Book" panose="020B0503020102020204" pitchFamily="34" charset="0"/>
              </a:endParaRPr>
            </a:p>
          </p:txBody>
        </p:sp>
      </p:grpSp>
      <p:grpSp>
        <p:nvGrpSpPr>
          <p:cNvPr id="521" name="Group 520"/>
          <p:cNvGrpSpPr/>
          <p:nvPr/>
        </p:nvGrpSpPr>
        <p:grpSpPr>
          <a:xfrm>
            <a:off x="517032" y="4853902"/>
            <a:ext cx="1226852" cy="410072"/>
            <a:chOff x="517032" y="4853902"/>
            <a:chExt cx="1226852" cy="410072"/>
          </a:xfrm>
        </p:grpSpPr>
        <p:sp>
          <p:nvSpPr>
            <p:cNvPr id="250" name="Rounded Rectangle 249"/>
            <p:cNvSpPr/>
            <p:nvPr/>
          </p:nvSpPr>
          <p:spPr>
            <a:xfrm>
              <a:off x="517033" y="4853902"/>
              <a:ext cx="1226851" cy="4100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latin typeface="Mogul Franklin Gothic Book" panose="020B0503020102020204" pitchFamily="34" charset="0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517032" y="4944890"/>
              <a:ext cx="1226850" cy="240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900" dirty="0" smtClean="0">
                  <a:latin typeface="Mogul Franklin Gothic Book" panose="020B0503020102020204" pitchFamily="34" charset="0"/>
                </a:rPr>
                <a:t>1-р алба </a:t>
              </a:r>
              <a:endParaRPr lang="mn-MN" sz="900" dirty="0">
                <a:latin typeface="Mogul Franklin Gothic Book" panose="020B0503020102020204" pitchFamily="34" charset="0"/>
              </a:endParaRPr>
            </a:p>
          </p:txBody>
        </p:sp>
      </p:grpSp>
      <p:grpSp>
        <p:nvGrpSpPr>
          <p:cNvPr id="520" name="Group 519"/>
          <p:cNvGrpSpPr/>
          <p:nvPr/>
        </p:nvGrpSpPr>
        <p:grpSpPr>
          <a:xfrm>
            <a:off x="517030" y="5335882"/>
            <a:ext cx="1226852" cy="410072"/>
            <a:chOff x="517030" y="5335882"/>
            <a:chExt cx="1226852" cy="410072"/>
          </a:xfrm>
        </p:grpSpPr>
        <p:sp>
          <p:nvSpPr>
            <p:cNvPr id="252" name="Rounded Rectangle 251"/>
            <p:cNvSpPr/>
            <p:nvPr/>
          </p:nvSpPr>
          <p:spPr>
            <a:xfrm>
              <a:off x="517031" y="5335882"/>
              <a:ext cx="1226851" cy="4100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latin typeface="Mogul Franklin Gothic Book" panose="020B0503020102020204" pitchFamily="34" charset="0"/>
              </a:endParaRP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517030" y="5417047"/>
              <a:ext cx="1226850" cy="240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900" dirty="0" smtClean="0">
                  <a:latin typeface="Mogul Franklin Gothic Book" panose="020B0503020102020204" pitchFamily="34" charset="0"/>
                </a:rPr>
                <a:t>1-р алба </a:t>
              </a:r>
              <a:endParaRPr lang="mn-MN" sz="900" dirty="0">
                <a:latin typeface="Mogul Franklin Gothic Book" panose="020B0503020102020204" pitchFamily="34" charset="0"/>
              </a:endParaRPr>
            </a:p>
          </p:txBody>
        </p:sp>
      </p:grpSp>
      <p:grpSp>
        <p:nvGrpSpPr>
          <p:cNvPr id="517" name="Group 516"/>
          <p:cNvGrpSpPr/>
          <p:nvPr/>
        </p:nvGrpSpPr>
        <p:grpSpPr>
          <a:xfrm>
            <a:off x="2010033" y="4371923"/>
            <a:ext cx="1226852" cy="410072"/>
            <a:chOff x="2010033" y="4371923"/>
            <a:chExt cx="1226852" cy="410072"/>
          </a:xfrm>
        </p:grpSpPr>
        <p:sp>
          <p:nvSpPr>
            <p:cNvPr id="254" name="Rounded Rectangle 253"/>
            <p:cNvSpPr/>
            <p:nvPr/>
          </p:nvSpPr>
          <p:spPr>
            <a:xfrm>
              <a:off x="2010034" y="4371923"/>
              <a:ext cx="1226851" cy="4100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latin typeface="Mogul Franklin Gothic Book" panose="020B0503020102020204" pitchFamily="34" charset="0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2010033" y="4456756"/>
              <a:ext cx="1226850" cy="240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900" dirty="0" smtClean="0">
                  <a:latin typeface="Mogul Franklin Gothic Book" panose="020B0503020102020204" pitchFamily="34" charset="0"/>
                </a:rPr>
                <a:t>1-р алба </a:t>
              </a:r>
              <a:endParaRPr lang="mn-MN" sz="900" dirty="0">
                <a:latin typeface="Mogul Franklin Gothic Book" panose="020B0503020102020204" pitchFamily="34" charset="0"/>
              </a:endParaRPr>
            </a:p>
          </p:txBody>
        </p:sp>
      </p:grpSp>
      <p:grpSp>
        <p:nvGrpSpPr>
          <p:cNvPr id="518" name="Group 517"/>
          <p:cNvGrpSpPr/>
          <p:nvPr/>
        </p:nvGrpSpPr>
        <p:grpSpPr>
          <a:xfrm>
            <a:off x="2010030" y="4853902"/>
            <a:ext cx="1226853" cy="410072"/>
            <a:chOff x="2010030" y="4853902"/>
            <a:chExt cx="1226853" cy="410072"/>
          </a:xfrm>
        </p:grpSpPr>
        <p:sp>
          <p:nvSpPr>
            <p:cNvPr id="256" name="Rounded Rectangle 255"/>
            <p:cNvSpPr/>
            <p:nvPr/>
          </p:nvSpPr>
          <p:spPr>
            <a:xfrm>
              <a:off x="2010032" y="4853902"/>
              <a:ext cx="1226851" cy="4100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latin typeface="Mogul Franklin Gothic Book" panose="020B0503020102020204" pitchFamily="34" charset="0"/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2010030" y="4944890"/>
              <a:ext cx="1226850" cy="240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900" dirty="0" smtClean="0">
                  <a:latin typeface="Mogul Franklin Gothic Book" panose="020B0503020102020204" pitchFamily="34" charset="0"/>
                </a:rPr>
                <a:t>1-р алба </a:t>
              </a:r>
              <a:endParaRPr lang="mn-MN" sz="900" dirty="0">
                <a:latin typeface="Mogul Franklin Gothic Book" panose="020B0503020102020204" pitchFamily="34" charset="0"/>
              </a:endParaRPr>
            </a:p>
          </p:txBody>
        </p:sp>
      </p:grpSp>
      <p:grpSp>
        <p:nvGrpSpPr>
          <p:cNvPr id="519" name="Group 518"/>
          <p:cNvGrpSpPr/>
          <p:nvPr/>
        </p:nvGrpSpPr>
        <p:grpSpPr>
          <a:xfrm>
            <a:off x="2010028" y="5335882"/>
            <a:ext cx="1226852" cy="410072"/>
            <a:chOff x="2010028" y="5335882"/>
            <a:chExt cx="1226852" cy="410072"/>
          </a:xfrm>
        </p:grpSpPr>
        <p:sp>
          <p:nvSpPr>
            <p:cNvPr id="258" name="Rounded Rectangle 257"/>
            <p:cNvSpPr/>
            <p:nvPr/>
          </p:nvSpPr>
          <p:spPr>
            <a:xfrm>
              <a:off x="2010029" y="5335882"/>
              <a:ext cx="1226851" cy="4100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latin typeface="Mogul Franklin Gothic Book" panose="020B0503020102020204" pitchFamily="34" charset="0"/>
              </a:endParaRP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2010028" y="5413623"/>
              <a:ext cx="1226850" cy="240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900" dirty="0" smtClean="0">
                  <a:latin typeface="Mogul Franklin Gothic Book" panose="020B0503020102020204" pitchFamily="34" charset="0"/>
                </a:rPr>
                <a:t>1-р алба </a:t>
              </a:r>
              <a:endParaRPr lang="mn-MN" sz="900" dirty="0">
                <a:latin typeface="Mogul Franklin Gothic Book" panose="020B0503020102020204" pitchFamily="34" charset="0"/>
              </a:endParaRPr>
            </a:p>
          </p:txBody>
        </p:sp>
      </p:grpSp>
      <p:cxnSp>
        <p:nvCxnSpPr>
          <p:cNvPr id="269" name="Elbow Connector 268"/>
          <p:cNvCxnSpPr>
            <a:stCxn id="484" idx="2"/>
            <a:endCxn id="292" idx="0"/>
          </p:cNvCxnSpPr>
          <p:nvPr/>
        </p:nvCxnSpPr>
        <p:spPr>
          <a:xfrm rot="16200000" flipH="1">
            <a:off x="7284283" y="2778237"/>
            <a:ext cx="883150" cy="866516"/>
          </a:xfrm>
          <a:prstGeom prst="bentConnector3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7" name="Group 506"/>
          <p:cNvGrpSpPr/>
          <p:nvPr/>
        </p:nvGrpSpPr>
        <p:grpSpPr>
          <a:xfrm>
            <a:off x="5228945" y="3665782"/>
            <a:ext cx="1226851" cy="410072"/>
            <a:chOff x="5228945" y="3665782"/>
            <a:chExt cx="1226851" cy="410072"/>
          </a:xfrm>
        </p:grpSpPr>
        <p:sp>
          <p:nvSpPr>
            <p:cNvPr id="286" name="Rounded Rectangle 285"/>
            <p:cNvSpPr/>
            <p:nvPr/>
          </p:nvSpPr>
          <p:spPr>
            <a:xfrm>
              <a:off x="5228945" y="3665782"/>
              <a:ext cx="1226851" cy="41007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latin typeface="Mogul Franklin Gothic Book" panose="020B0503020102020204" pitchFamily="34" charset="0"/>
              </a:endParaRPr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5252881" y="3676912"/>
              <a:ext cx="1178978" cy="384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900" dirty="0" smtClean="0">
                  <a:latin typeface="Mogul Franklin Gothic Book" panose="020B0503020102020204" pitchFamily="34" charset="0"/>
                </a:rPr>
                <a:t>Хууль эрхзүйн</a:t>
              </a:r>
              <a:endParaRPr lang="en-US" sz="900" dirty="0" smtClean="0">
                <a:latin typeface="Mogul Franklin Gothic Book" panose="020B0503020102020204" pitchFamily="34" charset="0"/>
              </a:endParaRPr>
            </a:p>
            <a:p>
              <a:pPr algn="ctr"/>
              <a:r>
                <a:rPr lang="mn-MN" sz="900" dirty="0" smtClean="0">
                  <a:latin typeface="Mogul Franklin Gothic Book" panose="020B0503020102020204" pitchFamily="34" charset="0"/>
                </a:rPr>
                <a:t>хэлтэс</a:t>
              </a:r>
              <a:endParaRPr lang="mn-MN" sz="900" dirty="0">
                <a:latin typeface="Mogul Franklin Gothic Book" panose="020B0503020102020204" pitchFamily="34" charset="0"/>
              </a:endParaRPr>
            </a:p>
          </p:txBody>
        </p:sp>
      </p:grpSp>
      <p:grpSp>
        <p:nvGrpSpPr>
          <p:cNvPr id="508" name="Group 507"/>
          <p:cNvGrpSpPr/>
          <p:nvPr/>
        </p:nvGrpSpPr>
        <p:grpSpPr>
          <a:xfrm>
            <a:off x="5228945" y="4148516"/>
            <a:ext cx="1226851" cy="410072"/>
            <a:chOff x="5228945" y="4148516"/>
            <a:chExt cx="1226851" cy="410072"/>
          </a:xfrm>
        </p:grpSpPr>
        <p:sp>
          <p:nvSpPr>
            <p:cNvPr id="284" name="Rounded Rectangle 283"/>
            <p:cNvSpPr/>
            <p:nvPr/>
          </p:nvSpPr>
          <p:spPr>
            <a:xfrm>
              <a:off x="5228945" y="4148516"/>
              <a:ext cx="1226851" cy="41007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latin typeface="Mogul Franklin Gothic Book" panose="020B0503020102020204" pitchFamily="34" charset="0"/>
              </a:endParaRPr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5252881" y="4159646"/>
              <a:ext cx="1178978" cy="384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900" dirty="0" smtClean="0">
                  <a:latin typeface="Mogul Franklin Gothic Book" panose="020B0503020102020204" pitchFamily="34" charset="0"/>
                </a:rPr>
                <a:t>Хүний нөөцийн хэлтэс</a:t>
              </a:r>
              <a:endParaRPr lang="mn-MN" sz="900" dirty="0">
                <a:latin typeface="Mogul Franklin Gothic Book" panose="020B0503020102020204" pitchFamily="34" charset="0"/>
              </a:endParaRPr>
            </a:p>
          </p:txBody>
        </p:sp>
      </p:grpSp>
      <p:grpSp>
        <p:nvGrpSpPr>
          <p:cNvPr id="509" name="Group 508"/>
          <p:cNvGrpSpPr/>
          <p:nvPr/>
        </p:nvGrpSpPr>
        <p:grpSpPr>
          <a:xfrm>
            <a:off x="5228945" y="4631250"/>
            <a:ext cx="1226851" cy="410072"/>
            <a:chOff x="5228945" y="4631250"/>
            <a:chExt cx="1226851" cy="410072"/>
          </a:xfrm>
        </p:grpSpPr>
        <p:sp>
          <p:nvSpPr>
            <p:cNvPr id="282" name="Rounded Rectangle 281"/>
            <p:cNvSpPr/>
            <p:nvPr/>
          </p:nvSpPr>
          <p:spPr>
            <a:xfrm>
              <a:off x="5228945" y="4631250"/>
              <a:ext cx="1226851" cy="41007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latin typeface="Mogul Franklin Gothic Book" panose="020B0503020102020204" pitchFamily="34" charset="0"/>
              </a:endParaRPr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5252881" y="4642380"/>
              <a:ext cx="1178978" cy="384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900" dirty="0" smtClean="0">
                  <a:latin typeface="Mogul Franklin Gothic Book" panose="020B0503020102020204" pitchFamily="34" charset="0"/>
                </a:rPr>
                <a:t>Нийтлэг</a:t>
              </a:r>
              <a:r>
                <a:rPr lang="en-US" sz="900" dirty="0" smtClean="0">
                  <a:latin typeface="Mogul Franklin Gothic Book" panose="020B0503020102020204" pitchFamily="34" charset="0"/>
                </a:rPr>
                <a:t> </a:t>
              </a:r>
              <a:r>
                <a:rPr lang="mn-MN" sz="900" dirty="0" smtClean="0">
                  <a:latin typeface="Mogul Franklin Gothic Book" panose="020B0503020102020204" pitchFamily="34" charset="0"/>
                </a:rPr>
                <a:t>үйлчилгээний хэлтэс</a:t>
              </a:r>
              <a:endParaRPr lang="mn-MN" sz="900" dirty="0">
                <a:latin typeface="Mogul Franklin Gothic Book" panose="020B0503020102020204" pitchFamily="34" charset="0"/>
              </a:endParaRPr>
            </a:p>
          </p:txBody>
        </p:sp>
      </p:grpSp>
      <p:grpSp>
        <p:nvGrpSpPr>
          <p:cNvPr id="510" name="Group 509"/>
          <p:cNvGrpSpPr/>
          <p:nvPr/>
        </p:nvGrpSpPr>
        <p:grpSpPr>
          <a:xfrm>
            <a:off x="5228945" y="5113984"/>
            <a:ext cx="1226851" cy="410072"/>
            <a:chOff x="5228945" y="5113984"/>
            <a:chExt cx="1226851" cy="410072"/>
          </a:xfrm>
        </p:grpSpPr>
        <p:sp>
          <p:nvSpPr>
            <p:cNvPr id="280" name="Rounded Rectangle 279"/>
            <p:cNvSpPr/>
            <p:nvPr/>
          </p:nvSpPr>
          <p:spPr>
            <a:xfrm>
              <a:off x="5228945" y="5113984"/>
              <a:ext cx="1226851" cy="41007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latin typeface="Mogul Franklin Gothic Book" panose="020B0503020102020204" pitchFamily="34" charset="0"/>
              </a:endParaRPr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5252881" y="5125114"/>
              <a:ext cx="1178978" cy="384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900" dirty="0" smtClean="0">
                  <a:latin typeface="Mogul Franklin Gothic Book" panose="020B0503020102020204" pitchFamily="34" charset="0"/>
                </a:rPr>
                <a:t>Мэдээллийн технологийн хэлтэс</a:t>
              </a:r>
              <a:endParaRPr lang="mn-MN" sz="900" dirty="0">
                <a:latin typeface="Mogul Franklin Gothic Book" panose="020B0503020102020204" pitchFamily="34" charset="0"/>
              </a:endParaRPr>
            </a:p>
          </p:txBody>
        </p:sp>
      </p:grpSp>
      <p:grpSp>
        <p:nvGrpSpPr>
          <p:cNvPr id="554" name="Group 553"/>
          <p:cNvGrpSpPr/>
          <p:nvPr/>
        </p:nvGrpSpPr>
        <p:grpSpPr>
          <a:xfrm>
            <a:off x="4954723" y="3113764"/>
            <a:ext cx="274222" cy="2205256"/>
            <a:chOff x="4954723" y="3113764"/>
            <a:chExt cx="274222" cy="2205256"/>
          </a:xfrm>
        </p:grpSpPr>
        <p:cxnSp>
          <p:nvCxnSpPr>
            <p:cNvPr id="274" name="Elbow Connector 273"/>
            <p:cNvCxnSpPr>
              <a:stCxn id="493" idx="2"/>
              <a:endCxn id="286" idx="1"/>
            </p:cNvCxnSpPr>
            <p:nvPr/>
          </p:nvCxnSpPr>
          <p:spPr>
            <a:xfrm rot="16200000" flipH="1">
              <a:off x="4713307" y="3355180"/>
              <a:ext cx="757054" cy="274222"/>
            </a:xfrm>
            <a:prstGeom prst="bentConnector2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Elbow Connector 274"/>
            <p:cNvCxnSpPr>
              <a:stCxn id="493" idx="2"/>
              <a:endCxn id="284" idx="1"/>
            </p:cNvCxnSpPr>
            <p:nvPr/>
          </p:nvCxnSpPr>
          <p:spPr>
            <a:xfrm rot="16200000" flipH="1">
              <a:off x="4471940" y="3596547"/>
              <a:ext cx="1239788" cy="274222"/>
            </a:xfrm>
            <a:prstGeom prst="bentConnector2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Elbow Connector 275"/>
            <p:cNvCxnSpPr>
              <a:stCxn id="493" idx="2"/>
              <a:endCxn id="282" idx="1"/>
            </p:cNvCxnSpPr>
            <p:nvPr/>
          </p:nvCxnSpPr>
          <p:spPr>
            <a:xfrm rot="16200000" flipH="1">
              <a:off x="4230573" y="3837914"/>
              <a:ext cx="1722522" cy="274222"/>
            </a:xfrm>
            <a:prstGeom prst="bentConnector2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Elbow Connector 276"/>
            <p:cNvCxnSpPr>
              <a:stCxn id="493" idx="2"/>
              <a:endCxn id="280" idx="1"/>
            </p:cNvCxnSpPr>
            <p:nvPr/>
          </p:nvCxnSpPr>
          <p:spPr>
            <a:xfrm rot="16200000" flipH="1">
              <a:off x="3989206" y="4079281"/>
              <a:ext cx="2205256" cy="274222"/>
            </a:xfrm>
            <a:prstGeom prst="bentConnector2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3" name="Group 512"/>
          <p:cNvGrpSpPr/>
          <p:nvPr/>
        </p:nvGrpSpPr>
        <p:grpSpPr>
          <a:xfrm>
            <a:off x="7545690" y="3653070"/>
            <a:ext cx="1226851" cy="410072"/>
            <a:chOff x="7545690" y="3653070"/>
            <a:chExt cx="1226851" cy="410072"/>
          </a:xfrm>
        </p:grpSpPr>
        <p:sp>
          <p:nvSpPr>
            <p:cNvPr id="292" name="Rounded Rectangle 291"/>
            <p:cNvSpPr/>
            <p:nvPr/>
          </p:nvSpPr>
          <p:spPr>
            <a:xfrm>
              <a:off x="7545690" y="3653070"/>
              <a:ext cx="1226851" cy="4100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latin typeface="Mogul Franklin Gothic Book" panose="020B0503020102020204" pitchFamily="34" charset="0"/>
              </a:endParaRPr>
            </a:p>
          </p:txBody>
        </p:sp>
        <p:sp>
          <p:nvSpPr>
            <p:cNvPr id="293" name="TextBox 292"/>
            <p:cNvSpPr txBox="1"/>
            <p:nvPr/>
          </p:nvSpPr>
          <p:spPr>
            <a:xfrm>
              <a:off x="7569625" y="3737904"/>
              <a:ext cx="1178978" cy="240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900" dirty="0" smtClean="0">
                  <a:latin typeface="Mogul Franklin Gothic Book" panose="020B0503020102020204" pitchFamily="34" charset="0"/>
                </a:rPr>
                <a:t>Ажлын алба</a:t>
              </a:r>
              <a:endParaRPr lang="mn-MN" sz="900" dirty="0">
                <a:latin typeface="Mogul Franklin Gothic Book" panose="020B0503020102020204" pitchFamily="34" charset="0"/>
              </a:endParaRPr>
            </a:p>
          </p:txBody>
        </p:sp>
      </p:grpSp>
      <p:grpSp>
        <p:nvGrpSpPr>
          <p:cNvPr id="512" name="Group 511"/>
          <p:cNvGrpSpPr/>
          <p:nvPr/>
        </p:nvGrpSpPr>
        <p:grpSpPr>
          <a:xfrm>
            <a:off x="7545690" y="4371922"/>
            <a:ext cx="1226851" cy="410072"/>
            <a:chOff x="7545690" y="4371922"/>
            <a:chExt cx="1226851" cy="410072"/>
          </a:xfrm>
        </p:grpSpPr>
        <p:sp>
          <p:nvSpPr>
            <p:cNvPr id="290" name="Rounded Rectangle 289"/>
            <p:cNvSpPr/>
            <p:nvPr/>
          </p:nvSpPr>
          <p:spPr>
            <a:xfrm>
              <a:off x="7545690" y="4371922"/>
              <a:ext cx="1226851" cy="4100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latin typeface="Mogul Franklin Gothic Book" panose="020B0503020102020204" pitchFamily="34" charset="0"/>
              </a:endParaRPr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7569625" y="4456756"/>
              <a:ext cx="1178978" cy="240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900" dirty="0" smtClean="0">
                  <a:latin typeface="Mogul Franklin Gothic Book" panose="020B0503020102020204" pitchFamily="34" charset="0"/>
                </a:rPr>
                <a:t>Нийслэл дэх ТАБ</a:t>
              </a:r>
              <a:endParaRPr lang="mn-MN" sz="900" dirty="0">
                <a:latin typeface="Mogul Franklin Gothic Book" panose="020B0503020102020204" pitchFamily="34" charset="0"/>
              </a:endParaRPr>
            </a:p>
          </p:txBody>
        </p:sp>
      </p:grpSp>
      <p:grpSp>
        <p:nvGrpSpPr>
          <p:cNvPr id="511" name="Group 510"/>
          <p:cNvGrpSpPr/>
          <p:nvPr/>
        </p:nvGrpSpPr>
        <p:grpSpPr>
          <a:xfrm>
            <a:off x="7545690" y="4853902"/>
            <a:ext cx="1226851" cy="410072"/>
            <a:chOff x="7545690" y="4853902"/>
            <a:chExt cx="1226851" cy="410072"/>
          </a:xfrm>
        </p:grpSpPr>
        <p:sp>
          <p:nvSpPr>
            <p:cNvPr id="288" name="Rounded Rectangle 287"/>
            <p:cNvSpPr/>
            <p:nvPr/>
          </p:nvSpPr>
          <p:spPr>
            <a:xfrm>
              <a:off x="7545690" y="4853902"/>
              <a:ext cx="1226851" cy="4100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latin typeface="Mogul Franklin Gothic Book" panose="020B0503020102020204" pitchFamily="34" charset="0"/>
              </a:endParaRPr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7569625" y="4932729"/>
              <a:ext cx="1178978" cy="240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900" dirty="0" smtClean="0">
                  <a:latin typeface="Mogul Franklin Gothic Book" panose="020B0503020102020204" pitchFamily="34" charset="0"/>
                </a:rPr>
                <a:t>21 аймаг дахь ТАБ</a:t>
              </a:r>
              <a:endParaRPr lang="mn-MN" sz="900" dirty="0">
                <a:latin typeface="Mogul Franklin Gothic Book" panose="020B0503020102020204" pitchFamily="34" charset="0"/>
              </a:endParaRPr>
            </a:p>
          </p:txBody>
        </p:sp>
      </p:grpSp>
      <p:grpSp>
        <p:nvGrpSpPr>
          <p:cNvPr id="549" name="Group 548"/>
          <p:cNvGrpSpPr/>
          <p:nvPr/>
        </p:nvGrpSpPr>
        <p:grpSpPr>
          <a:xfrm>
            <a:off x="7545690" y="3858105"/>
            <a:ext cx="13227" cy="1200833"/>
            <a:chOff x="7545690" y="3858105"/>
            <a:chExt cx="13227" cy="1200833"/>
          </a:xfrm>
        </p:grpSpPr>
        <p:cxnSp>
          <p:nvCxnSpPr>
            <p:cNvPr id="278" name="Elbow Connector 277"/>
            <p:cNvCxnSpPr>
              <a:stCxn id="292" idx="1"/>
              <a:endCxn id="288" idx="1"/>
            </p:cNvCxnSpPr>
            <p:nvPr/>
          </p:nvCxnSpPr>
          <p:spPr>
            <a:xfrm rot="10800000" flipV="1">
              <a:off x="7545690" y="3858106"/>
              <a:ext cx="13227" cy="1200832"/>
            </a:xfrm>
            <a:prstGeom prst="bentConnector3">
              <a:avLst>
                <a:gd name="adj1" fmla="val 1800000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Elbow Connector 278"/>
            <p:cNvCxnSpPr>
              <a:stCxn id="292" idx="1"/>
              <a:endCxn id="290" idx="1"/>
            </p:cNvCxnSpPr>
            <p:nvPr/>
          </p:nvCxnSpPr>
          <p:spPr>
            <a:xfrm rot="10800000" flipV="1">
              <a:off x="7545690" y="3858105"/>
              <a:ext cx="13227" cy="718852"/>
            </a:xfrm>
            <a:prstGeom prst="bentConnector3">
              <a:avLst>
                <a:gd name="adj1" fmla="val 1800000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3" name="Group 522"/>
          <p:cNvGrpSpPr/>
          <p:nvPr/>
        </p:nvGrpSpPr>
        <p:grpSpPr>
          <a:xfrm>
            <a:off x="2011495" y="3034044"/>
            <a:ext cx="1226851" cy="410072"/>
            <a:chOff x="2011495" y="3034044"/>
            <a:chExt cx="1226851" cy="410072"/>
          </a:xfrm>
        </p:grpSpPr>
        <p:sp>
          <p:nvSpPr>
            <p:cNvPr id="385" name="Rounded Rectangle 384"/>
            <p:cNvSpPr/>
            <p:nvPr/>
          </p:nvSpPr>
          <p:spPr>
            <a:xfrm>
              <a:off x="2011495" y="3034044"/>
              <a:ext cx="1226851" cy="4100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latin typeface="Mogul Franklin Gothic Book" panose="020B0503020102020204" pitchFamily="34" charset="0"/>
              </a:endParaRPr>
            </a:p>
          </p:txBody>
        </p:sp>
        <p:sp>
          <p:nvSpPr>
            <p:cNvPr id="386" name="TextBox 385"/>
            <p:cNvSpPr txBox="1"/>
            <p:nvPr/>
          </p:nvSpPr>
          <p:spPr>
            <a:xfrm>
              <a:off x="2011496" y="3118878"/>
              <a:ext cx="1226850" cy="240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900" dirty="0" smtClean="0">
                  <a:latin typeface="Mogul Franklin Gothic Book" panose="020B0503020102020204" pitchFamily="34" charset="0"/>
                </a:rPr>
                <a:t>Аудитын зөвлөл</a:t>
              </a:r>
              <a:endParaRPr lang="mn-MN" sz="900" dirty="0">
                <a:latin typeface="Mogul Franklin Gothic Book" panose="020B0503020102020204" pitchFamily="34" charset="0"/>
              </a:endParaRPr>
            </a:p>
          </p:txBody>
        </p:sp>
      </p:grpSp>
      <p:grpSp>
        <p:nvGrpSpPr>
          <p:cNvPr id="466" name="Group 465"/>
          <p:cNvGrpSpPr/>
          <p:nvPr/>
        </p:nvGrpSpPr>
        <p:grpSpPr>
          <a:xfrm>
            <a:off x="1017407" y="1317378"/>
            <a:ext cx="7861956" cy="1796386"/>
            <a:chOff x="1017407" y="2922065"/>
            <a:chExt cx="7861956" cy="1796386"/>
          </a:xfrm>
        </p:grpSpPr>
        <p:grpSp>
          <p:nvGrpSpPr>
            <p:cNvPr id="467" name="Group 466"/>
            <p:cNvGrpSpPr/>
            <p:nvPr/>
          </p:nvGrpSpPr>
          <p:grpSpPr>
            <a:xfrm>
              <a:off x="1743891" y="3127101"/>
              <a:ext cx="2597407" cy="197806"/>
              <a:chOff x="1743891" y="3127101"/>
              <a:chExt cx="2597407" cy="197806"/>
            </a:xfrm>
          </p:grpSpPr>
          <p:cxnSp>
            <p:nvCxnSpPr>
              <p:cNvPr id="505" name="Elbow Connector 504"/>
              <p:cNvCxnSpPr>
                <a:stCxn id="503" idx="1"/>
                <a:endCxn id="501" idx="0"/>
              </p:cNvCxnSpPr>
              <p:nvPr/>
            </p:nvCxnSpPr>
            <p:spPr>
              <a:xfrm rot="10800000" flipV="1">
                <a:off x="1743891" y="3127101"/>
                <a:ext cx="2597407" cy="197806"/>
              </a:xfrm>
              <a:prstGeom prst="bentConnector2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Elbow Connector 505"/>
              <p:cNvCxnSpPr>
                <a:stCxn id="503" idx="1"/>
                <a:endCxn id="499" idx="0"/>
              </p:cNvCxnSpPr>
              <p:nvPr/>
            </p:nvCxnSpPr>
            <p:spPr>
              <a:xfrm rot="10800000" flipV="1">
                <a:off x="3489793" y="3127101"/>
                <a:ext cx="851504" cy="197806"/>
              </a:xfrm>
              <a:prstGeom prst="bentConnector2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8" name="Group 467"/>
            <p:cNvGrpSpPr/>
            <p:nvPr/>
          </p:nvGrpSpPr>
          <p:grpSpPr>
            <a:xfrm>
              <a:off x="4341297" y="2922065"/>
              <a:ext cx="1226851" cy="410072"/>
              <a:chOff x="4341297" y="2922065"/>
              <a:chExt cx="1226851" cy="410072"/>
            </a:xfrm>
          </p:grpSpPr>
          <p:sp>
            <p:nvSpPr>
              <p:cNvPr id="503" name="Rounded Rectangle 502"/>
              <p:cNvSpPr/>
              <p:nvPr/>
            </p:nvSpPr>
            <p:spPr>
              <a:xfrm>
                <a:off x="4341297" y="2922065"/>
                <a:ext cx="1226851" cy="410072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>
                  <a:latin typeface="Mogul Franklin Gothic Book" panose="020B0503020102020204" pitchFamily="34" charset="0"/>
                </a:endParaRPr>
              </a:p>
            </p:txBody>
          </p:sp>
          <p:sp>
            <p:nvSpPr>
              <p:cNvPr id="504" name="TextBox 503"/>
              <p:cNvSpPr txBox="1"/>
              <p:nvPr/>
            </p:nvSpPr>
            <p:spPr>
              <a:xfrm>
                <a:off x="4341298" y="2934777"/>
                <a:ext cx="1226850" cy="384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n-MN" sz="900" dirty="0" smtClean="0">
                    <a:latin typeface="Mogul Franklin Gothic Book" panose="020B0503020102020204" pitchFamily="34" charset="0"/>
                  </a:rPr>
                  <a:t>Монгол улсын ерөнхий аудитор</a:t>
                </a:r>
                <a:endParaRPr lang="mn-MN" sz="900" dirty="0">
                  <a:latin typeface="Mogul Franklin Gothic Book" panose="020B0503020102020204" pitchFamily="34" charset="0"/>
                </a:endParaRPr>
              </a:p>
            </p:txBody>
          </p:sp>
        </p:grpSp>
        <p:grpSp>
          <p:nvGrpSpPr>
            <p:cNvPr id="469" name="Group 468"/>
            <p:cNvGrpSpPr/>
            <p:nvPr/>
          </p:nvGrpSpPr>
          <p:grpSpPr>
            <a:xfrm>
              <a:off x="1017407" y="3324907"/>
              <a:ext cx="1452966" cy="410072"/>
              <a:chOff x="1017407" y="3324907"/>
              <a:chExt cx="1452966" cy="410072"/>
            </a:xfrm>
          </p:grpSpPr>
          <p:sp>
            <p:nvSpPr>
              <p:cNvPr id="501" name="Rounded Rectangle 500"/>
              <p:cNvSpPr/>
              <p:nvPr/>
            </p:nvSpPr>
            <p:spPr>
              <a:xfrm>
                <a:off x="1017407" y="3324907"/>
                <a:ext cx="1452966" cy="410072"/>
              </a:xfrm>
              <a:prstGeom prst="roundRect">
                <a:avLst/>
              </a:prstGeom>
              <a:solidFill>
                <a:schemeClr val="accent4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>
                  <a:latin typeface="Mogul Franklin Gothic Book" panose="020B0503020102020204" pitchFamily="34" charset="0"/>
                </a:endParaRPr>
              </a:p>
            </p:txBody>
          </p:sp>
          <p:sp>
            <p:nvSpPr>
              <p:cNvPr id="502" name="TextBox 501"/>
              <p:cNvSpPr txBox="1"/>
              <p:nvPr/>
            </p:nvSpPr>
            <p:spPr>
              <a:xfrm>
                <a:off x="1200421" y="3337621"/>
                <a:ext cx="10869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n-MN" sz="900" dirty="0" smtClean="0">
                    <a:latin typeface="Mogul Franklin Gothic Book" panose="020B0503020102020204" pitchFamily="34" charset="0"/>
                  </a:rPr>
                  <a:t>Стратеги удирдлагын газар</a:t>
                </a:r>
                <a:endParaRPr lang="mn-MN" sz="900" dirty="0">
                  <a:latin typeface="Mogul Franklin Gothic Book" panose="020B0503020102020204" pitchFamily="34" charset="0"/>
                </a:endParaRPr>
              </a:p>
            </p:txBody>
          </p:sp>
        </p:grpSp>
        <p:grpSp>
          <p:nvGrpSpPr>
            <p:cNvPr id="470" name="Group 469"/>
            <p:cNvGrpSpPr/>
            <p:nvPr/>
          </p:nvGrpSpPr>
          <p:grpSpPr>
            <a:xfrm>
              <a:off x="2763310" y="3324907"/>
              <a:ext cx="1462496" cy="410072"/>
              <a:chOff x="2763310" y="3324907"/>
              <a:chExt cx="1462496" cy="410072"/>
            </a:xfrm>
          </p:grpSpPr>
          <p:sp>
            <p:nvSpPr>
              <p:cNvPr id="499" name="Rounded Rectangle 498"/>
              <p:cNvSpPr/>
              <p:nvPr/>
            </p:nvSpPr>
            <p:spPr>
              <a:xfrm>
                <a:off x="2763310" y="3324907"/>
                <a:ext cx="1452966" cy="410072"/>
              </a:xfrm>
              <a:prstGeom prst="roundRect">
                <a:avLst/>
              </a:prstGeom>
              <a:solidFill>
                <a:schemeClr val="accent4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>
                  <a:latin typeface="Mogul Franklin Gothic Book" panose="020B0503020102020204" pitchFamily="34" charset="0"/>
                </a:endParaRPr>
              </a:p>
            </p:txBody>
          </p:sp>
          <p:sp>
            <p:nvSpPr>
              <p:cNvPr id="500" name="TextBox 499"/>
              <p:cNvSpPr txBox="1"/>
              <p:nvPr/>
            </p:nvSpPr>
            <p:spPr>
              <a:xfrm>
                <a:off x="2766655" y="3337621"/>
                <a:ext cx="1459151" cy="384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n-MN" sz="900" dirty="0" smtClean="0">
                    <a:latin typeface="Mogul Franklin Gothic Book" panose="020B0503020102020204" pitchFamily="34" charset="0"/>
                  </a:rPr>
                  <a:t>Чанарын</a:t>
                </a:r>
              </a:p>
              <a:p>
                <a:pPr algn="ctr"/>
                <a:r>
                  <a:rPr lang="mn-MN" sz="900" dirty="0" smtClean="0">
                    <a:latin typeface="Mogul Franklin Gothic Book" panose="020B0503020102020204" pitchFamily="34" charset="0"/>
                  </a:rPr>
                  <a:t>баталгаажуулалтын алба</a:t>
                </a:r>
                <a:endParaRPr lang="mn-MN" sz="900" dirty="0">
                  <a:latin typeface="Mogul Franklin Gothic Book" panose="020B0503020102020204" pitchFamily="34" charset="0"/>
                </a:endParaRPr>
              </a:p>
            </p:txBody>
          </p:sp>
        </p:grpSp>
        <p:grpSp>
          <p:nvGrpSpPr>
            <p:cNvPr id="471" name="Group 470"/>
            <p:cNvGrpSpPr/>
            <p:nvPr/>
          </p:nvGrpSpPr>
          <p:grpSpPr>
            <a:xfrm>
              <a:off x="5684989" y="3324907"/>
              <a:ext cx="972761" cy="410072"/>
              <a:chOff x="5684989" y="3324907"/>
              <a:chExt cx="972761" cy="410072"/>
            </a:xfrm>
          </p:grpSpPr>
          <p:sp>
            <p:nvSpPr>
              <p:cNvPr id="497" name="Rounded Rectangle 496"/>
              <p:cNvSpPr/>
              <p:nvPr/>
            </p:nvSpPr>
            <p:spPr>
              <a:xfrm>
                <a:off x="5684989" y="3324907"/>
                <a:ext cx="972761" cy="410072"/>
              </a:xfrm>
              <a:prstGeom prst="roundRect">
                <a:avLst/>
              </a:prstGeom>
              <a:solidFill>
                <a:schemeClr val="accent4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>
                  <a:latin typeface="Mogul Franklin Gothic Book" panose="020B0503020102020204" pitchFamily="34" charset="0"/>
                </a:endParaRPr>
              </a:p>
            </p:txBody>
          </p:sp>
          <p:sp>
            <p:nvSpPr>
              <p:cNvPr id="498" name="TextBox 497"/>
              <p:cNvSpPr txBox="1"/>
              <p:nvPr/>
            </p:nvSpPr>
            <p:spPr>
              <a:xfrm>
                <a:off x="5687454" y="3414527"/>
                <a:ext cx="97029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n-MN" sz="900" dirty="0" smtClean="0">
                    <a:latin typeface="Mogul Franklin Gothic Book" panose="020B0503020102020204" pitchFamily="34" charset="0"/>
                  </a:rPr>
                  <a:t>Зөвлөх</a:t>
                </a:r>
                <a:endParaRPr lang="mn-MN" sz="900" dirty="0">
                  <a:latin typeface="Mogul Franklin Gothic Book" panose="020B0503020102020204" pitchFamily="34" charset="0"/>
                </a:endParaRPr>
              </a:p>
            </p:txBody>
          </p:sp>
        </p:grpSp>
        <p:grpSp>
          <p:nvGrpSpPr>
            <p:cNvPr id="472" name="Group 471"/>
            <p:cNvGrpSpPr/>
            <p:nvPr/>
          </p:nvGrpSpPr>
          <p:grpSpPr>
            <a:xfrm>
              <a:off x="6795795" y="3324907"/>
              <a:ext cx="972762" cy="410072"/>
              <a:chOff x="6795795" y="3324907"/>
              <a:chExt cx="972762" cy="410072"/>
            </a:xfrm>
          </p:grpSpPr>
          <p:sp>
            <p:nvSpPr>
              <p:cNvPr id="495" name="Rounded Rectangle 494"/>
              <p:cNvSpPr/>
              <p:nvPr/>
            </p:nvSpPr>
            <p:spPr>
              <a:xfrm>
                <a:off x="6795796" y="3324907"/>
                <a:ext cx="972761" cy="410072"/>
              </a:xfrm>
              <a:prstGeom prst="roundRect">
                <a:avLst/>
              </a:prstGeom>
              <a:solidFill>
                <a:schemeClr val="accent4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>
                  <a:latin typeface="Mogul Franklin Gothic Book" panose="020B0503020102020204" pitchFamily="34" charset="0"/>
                </a:endParaRPr>
              </a:p>
            </p:txBody>
          </p:sp>
          <p:sp>
            <p:nvSpPr>
              <p:cNvPr id="496" name="TextBox 495"/>
              <p:cNvSpPr txBox="1"/>
              <p:nvPr/>
            </p:nvSpPr>
            <p:spPr>
              <a:xfrm>
                <a:off x="6795795" y="3414527"/>
                <a:ext cx="97276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n-MN" sz="900" dirty="0" smtClean="0">
                    <a:latin typeface="Mogul Franklin Gothic Book" panose="020B0503020102020204" pitchFamily="34" charset="0"/>
                  </a:rPr>
                  <a:t>Удирдах зөвлөл</a:t>
                </a:r>
                <a:endParaRPr lang="mn-MN" sz="900" dirty="0">
                  <a:latin typeface="Mogul Franklin Gothic Book" panose="020B0503020102020204" pitchFamily="34" charset="0"/>
                </a:endParaRPr>
              </a:p>
            </p:txBody>
          </p:sp>
        </p:grpSp>
        <p:cxnSp>
          <p:nvCxnSpPr>
            <p:cNvPr id="473" name="Elbow Connector 472"/>
            <p:cNvCxnSpPr>
              <a:stCxn id="503" idx="2"/>
            </p:cNvCxnSpPr>
            <p:nvPr/>
          </p:nvCxnSpPr>
          <p:spPr>
            <a:xfrm rot="5400000">
              <a:off x="3473685" y="2481907"/>
              <a:ext cx="630809" cy="2331268"/>
            </a:xfrm>
            <a:prstGeom prst="bentConnector3">
              <a:avLst>
                <a:gd name="adj1" fmla="val 83597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Elbow Connector 473"/>
            <p:cNvCxnSpPr>
              <a:stCxn id="503" idx="2"/>
            </p:cNvCxnSpPr>
            <p:nvPr/>
          </p:nvCxnSpPr>
          <p:spPr>
            <a:xfrm rot="16200000" flipH="1">
              <a:off x="5808258" y="2478602"/>
              <a:ext cx="630809" cy="2337878"/>
            </a:xfrm>
            <a:prstGeom prst="bentConnector3">
              <a:avLst>
                <a:gd name="adj1" fmla="val 83548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5" name="Group 474"/>
            <p:cNvGrpSpPr/>
            <p:nvPr/>
          </p:nvGrpSpPr>
          <p:grpSpPr>
            <a:xfrm>
              <a:off x="4341297" y="4308379"/>
              <a:ext cx="1226851" cy="410072"/>
              <a:chOff x="4341297" y="5615467"/>
              <a:chExt cx="1226851" cy="410072"/>
            </a:xfrm>
          </p:grpSpPr>
          <p:sp>
            <p:nvSpPr>
              <p:cNvPr id="493" name="Rounded Rectangle 492"/>
              <p:cNvSpPr/>
              <p:nvPr/>
            </p:nvSpPr>
            <p:spPr>
              <a:xfrm>
                <a:off x="4341297" y="5615467"/>
                <a:ext cx="1226851" cy="410072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>
                  <a:latin typeface="Mogul Franklin Gothic Book" panose="020B0503020102020204" pitchFamily="34" charset="0"/>
                </a:endParaRPr>
              </a:p>
            </p:txBody>
          </p:sp>
          <p:sp>
            <p:nvSpPr>
              <p:cNvPr id="494" name="TextBox 493"/>
              <p:cNvSpPr txBox="1"/>
              <p:nvPr/>
            </p:nvSpPr>
            <p:spPr>
              <a:xfrm>
                <a:off x="4341298" y="5705087"/>
                <a:ext cx="122685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n-MN" sz="900" dirty="0" smtClean="0">
                    <a:solidFill>
                      <a:schemeClr val="bg1"/>
                    </a:solidFill>
                    <a:latin typeface="Mogul Franklin Gothic Book" panose="020B0503020102020204" pitchFamily="34" charset="0"/>
                  </a:rPr>
                  <a:t>Тамгын газар</a:t>
                </a:r>
                <a:endParaRPr lang="mn-MN" sz="900" dirty="0">
                  <a:solidFill>
                    <a:schemeClr val="bg1"/>
                  </a:solidFill>
                  <a:latin typeface="Mogul Franklin Gothic Book" panose="020B0503020102020204" pitchFamily="34" charset="0"/>
                </a:endParaRPr>
              </a:p>
            </p:txBody>
          </p:sp>
        </p:grpSp>
        <p:grpSp>
          <p:nvGrpSpPr>
            <p:cNvPr id="476" name="Group 475"/>
            <p:cNvGrpSpPr/>
            <p:nvPr/>
          </p:nvGrpSpPr>
          <p:grpSpPr>
            <a:xfrm>
              <a:off x="7906601" y="3324907"/>
              <a:ext cx="972762" cy="410072"/>
              <a:chOff x="7906601" y="3324907"/>
              <a:chExt cx="972762" cy="410072"/>
            </a:xfrm>
          </p:grpSpPr>
          <p:sp>
            <p:nvSpPr>
              <p:cNvPr id="491" name="Rounded Rectangle 490"/>
              <p:cNvSpPr/>
              <p:nvPr/>
            </p:nvSpPr>
            <p:spPr>
              <a:xfrm>
                <a:off x="7906602" y="3324907"/>
                <a:ext cx="972761" cy="410072"/>
              </a:xfrm>
              <a:prstGeom prst="roundRect">
                <a:avLst/>
              </a:prstGeom>
              <a:solidFill>
                <a:schemeClr val="accent4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>
                  <a:latin typeface="Mogul Franklin Gothic Book" panose="020B0503020102020204" pitchFamily="34" charset="0"/>
                </a:endParaRPr>
              </a:p>
            </p:txBody>
          </p:sp>
          <p:sp>
            <p:nvSpPr>
              <p:cNvPr id="492" name="TextBox 491"/>
              <p:cNvSpPr txBox="1"/>
              <p:nvPr/>
            </p:nvSpPr>
            <p:spPr>
              <a:xfrm>
                <a:off x="7906601" y="3414527"/>
                <a:ext cx="97276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n-MN" sz="900" dirty="0" smtClean="0">
                    <a:latin typeface="Mogul Franklin Gothic Book" panose="020B0503020102020204" pitchFamily="34" charset="0"/>
                  </a:rPr>
                  <a:t>Ёсзүйн зөвлөл</a:t>
                </a:r>
                <a:endParaRPr lang="mn-MN" sz="900" dirty="0">
                  <a:latin typeface="Mogul Franklin Gothic Book" panose="020B0503020102020204" pitchFamily="34" charset="0"/>
                </a:endParaRPr>
              </a:p>
            </p:txBody>
          </p:sp>
        </p:grpSp>
        <p:grpSp>
          <p:nvGrpSpPr>
            <p:cNvPr id="477" name="Group 476"/>
            <p:cNvGrpSpPr/>
            <p:nvPr/>
          </p:nvGrpSpPr>
          <p:grpSpPr>
            <a:xfrm>
              <a:off x="5568148" y="3127099"/>
              <a:ext cx="2824835" cy="197808"/>
              <a:chOff x="5568148" y="3127099"/>
              <a:chExt cx="2824835" cy="197808"/>
            </a:xfrm>
          </p:grpSpPr>
          <p:cxnSp>
            <p:nvCxnSpPr>
              <p:cNvPr id="488" name="Elbow Connector 487"/>
              <p:cNvCxnSpPr>
                <a:stCxn id="503" idx="3"/>
                <a:endCxn id="497" idx="0"/>
              </p:cNvCxnSpPr>
              <p:nvPr/>
            </p:nvCxnSpPr>
            <p:spPr>
              <a:xfrm>
                <a:off x="5568148" y="3127101"/>
                <a:ext cx="603222" cy="197806"/>
              </a:xfrm>
              <a:prstGeom prst="bentConnector2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Elbow Connector 488"/>
              <p:cNvCxnSpPr>
                <a:stCxn id="503" idx="3"/>
                <a:endCxn id="495" idx="0"/>
              </p:cNvCxnSpPr>
              <p:nvPr/>
            </p:nvCxnSpPr>
            <p:spPr>
              <a:xfrm>
                <a:off x="5568148" y="3127101"/>
                <a:ext cx="1714029" cy="197806"/>
              </a:xfrm>
              <a:prstGeom prst="bentConnector2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Elbow Connector 489"/>
              <p:cNvCxnSpPr>
                <a:stCxn id="504" idx="3"/>
                <a:endCxn id="491" idx="0"/>
              </p:cNvCxnSpPr>
              <p:nvPr/>
            </p:nvCxnSpPr>
            <p:spPr>
              <a:xfrm>
                <a:off x="5568148" y="3127099"/>
                <a:ext cx="2824835" cy="197808"/>
              </a:xfrm>
              <a:prstGeom prst="bentConnector2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8" name="Elbow Connector 477"/>
            <p:cNvCxnSpPr>
              <a:stCxn id="486" idx="2"/>
              <a:endCxn id="493" idx="1"/>
            </p:cNvCxnSpPr>
            <p:nvPr/>
          </p:nvCxnSpPr>
          <p:spPr>
            <a:xfrm rot="16200000" flipH="1">
              <a:off x="3412972" y="3585090"/>
              <a:ext cx="138808" cy="1717842"/>
            </a:xfrm>
            <a:prstGeom prst="bentConnector2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Elbow Connector 478"/>
            <p:cNvCxnSpPr>
              <a:stCxn id="484" idx="2"/>
              <a:endCxn id="493" idx="3"/>
            </p:cNvCxnSpPr>
            <p:nvPr/>
          </p:nvCxnSpPr>
          <p:spPr>
            <a:xfrm rot="5400000">
              <a:off x="6360970" y="3581785"/>
              <a:ext cx="138808" cy="1724452"/>
            </a:xfrm>
            <a:prstGeom prst="bentConnector2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/>
            <p:cNvCxnSpPr>
              <a:stCxn id="486" idx="3"/>
              <a:endCxn id="484" idx="1"/>
            </p:cNvCxnSpPr>
            <p:nvPr/>
          </p:nvCxnSpPr>
          <p:spPr>
            <a:xfrm>
              <a:off x="3402343" y="4169571"/>
              <a:ext cx="3111368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1" name="Group 480"/>
            <p:cNvGrpSpPr/>
            <p:nvPr/>
          </p:nvGrpSpPr>
          <p:grpSpPr>
            <a:xfrm>
              <a:off x="1844566" y="3964535"/>
              <a:ext cx="1557777" cy="410072"/>
              <a:chOff x="1844566" y="5320061"/>
              <a:chExt cx="1557777" cy="410072"/>
            </a:xfrm>
          </p:grpSpPr>
          <p:sp>
            <p:nvSpPr>
              <p:cNvPr id="486" name="Rounded Rectangle 485"/>
              <p:cNvSpPr/>
              <p:nvPr/>
            </p:nvSpPr>
            <p:spPr>
              <a:xfrm>
                <a:off x="1844566" y="5320061"/>
                <a:ext cx="1557777" cy="410072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>
                  <a:latin typeface="Mogul Franklin Gothic Book" panose="020B0503020102020204" pitchFamily="34" charset="0"/>
                </a:endParaRPr>
              </a:p>
            </p:txBody>
          </p:sp>
          <p:sp>
            <p:nvSpPr>
              <p:cNvPr id="487" name="TextBox 486"/>
              <p:cNvSpPr txBox="1"/>
              <p:nvPr/>
            </p:nvSpPr>
            <p:spPr>
              <a:xfrm>
                <a:off x="1873893" y="5340431"/>
                <a:ext cx="14991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n-MN" sz="900" dirty="0" smtClean="0">
                    <a:solidFill>
                      <a:schemeClr val="bg1"/>
                    </a:solidFill>
                    <a:latin typeface="Mogul Franklin Gothic Book" panose="020B0503020102020204" pitchFamily="34" charset="0"/>
                  </a:rPr>
                  <a:t>Монгол улсын ерөнхий аудиторын орлогч</a:t>
                </a:r>
                <a:endParaRPr lang="mn-MN" sz="900" dirty="0">
                  <a:solidFill>
                    <a:schemeClr val="bg1"/>
                  </a:solidFill>
                  <a:latin typeface="Mogul Franklin Gothic Book" panose="020B0503020102020204" pitchFamily="34" charset="0"/>
                </a:endParaRPr>
              </a:p>
            </p:txBody>
          </p:sp>
        </p:grpSp>
        <p:grpSp>
          <p:nvGrpSpPr>
            <p:cNvPr id="482" name="Group 481"/>
            <p:cNvGrpSpPr/>
            <p:nvPr/>
          </p:nvGrpSpPr>
          <p:grpSpPr>
            <a:xfrm>
              <a:off x="6513711" y="3964535"/>
              <a:ext cx="1557777" cy="410072"/>
              <a:chOff x="6513711" y="5320061"/>
              <a:chExt cx="1557777" cy="410072"/>
            </a:xfrm>
          </p:grpSpPr>
          <p:sp>
            <p:nvSpPr>
              <p:cNvPr id="484" name="Rounded Rectangle 483"/>
              <p:cNvSpPr/>
              <p:nvPr/>
            </p:nvSpPr>
            <p:spPr>
              <a:xfrm>
                <a:off x="6513711" y="5320061"/>
                <a:ext cx="1557777" cy="410072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>
                  <a:latin typeface="Mogul Franklin Gothic Book" panose="020B0503020102020204" pitchFamily="34" charset="0"/>
                </a:endParaRPr>
              </a:p>
            </p:txBody>
          </p:sp>
          <p:sp>
            <p:nvSpPr>
              <p:cNvPr id="485" name="TextBox 484"/>
              <p:cNvSpPr txBox="1"/>
              <p:nvPr/>
            </p:nvSpPr>
            <p:spPr>
              <a:xfrm>
                <a:off x="6543039" y="5340431"/>
                <a:ext cx="14991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mn-MN"/>
                </a:defPPr>
                <a:lvl1pPr algn="ctr">
                  <a:defRPr sz="900">
                    <a:latin typeface="Mogul Franklin Gothic Book" panose="020B0503020102020204" pitchFamily="34" charset="0"/>
                  </a:defRPr>
                </a:lvl1pPr>
              </a:lstStyle>
              <a:p>
                <a:r>
                  <a:rPr lang="mn-MN" dirty="0">
                    <a:solidFill>
                      <a:schemeClr val="bg1"/>
                    </a:solidFill>
                  </a:rPr>
                  <a:t>Монгол улсын ерөнхий аудиторын орлогч </a:t>
                </a:r>
              </a:p>
            </p:txBody>
          </p:sp>
        </p:grpSp>
        <p:cxnSp>
          <p:nvCxnSpPr>
            <p:cNvPr id="483" name="Straight Connector 482"/>
            <p:cNvCxnSpPr/>
            <p:nvPr/>
          </p:nvCxnSpPr>
          <p:spPr>
            <a:xfrm>
              <a:off x="4954723" y="3332137"/>
              <a:ext cx="0" cy="976242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8" name="Straight Connector 527"/>
          <p:cNvCxnSpPr>
            <a:stCxn id="486" idx="2"/>
            <a:endCxn id="385" idx="0"/>
          </p:cNvCxnSpPr>
          <p:nvPr/>
        </p:nvCxnSpPr>
        <p:spPr>
          <a:xfrm>
            <a:off x="2623455" y="2769920"/>
            <a:ext cx="1466" cy="264124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6" name="Group 545"/>
          <p:cNvGrpSpPr/>
          <p:nvPr/>
        </p:nvGrpSpPr>
        <p:grpSpPr>
          <a:xfrm>
            <a:off x="1130463" y="3444116"/>
            <a:ext cx="2985984" cy="208954"/>
            <a:chOff x="1130463" y="3444116"/>
            <a:chExt cx="2985984" cy="208954"/>
          </a:xfrm>
        </p:grpSpPr>
        <p:cxnSp>
          <p:nvCxnSpPr>
            <p:cNvPr id="245" name="Elbow Connector 244"/>
            <p:cNvCxnSpPr>
              <a:stCxn id="385" idx="2"/>
              <a:endCxn id="294" idx="0"/>
            </p:cNvCxnSpPr>
            <p:nvPr/>
          </p:nvCxnSpPr>
          <p:spPr>
            <a:xfrm rot="5400000">
              <a:off x="1773215" y="2801364"/>
              <a:ext cx="208954" cy="1494458"/>
            </a:xfrm>
            <a:prstGeom prst="bentConnector3">
              <a:avLst>
                <a:gd name="adj1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6" name="Elbow Connector 245"/>
            <p:cNvCxnSpPr>
              <a:stCxn id="385" idx="2"/>
              <a:endCxn id="298" idx="0"/>
            </p:cNvCxnSpPr>
            <p:nvPr/>
          </p:nvCxnSpPr>
          <p:spPr>
            <a:xfrm rot="16200000" flipH="1">
              <a:off x="3266207" y="2802829"/>
              <a:ext cx="208954" cy="1491527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>
              <a:stCxn id="385" idx="2"/>
              <a:endCxn id="296" idx="0"/>
            </p:cNvCxnSpPr>
            <p:nvPr/>
          </p:nvCxnSpPr>
          <p:spPr>
            <a:xfrm flipH="1">
              <a:off x="2623455" y="3444116"/>
              <a:ext cx="1466" cy="208954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7" name="Group 546"/>
          <p:cNvGrpSpPr/>
          <p:nvPr/>
        </p:nvGrpSpPr>
        <p:grpSpPr>
          <a:xfrm>
            <a:off x="350284" y="3858104"/>
            <a:ext cx="168331" cy="1665951"/>
            <a:chOff x="350284" y="3858104"/>
            <a:chExt cx="168331" cy="1665951"/>
          </a:xfrm>
        </p:grpSpPr>
        <p:sp>
          <p:nvSpPr>
            <p:cNvPr id="540" name="Freeform 539"/>
            <p:cNvSpPr/>
            <p:nvPr/>
          </p:nvSpPr>
          <p:spPr>
            <a:xfrm>
              <a:off x="350286" y="3858105"/>
              <a:ext cx="168329" cy="718853"/>
            </a:xfrm>
            <a:custGeom>
              <a:avLst/>
              <a:gdLst>
                <a:gd name="connsiteX0" fmla="*/ 150125 w 156949"/>
                <a:gd name="connsiteY0" fmla="*/ 0 h 743803"/>
                <a:gd name="connsiteX1" fmla="*/ 0 w 156949"/>
                <a:gd name="connsiteY1" fmla="*/ 0 h 743803"/>
                <a:gd name="connsiteX2" fmla="*/ 0 w 156949"/>
                <a:gd name="connsiteY2" fmla="*/ 743803 h 743803"/>
                <a:gd name="connsiteX3" fmla="*/ 156949 w 156949"/>
                <a:gd name="connsiteY3" fmla="*/ 743803 h 74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949" h="743803">
                  <a:moveTo>
                    <a:pt x="150125" y="0"/>
                  </a:moveTo>
                  <a:lnTo>
                    <a:pt x="0" y="0"/>
                  </a:lnTo>
                  <a:lnTo>
                    <a:pt x="0" y="743803"/>
                  </a:lnTo>
                  <a:lnTo>
                    <a:pt x="156949" y="743803"/>
                  </a:ln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sp>
          <p:nvSpPr>
            <p:cNvPr id="541" name="Freeform 540"/>
            <p:cNvSpPr/>
            <p:nvPr/>
          </p:nvSpPr>
          <p:spPr>
            <a:xfrm>
              <a:off x="350285" y="3858105"/>
              <a:ext cx="168329" cy="1200834"/>
            </a:xfrm>
            <a:custGeom>
              <a:avLst/>
              <a:gdLst>
                <a:gd name="connsiteX0" fmla="*/ 150125 w 156949"/>
                <a:gd name="connsiteY0" fmla="*/ 0 h 743803"/>
                <a:gd name="connsiteX1" fmla="*/ 0 w 156949"/>
                <a:gd name="connsiteY1" fmla="*/ 0 h 743803"/>
                <a:gd name="connsiteX2" fmla="*/ 0 w 156949"/>
                <a:gd name="connsiteY2" fmla="*/ 743803 h 743803"/>
                <a:gd name="connsiteX3" fmla="*/ 156949 w 156949"/>
                <a:gd name="connsiteY3" fmla="*/ 743803 h 74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949" h="743803">
                  <a:moveTo>
                    <a:pt x="150125" y="0"/>
                  </a:moveTo>
                  <a:lnTo>
                    <a:pt x="0" y="0"/>
                  </a:lnTo>
                  <a:lnTo>
                    <a:pt x="0" y="743803"/>
                  </a:lnTo>
                  <a:lnTo>
                    <a:pt x="156949" y="743803"/>
                  </a:ln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sp>
          <p:nvSpPr>
            <p:cNvPr id="542" name="Freeform 541"/>
            <p:cNvSpPr/>
            <p:nvPr/>
          </p:nvSpPr>
          <p:spPr>
            <a:xfrm>
              <a:off x="350284" y="3858104"/>
              <a:ext cx="168329" cy="1665951"/>
            </a:xfrm>
            <a:custGeom>
              <a:avLst/>
              <a:gdLst>
                <a:gd name="connsiteX0" fmla="*/ 150125 w 156949"/>
                <a:gd name="connsiteY0" fmla="*/ 0 h 743803"/>
                <a:gd name="connsiteX1" fmla="*/ 0 w 156949"/>
                <a:gd name="connsiteY1" fmla="*/ 0 h 743803"/>
                <a:gd name="connsiteX2" fmla="*/ 0 w 156949"/>
                <a:gd name="connsiteY2" fmla="*/ 743803 h 743803"/>
                <a:gd name="connsiteX3" fmla="*/ 156949 w 156949"/>
                <a:gd name="connsiteY3" fmla="*/ 743803 h 74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949" h="743803">
                  <a:moveTo>
                    <a:pt x="150125" y="0"/>
                  </a:moveTo>
                  <a:lnTo>
                    <a:pt x="0" y="0"/>
                  </a:lnTo>
                  <a:lnTo>
                    <a:pt x="0" y="743803"/>
                  </a:lnTo>
                  <a:lnTo>
                    <a:pt x="156949" y="743803"/>
                  </a:ln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</p:grpSp>
      <p:grpSp>
        <p:nvGrpSpPr>
          <p:cNvPr id="548" name="Group 547"/>
          <p:cNvGrpSpPr/>
          <p:nvPr/>
        </p:nvGrpSpPr>
        <p:grpSpPr>
          <a:xfrm>
            <a:off x="1841690" y="3858104"/>
            <a:ext cx="168331" cy="1665951"/>
            <a:chOff x="1841690" y="3858104"/>
            <a:chExt cx="168331" cy="1665951"/>
          </a:xfrm>
        </p:grpSpPr>
        <p:sp>
          <p:nvSpPr>
            <p:cNvPr id="543" name="Freeform 542"/>
            <p:cNvSpPr/>
            <p:nvPr/>
          </p:nvSpPr>
          <p:spPr>
            <a:xfrm>
              <a:off x="1841692" y="3858105"/>
              <a:ext cx="168329" cy="718853"/>
            </a:xfrm>
            <a:custGeom>
              <a:avLst/>
              <a:gdLst>
                <a:gd name="connsiteX0" fmla="*/ 150125 w 156949"/>
                <a:gd name="connsiteY0" fmla="*/ 0 h 743803"/>
                <a:gd name="connsiteX1" fmla="*/ 0 w 156949"/>
                <a:gd name="connsiteY1" fmla="*/ 0 h 743803"/>
                <a:gd name="connsiteX2" fmla="*/ 0 w 156949"/>
                <a:gd name="connsiteY2" fmla="*/ 743803 h 743803"/>
                <a:gd name="connsiteX3" fmla="*/ 156949 w 156949"/>
                <a:gd name="connsiteY3" fmla="*/ 743803 h 74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949" h="743803">
                  <a:moveTo>
                    <a:pt x="150125" y="0"/>
                  </a:moveTo>
                  <a:lnTo>
                    <a:pt x="0" y="0"/>
                  </a:lnTo>
                  <a:lnTo>
                    <a:pt x="0" y="743803"/>
                  </a:lnTo>
                  <a:lnTo>
                    <a:pt x="156949" y="743803"/>
                  </a:ln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sp>
          <p:nvSpPr>
            <p:cNvPr id="544" name="Freeform 543"/>
            <p:cNvSpPr/>
            <p:nvPr/>
          </p:nvSpPr>
          <p:spPr>
            <a:xfrm>
              <a:off x="1841691" y="3858105"/>
              <a:ext cx="168329" cy="1200834"/>
            </a:xfrm>
            <a:custGeom>
              <a:avLst/>
              <a:gdLst>
                <a:gd name="connsiteX0" fmla="*/ 150125 w 156949"/>
                <a:gd name="connsiteY0" fmla="*/ 0 h 743803"/>
                <a:gd name="connsiteX1" fmla="*/ 0 w 156949"/>
                <a:gd name="connsiteY1" fmla="*/ 0 h 743803"/>
                <a:gd name="connsiteX2" fmla="*/ 0 w 156949"/>
                <a:gd name="connsiteY2" fmla="*/ 743803 h 743803"/>
                <a:gd name="connsiteX3" fmla="*/ 156949 w 156949"/>
                <a:gd name="connsiteY3" fmla="*/ 743803 h 74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949" h="743803">
                  <a:moveTo>
                    <a:pt x="150125" y="0"/>
                  </a:moveTo>
                  <a:lnTo>
                    <a:pt x="0" y="0"/>
                  </a:lnTo>
                  <a:lnTo>
                    <a:pt x="0" y="743803"/>
                  </a:lnTo>
                  <a:lnTo>
                    <a:pt x="156949" y="743803"/>
                  </a:ln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sp>
          <p:nvSpPr>
            <p:cNvPr id="545" name="Freeform 544"/>
            <p:cNvSpPr/>
            <p:nvPr/>
          </p:nvSpPr>
          <p:spPr>
            <a:xfrm>
              <a:off x="1841690" y="3858104"/>
              <a:ext cx="168329" cy="1665951"/>
            </a:xfrm>
            <a:custGeom>
              <a:avLst/>
              <a:gdLst>
                <a:gd name="connsiteX0" fmla="*/ 150125 w 156949"/>
                <a:gd name="connsiteY0" fmla="*/ 0 h 743803"/>
                <a:gd name="connsiteX1" fmla="*/ 0 w 156949"/>
                <a:gd name="connsiteY1" fmla="*/ 0 h 743803"/>
                <a:gd name="connsiteX2" fmla="*/ 0 w 156949"/>
                <a:gd name="connsiteY2" fmla="*/ 743803 h 743803"/>
                <a:gd name="connsiteX3" fmla="*/ 156949 w 156949"/>
                <a:gd name="connsiteY3" fmla="*/ 743803 h 74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949" h="743803">
                  <a:moveTo>
                    <a:pt x="150125" y="0"/>
                  </a:moveTo>
                  <a:lnTo>
                    <a:pt x="0" y="0"/>
                  </a:lnTo>
                  <a:lnTo>
                    <a:pt x="0" y="743803"/>
                  </a:lnTo>
                  <a:lnTo>
                    <a:pt x="156949" y="743803"/>
                  </a:ln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</p:grpSp>
      <p:sp>
        <p:nvSpPr>
          <p:cNvPr id="558" name="Rectangle 557"/>
          <p:cNvSpPr/>
          <p:nvPr/>
        </p:nvSpPr>
        <p:spPr>
          <a:xfrm>
            <a:off x="1980083" y="346403"/>
            <a:ext cx="59458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ТӨРИЙН АУДИТЫН БАЙГУУЛЛАГЫН БҮТЭЦ,</a:t>
            </a:r>
          </a:p>
          <a:p>
            <a:pPr algn="ctr"/>
            <a:r>
              <a:rPr lang="mn-M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ЗОХИОН БАЙГУУЛАЛТ</a:t>
            </a:r>
            <a:endParaRPr lang="mn-M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9" name="Rectangle 558"/>
          <p:cNvSpPr/>
          <p:nvPr/>
        </p:nvSpPr>
        <p:spPr>
          <a:xfrm>
            <a:off x="0" y="6102616"/>
            <a:ext cx="9906000" cy="4773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0" name="Rectangle 559"/>
          <p:cNvSpPr/>
          <p:nvPr/>
        </p:nvSpPr>
        <p:spPr>
          <a:xfrm>
            <a:off x="941826" y="6198014"/>
            <a:ext cx="16081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Mogul Europe" panose="020B7200000000000000" pitchFamily="34" charset="0"/>
              </a:rPr>
              <a:t>Нийт </a:t>
            </a:r>
            <a:r>
              <a:rPr lang="mn-MN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gul Europe" panose="020B7200000000000000" pitchFamily="34" charset="0"/>
              </a:rPr>
              <a:t>389</a:t>
            </a:r>
            <a:r>
              <a:rPr lang="mn-M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Mogul Europe" panose="020B7200000000000000" pitchFamily="34" charset="0"/>
              </a:rPr>
              <a:t> албан хаагч</a:t>
            </a:r>
          </a:p>
        </p:txBody>
      </p:sp>
      <p:sp>
        <p:nvSpPr>
          <p:cNvPr id="563" name="Rectangle 562"/>
          <p:cNvSpPr/>
          <p:nvPr/>
        </p:nvSpPr>
        <p:spPr>
          <a:xfrm>
            <a:off x="2959193" y="6198014"/>
            <a:ext cx="191270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gul Europe" panose="020B7200000000000000" pitchFamily="34" charset="0"/>
              </a:rPr>
              <a:t>....</a:t>
            </a:r>
            <a:r>
              <a:rPr lang="mn-M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Mogul Europe" panose="020B7200000000000000" pitchFamily="34" charset="0"/>
              </a:rPr>
              <a:t> </a:t>
            </a:r>
            <a:r>
              <a:rPr lang="mn-M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gul Europe" panose="020B7200000000000000" pitchFamily="34" charset="0"/>
              </a:rPr>
              <a:t> хамаарал </a:t>
            </a:r>
            <a:r>
              <a:rPr lang="mn-M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Mogul Europe" panose="020B7200000000000000" pitchFamily="34" charset="0"/>
              </a:rPr>
              <a:t>бүхий хүмүүс</a:t>
            </a:r>
          </a:p>
        </p:txBody>
      </p:sp>
      <p:sp>
        <p:nvSpPr>
          <p:cNvPr id="565" name="Rectangle 564"/>
          <p:cNvSpPr/>
          <p:nvPr/>
        </p:nvSpPr>
        <p:spPr>
          <a:xfrm>
            <a:off x="5954558" y="6198014"/>
            <a:ext cx="241123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gul Europe" panose="020B7200000000000000" pitchFamily="34" charset="0"/>
              </a:rPr>
              <a:t>264 </a:t>
            </a:r>
            <a:r>
              <a:rPr lang="mn-M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gul Europe" panose="020B7200000000000000" pitchFamily="34" charset="0"/>
              </a:rPr>
              <a:t>хоног 1924/38890 хүн өдөр</a:t>
            </a:r>
            <a:endParaRPr lang="mn-MN" sz="1050" dirty="0">
              <a:solidFill>
                <a:schemeClr val="tx1">
                  <a:lumMod val="85000"/>
                  <a:lumOff val="15000"/>
                </a:schemeClr>
              </a:solidFill>
              <a:latin typeface="Mogul Europe" panose="020B7200000000000000" pitchFamily="34" charset="0"/>
            </a:endParaRPr>
          </a:p>
        </p:txBody>
      </p:sp>
      <p:grpSp>
        <p:nvGrpSpPr>
          <p:cNvPr id="685" name="Group 684"/>
          <p:cNvGrpSpPr/>
          <p:nvPr/>
        </p:nvGrpSpPr>
        <p:grpSpPr>
          <a:xfrm>
            <a:off x="350284" y="1317378"/>
            <a:ext cx="8529079" cy="4428576"/>
            <a:chOff x="350284" y="1317378"/>
            <a:chExt cx="8529079" cy="4428576"/>
          </a:xfrm>
        </p:grpSpPr>
        <p:grpSp>
          <p:nvGrpSpPr>
            <p:cNvPr id="686" name="Group 685"/>
            <p:cNvGrpSpPr/>
            <p:nvPr/>
          </p:nvGrpSpPr>
          <p:grpSpPr>
            <a:xfrm>
              <a:off x="350284" y="2359848"/>
              <a:ext cx="4379589" cy="3386106"/>
              <a:chOff x="350284" y="2359848"/>
              <a:chExt cx="4379589" cy="3386106"/>
            </a:xfrm>
          </p:grpSpPr>
          <p:grpSp>
            <p:nvGrpSpPr>
              <p:cNvPr id="756" name="Group 755"/>
              <p:cNvGrpSpPr/>
              <p:nvPr/>
            </p:nvGrpSpPr>
            <p:grpSpPr>
              <a:xfrm>
                <a:off x="3503022" y="3653070"/>
                <a:ext cx="1226851" cy="410072"/>
                <a:chOff x="3503022" y="3653070"/>
                <a:chExt cx="1226851" cy="410072"/>
              </a:xfrm>
            </p:grpSpPr>
            <p:sp>
              <p:nvSpPr>
                <p:cNvPr id="800" name="Rounded Rectangle 799"/>
                <p:cNvSpPr/>
                <p:nvPr/>
              </p:nvSpPr>
              <p:spPr>
                <a:xfrm>
                  <a:off x="3503022" y="3653070"/>
                  <a:ext cx="1226851" cy="410072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>
                    <a:solidFill>
                      <a:schemeClr val="bg1"/>
                    </a:solidFill>
                    <a:latin typeface="Mogul Franklin Gothic Book" panose="020B0503020102020204" pitchFamily="34" charset="0"/>
                  </a:endParaRPr>
                </a:p>
              </p:txBody>
            </p:sp>
            <p:sp>
              <p:nvSpPr>
                <p:cNvPr id="801" name="TextBox 800"/>
                <p:cNvSpPr txBox="1"/>
                <p:nvPr/>
              </p:nvSpPr>
              <p:spPr>
                <a:xfrm>
                  <a:off x="3561121" y="3665783"/>
                  <a:ext cx="1110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n-MN" sz="900" dirty="0" smtClean="0">
                      <a:solidFill>
                        <a:schemeClr val="bg1"/>
                      </a:solidFill>
                      <a:latin typeface="Mogul Franklin Gothic Book" panose="020B0503020102020204" pitchFamily="34" charset="0"/>
                    </a:rPr>
                    <a:t>Нийцлийн аудитын газар</a:t>
                  </a:r>
                  <a:endParaRPr lang="mn-MN" sz="900" dirty="0">
                    <a:solidFill>
                      <a:schemeClr val="bg1"/>
                    </a:solidFill>
                    <a:latin typeface="Mogul Franklin Gothic Book" panose="020B0503020102020204" pitchFamily="34" charset="0"/>
                  </a:endParaRPr>
                </a:p>
              </p:txBody>
            </p:sp>
          </p:grpSp>
          <p:grpSp>
            <p:nvGrpSpPr>
              <p:cNvPr id="757" name="Group 756"/>
              <p:cNvGrpSpPr/>
              <p:nvPr/>
            </p:nvGrpSpPr>
            <p:grpSpPr>
              <a:xfrm>
                <a:off x="2010029" y="3653070"/>
                <a:ext cx="1226851" cy="410072"/>
                <a:chOff x="2010029" y="3653070"/>
                <a:chExt cx="1226851" cy="410072"/>
              </a:xfrm>
            </p:grpSpPr>
            <p:sp>
              <p:nvSpPr>
                <p:cNvPr id="798" name="Rounded Rectangle 797"/>
                <p:cNvSpPr/>
                <p:nvPr/>
              </p:nvSpPr>
              <p:spPr>
                <a:xfrm>
                  <a:off x="2010029" y="3653070"/>
                  <a:ext cx="1226851" cy="410072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>
                    <a:solidFill>
                      <a:schemeClr val="bg1"/>
                    </a:solidFill>
                    <a:latin typeface="Mogul Franklin Gothic Book" panose="020B0503020102020204" pitchFamily="34" charset="0"/>
                  </a:endParaRPr>
                </a:p>
              </p:txBody>
            </p:sp>
            <p:sp>
              <p:nvSpPr>
                <p:cNvPr id="799" name="TextBox 798"/>
                <p:cNvSpPr txBox="1"/>
                <p:nvPr/>
              </p:nvSpPr>
              <p:spPr>
                <a:xfrm>
                  <a:off x="2068128" y="3665783"/>
                  <a:ext cx="1110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n-MN" sz="900" dirty="0" smtClean="0">
                      <a:solidFill>
                        <a:schemeClr val="bg1"/>
                      </a:solidFill>
                      <a:latin typeface="Mogul Franklin Gothic Book" panose="020B0503020102020204" pitchFamily="34" charset="0"/>
                    </a:rPr>
                    <a:t>Гүйцэтгэлийн аудитын газар</a:t>
                  </a:r>
                  <a:endParaRPr lang="mn-MN" sz="900" dirty="0">
                    <a:solidFill>
                      <a:schemeClr val="bg1"/>
                    </a:solidFill>
                    <a:latin typeface="Mogul Franklin Gothic Book" panose="020B0503020102020204" pitchFamily="34" charset="0"/>
                  </a:endParaRPr>
                </a:p>
              </p:txBody>
            </p:sp>
          </p:grpSp>
          <p:grpSp>
            <p:nvGrpSpPr>
              <p:cNvPr id="758" name="Group 757"/>
              <p:cNvGrpSpPr/>
              <p:nvPr/>
            </p:nvGrpSpPr>
            <p:grpSpPr>
              <a:xfrm>
                <a:off x="517037" y="3653070"/>
                <a:ext cx="1226851" cy="410072"/>
                <a:chOff x="517037" y="3653070"/>
                <a:chExt cx="1226851" cy="410072"/>
              </a:xfrm>
            </p:grpSpPr>
            <p:sp>
              <p:nvSpPr>
                <p:cNvPr id="796" name="Rounded Rectangle 795"/>
                <p:cNvSpPr/>
                <p:nvPr/>
              </p:nvSpPr>
              <p:spPr>
                <a:xfrm>
                  <a:off x="517037" y="3653070"/>
                  <a:ext cx="1226851" cy="410072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>
                    <a:solidFill>
                      <a:schemeClr val="bg1"/>
                    </a:solidFill>
                    <a:latin typeface="Mogul Franklin Gothic Book" panose="020B0503020102020204" pitchFamily="34" charset="0"/>
                  </a:endParaRPr>
                </a:p>
              </p:txBody>
            </p:sp>
            <p:sp>
              <p:nvSpPr>
                <p:cNvPr id="797" name="TextBox 796"/>
                <p:cNvSpPr txBox="1"/>
                <p:nvPr/>
              </p:nvSpPr>
              <p:spPr>
                <a:xfrm>
                  <a:off x="575136" y="3665783"/>
                  <a:ext cx="1110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n-MN" sz="900" dirty="0" smtClean="0">
                      <a:solidFill>
                        <a:schemeClr val="bg1"/>
                      </a:solidFill>
                      <a:latin typeface="Mogul Franklin Gothic Book" panose="020B0503020102020204" pitchFamily="34" charset="0"/>
                    </a:rPr>
                    <a:t>Санхүүгийн аудитын газар</a:t>
                  </a:r>
                  <a:endParaRPr lang="mn-MN" sz="900" dirty="0">
                    <a:solidFill>
                      <a:schemeClr val="bg1"/>
                    </a:solidFill>
                    <a:latin typeface="Mogul Franklin Gothic Book" panose="020B0503020102020204" pitchFamily="34" charset="0"/>
                  </a:endParaRPr>
                </a:p>
              </p:txBody>
            </p:sp>
          </p:grpSp>
          <p:grpSp>
            <p:nvGrpSpPr>
              <p:cNvPr id="759" name="Group 758"/>
              <p:cNvGrpSpPr/>
              <p:nvPr/>
            </p:nvGrpSpPr>
            <p:grpSpPr>
              <a:xfrm>
                <a:off x="517034" y="4371923"/>
                <a:ext cx="1226852" cy="410072"/>
                <a:chOff x="517034" y="4371923"/>
                <a:chExt cx="1226852" cy="410072"/>
              </a:xfrm>
            </p:grpSpPr>
            <p:sp>
              <p:nvSpPr>
                <p:cNvPr id="794" name="Rounded Rectangle 793"/>
                <p:cNvSpPr/>
                <p:nvPr/>
              </p:nvSpPr>
              <p:spPr>
                <a:xfrm>
                  <a:off x="517035" y="4371923"/>
                  <a:ext cx="1226851" cy="410072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>
                    <a:solidFill>
                      <a:schemeClr val="bg1"/>
                    </a:solidFill>
                    <a:latin typeface="Mogul Franklin Gothic Book" panose="020B0503020102020204" pitchFamily="34" charset="0"/>
                  </a:endParaRPr>
                </a:p>
              </p:txBody>
            </p:sp>
            <p:sp>
              <p:nvSpPr>
                <p:cNvPr id="795" name="TextBox 794"/>
                <p:cNvSpPr txBox="1"/>
                <p:nvPr/>
              </p:nvSpPr>
              <p:spPr>
                <a:xfrm>
                  <a:off x="517034" y="4452375"/>
                  <a:ext cx="122685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n-MN" sz="900" dirty="0" smtClean="0">
                      <a:solidFill>
                        <a:schemeClr val="bg1"/>
                      </a:solidFill>
                      <a:latin typeface="Mogul Franklin Gothic Book" panose="020B0503020102020204" pitchFamily="34" charset="0"/>
                    </a:rPr>
                    <a:t>1-р алба </a:t>
                  </a:r>
                  <a:endParaRPr lang="mn-MN" sz="900" dirty="0">
                    <a:solidFill>
                      <a:schemeClr val="bg1"/>
                    </a:solidFill>
                    <a:latin typeface="Mogul Franklin Gothic Book" panose="020B0503020102020204" pitchFamily="34" charset="0"/>
                  </a:endParaRPr>
                </a:p>
              </p:txBody>
            </p:sp>
          </p:grpSp>
          <p:grpSp>
            <p:nvGrpSpPr>
              <p:cNvPr id="760" name="Group 759"/>
              <p:cNvGrpSpPr/>
              <p:nvPr/>
            </p:nvGrpSpPr>
            <p:grpSpPr>
              <a:xfrm>
                <a:off x="517032" y="4853902"/>
                <a:ext cx="1226852" cy="410072"/>
                <a:chOff x="517032" y="4853902"/>
                <a:chExt cx="1226852" cy="410072"/>
              </a:xfrm>
            </p:grpSpPr>
            <p:sp>
              <p:nvSpPr>
                <p:cNvPr id="792" name="Rounded Rectangle 791"/>
                <p:cNvSpPr/>
                <p:nvPr/>
              </p:nvSpPr>
              <p:spPr>
                <a:xfrm>
                  <a:off x="517033" y="4853902"/>
                  <a:ext cx="1226851" cy="410072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>
                    <a:solidFill>
                      <a:schemeClr val="bg1"/>
                    </a:solidFill>
                    <a:latin typeface="Mogul Franklin Gothic Book" panose="020B0503020102020204" pitchFamily="34" charset="0"/>
                  </a:endParaRPr>
                </a:p>
              </p:txBody>
            </p:sp>
            <p:sp>
              <p:nvSpPr>
                <p:cNvPr id="793" name="TextBox 792"/>
                <p:cNvSpPr txBox="1"/>
                <p:nvPr/>
              </p:nvSpPr>
              <p:spPr>
                <a:xfrm>
                  <a:off x="517032" y="4944890"/>
                  <a:ext cx="122685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n-MN" sz="900" dirty="0">
                      <a:solidFill>
                        <a:schemeClr val="bg1"/>
                      </a:solidFill>
                      <a:latin typeface="Mogul Franklin Gothic Book" panose="020B0503020102020204" pitchFamily="34" charset="0"/>
                    </a:rPr>
                    <a:t>2</a:t>
                  </a:r>
                  <a:r>
                    <a:rPr lang="mn-MN" sz="900" dirty="0" smtClean="0">
                      <a:solidFill>
                        <a:schemeClr val="bg1"/>
                      </a:solidFill>
                      <a:latin typeface="Mogul Franklin Gothic Book" panose="020B0503020102020204" pitchFamily="34" charset="0"/>
                    </a:rPr>
                    <a:t>-р алба </a:t>
                  </a:r>
                  <a:endParaRPr lang="mn-MN" sz="900" dirty="0">
                    <a:solidFill>
                      <a:schemeClr val="bg1"/>
                    </a:solidFill>
                    <a:latin typeface="Mogul Franklin Gothic Book" panose="020B0503020102020204" pitchFamily="34" charset="0"/>
                  </a:endParaRPr>
                </a:p>
              </p:txBody>
            </p:sp>
          </p:grpSp>
          <p:grpSp>
            <p:nvGrpSpPr>
              <p:cNvPr id="761" name="Group 760"/>
              <p:cNvGrpSpPr/>
              <p:nvPr/>
            </p:nvGrpSpPr>
            <p:grpSpPr>
              <a:xfrm>
                <a:off x="517030" y="5335882"/>
                <a:ext cx="1226852" cy="410072"/>
                <a:chOff x="517030" y="5335882"/>
                <a:chExt cx="1226852" cy="410072"/>
              </a:xfrm>
            </p:grpSpPr>
            <p:sp>
              <p:nvSpPr>
                <p:cNvPr id="790" name="Rounded Rectangle 789"/>
                <p:cNvSpPr/>
                <p:nvPr/>
              </p:nvSpPr>
              <p:spPr>
                <a:xfrm>
                  <a:off x="517031" y="5335882"/>
                  <a:ext cx="1226851" cy="410072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>
                    <a:solidFill>
                      <a:schemeClr val="bg1"/>
                    </a:solidFill>
                    <a:latin typeface="Mogul Franklin Gothic Book" panose="020B0503020102020204" pitchFamily="34" charset="0"/>
                  </a:endParaRPr>
                </a:p>
              </p:txBody>
            </p:sp>
            <p:sp>
              <p:nvSpPr>
                <p:cNvPr id="791" name="TextBox 790"/>
                <p:cNvSpPr txBox="1"/>
                <p:nvPr/>
              </p:nvSpPr>
              <p:spPr>
                <a:xfrm>
                  <a:off x="517030" y="5417047"/>
                  <a:ext cx="122685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n-MN" sz="900" dirty="0">
                      <a:solidFill>
                        <a:schemeClr val="bg1"/>
                      </a:solidFill>
                      <a:latin typeface="Mogul Franklin Gothic Book" panose="020B0503020102020204" pitchFamily="34" charset="0"/>
                    </a:rPr>
                    <a:t>3</a:t>
                  </a:r>
                  <a:r>
                    <a:rPr lang="mn-MN" sz="900" dirty="0" smtClean="0">
                      <a:solidFill>
                        <a:schemeClr val="bg1"/>
                      </a:solidFill>
                      <a:latin typeface="Mogul Franklin Gothic Book" panose="020B0503020102020204" pitchFamily="34" charset="0"/>
                    </a:rPr>
                    <a:t>-р алба </a:t>
                  </a:r>
                  <a:endParaRPr lang="mn-MN" sz="900" dirty="0">
                    <a:solidFill>
                      <a:schemeClr val="bg1"/>
                    </a:solidFill>
                    <a:latin typeface="Mogul Franklin Gothic Book" panose="020B0503020102020204" pitchFamily="34" charset="0"/>
                  </a:endParaRPr>
                </a:p>
              </p:txBody>
            </p:sp>
          </p:grpSp>
          <p:grpSp>
            <p:nvGrpSpPr>
              <p:cNvPr id="762" name="Group 761"/>
              <p:cNvGrpSpPr/>
              <p:nvPr/>
            </p:nvGrpSpPr>
            <p:grpSpPr>
              <a:xfrm>
                <a:off x="2010033" y="4371923"/>
                <a:ext cx="1226852" cy="410072"/>
                <a:chOff x="2010033" y="4371923"/>
                <a:chExt cx="1226852" cy="410072"/>
              </a:xfrm>
            </p:grpSpPr>
            <p:sp>
              <p:nvSpPr>
                <p:cNvPr id="788" name="Rounded Rectangle 787"/>
                <p:cNvSpPr/>
                <p:nvPr/>
              </p:nvSpPr>
              <p:spPr>
                <a:xfrm>
                  <a:off x="2010034" y="4371923"/>
                  <a:ext cx="1226851" cy="410072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>
                    <a:solidFill>
                      <a:schemeClr val="bg1"/>
                    </a:solidFill>
                    <a:latin typeface="Mogul Franklin Gothic Book" panose="020B0503020102020204" pitchFamily="34" charset="0"/>
                  </a:endParaRPr>
                </a:p>
              </p:txBody>
            </p:sp>
            <p:sp>
              <p:nvSpPr>
                <p:cNvPr id="789" name="TextBox 788"/>
                <p:cNvSpPr txBox="1"/>
                <p:nvPr/>
              </p:nvSpPr>
              <p:spPr>
                <a:xfrm>
                  <a:off x="2010033" y="4456756"/>
                  <a:ext cx="122685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n-MN" sz="900" dirty="0" smtClean="0">
                      <a:solidFill>
                        <a:schemeClr val="bg1"/>
                      </a:solidFill>
                      <a:latin typeface="Mogul Franklin Gothic Book" panose="020B0503020102020204" pitchFamily="34" charset="0"/>
                    </a:rPr>
                    <a:t>1-р алба </a:t>
                  </a:r>
                  <a:endParaRPr lang="mn-MN" sz="900" dirty="0">
                    <a:solidFill>
                      <a:schemeClr val="bg1"/>
                    </a:solidFill>
                    <a:latin typeface="Mogul Franklin Gothic Book" panose="020B0503020102020204" pitchFamily="34" charset="0"/>
                  </a:endParaRPr>
                </a:p>
              </p:txBody>
            </p:sp>
          </p:grpSp>
          <p:grpSp>
            <p:nvGrpSpPr>
              <p:cNvPr id="763" name="Group 762"/>
              <p:cNvGrpSpPr/>
              <p:nvPr/>
            </p:nvGrpSpPr>
            <p:grpSpPr>
              <a:xfrm>
                <a:off x="2010030" y="4853902"/>
                <a:ext cx="1226853" cy="410072"/>
                <a:chOff x="2010030" y="4853902"/>
                <a:chExt cx="1226853" cy="410072"/>
              </a:xfrm>
            </p:grpSpPr>
            <p:sp>
              <p:nvSpPr>
                <p:cNvPr id="786" name="Rounded Rectangle 785"/>
                <p:cNvSpPr/>
                <p:nvPr/>
              </p:nvSpPr>
              <p:spPr>
                <a:xfrm>
                  <a:off x="2010032" y="4853902"/>
                  <a:ext cx="1226851" cy="410072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>
                    <a:solidFill>
                      <a:schemeClr val="bg1"/>
                    </a:solidFill>
                    <a:latin typeface="Mogul Franklin Gothic Book" panose="020B0503020102020204" pitchFamily="34" charset="0"/>
                  </a:endParaRPr>
                </a:p>
              </p:txBody>
            </p:sp>
            <p:sp>
              <p:nvSpPr>
                <p:cNvPr id="787" name="TextBox 786"/>
                <p:cNvSpPr txBox="1"/>
                <p:nvPr/>
              </p:nvSpPr>
              <p:spPr>
                <a:xfrm>
                  <a:off x="2010030" y="4944890"/>
                  <a:ext cx="122685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n-MN" sz="900" dirty="0">
                      <a:solidFill>
                        <a:schemeClr val="bg1"/>
                      </a:solidFill>
                      <a:latin typeface="Mogul Franklin Gothic Book" panose="020B0503020102020204" pitchFamily="34" charset="0"/>
                    </a:rPr>
                    <a:t>2</a:t>
                  </a:r>
                  <a:r>
                    <a:rPr lang="mn-MN" sz="900" dirty="0" smtClean="0">
                      <a:solidFill>
                        <a:schemeClr val="bg1"/>
                      </a:solidFill>
                      <a:latin typeface="Mogul Franklin Gothic Book" panose="020B0503020102020204" pitchFamily="34" charset="0"/>
                    </a:rPr>
                    <a:t>-р алба </a:t>
                  </a:r>
                  <a:endParaRPr lang="mn-MN" sz="900" dirty="0">
                    <a:solidFill>
                      <a:schemeClr val="bg1"/>
                    </a:solidFill>
                    <a:latin typeface="Mogul Franklin Gothic Book" panose="020B0503020102020204" pitchFamily="34" charset="0"/>
                  </a:endParaRPr>
                </a:p>
              </p:txBody>
            </p:sp>
          </p:grpSp>
          <p:sp>
            <p:nvSpPr>
              <p:cNvPr id="784" name="Rounded Rectangle 783"/>
              <p:cNvSpPr/>
              <p:nvPr/>
            </p:nvSpPr>
            <p:spPr>
              <a:xfrm>
                <a:off x="2010029" y="5335882"/>
                <a:ext cx="1226851" cy="410072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>
                  <a:solidFill>
                    <a:schemeClr val="bg1"/>
                  </a:solidFill>
                  <a:latin typeface="Mogul Franklin Gothic Book" panose="020B0503020102020204" pitchFamily="34" charset="0"/>
                </a:endParaRPr>
              </a:p>
            </p:txBody>
          </p:sp>
          <p:grpSp>
            <p:nvGrpSpPr>
              <p:cNvPr id="765" name="Group 764"/>
              <p:cNvGrpSpPr/>
              <p:nvPr/>
            </p:nvGrpSpPr>
            <p:grpSpPr>
              <a:xfrm>
                <a:off x="2011495" y="3034044"/>
                <a:ext cx="1226851" cy="410072"/>
                <a:chOff x="2011495" y="3034044"/>
                <a:chExt cx="1226851" cy="410072"/>
              </a:xfrm>
            </p:grpSpPr>
            <p:sp>
              <p:nvSpPr>
                <p:cNvPr id="782" name="Rounded Rectangle 781"/>
                <p:cNvSpPr/>
                <p:nvPr/>
              </p:nvSpPr>
              <p:spPr>
                <a:xfrm>
                  <a:off x="2011495" y="3034044"/>
                  <a:ext cx="1226851" cy="410072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>
                    <a:solidFill>
                      <a:schemeClr val="bg1"/>
                    </a:solidFill>
                    <a:latin typeface="Mogul Franklin Gothic Book" panose="020B0503020102020204" pitchFamily="34" charset="0"/>
                  </a:endParaRPr>
                </a:p>
              </p:txBody>
            </p:sp>
            <p:sp>
              <p:nvSpPr>
                <p:cNvPr id="783" name="TextBox 782"/>
                <p:cNvSpPr txBox="1"/>
                <p:nvPr/>
              </p:nvSpPr>
              <p:spPr>
                <a:xfrm>
                  <a:off x="2011496" y="3118878"/>
                  <a:ext cx="122685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n-MN" sz="900" dirty="0" smtClean="0">
                      <a:solidFill>
                        <a:schemeClr val="bg1"/>
                      </a:solidFill>
                      <a:latin typeface="Mogul Franklin Gothic Book" panose="020B0503020102020204" pitchFamily="34" charset="0"/>
                    </a:rPr>
                    <a:t>Аудитын зөвлөл</a:t>
                  </a:r>
                  <a:endParaRPr lang="mn-MN" sz="900" dirty="0">
                    <a:solidFill>
                      <a:schemeClr val="bg1"/>
                    </a:solidFill>
                    <a:latin typeface="Mogul Franklin Gothic Book" panose="020B0503020102020204" pitchFamily="34" charset="0"/>
                  </a:endParaRPr>
                </a:p>
              </p:txBody>
            </p:sp>
          </p:grpSp>
          <p:grpSp>
            <p:nvGrpSpPr>
              <p:cNvPr id="766" name="Group 765"/>
              <p:cNvGrpSpPr/>
              <p:nvPr/>
            </p:nvGrpSpPr>
            <p:grpSpPr>
              <a:xfrm>
                <a:off x="1844566" y="2359848"/>
                <a:ext cx="1557777" cy="410072"/>
                <a:chOff x="1844566" y="5320061"/>
                <a:chExt cx="1557777" cy="410072"/>
              </a:xfrm>
            </p:grpSpPr>
            <p:sp>
              <p:nvSpPr>
                <p:cNvPr id="780" name="Rounded Rectangle 779"/>
                <p:cNvSpPr/>
                <p:nvPr/>
              </p:nvSpPr>
              <p:spPr>
                <a:xfrm>
                  <a:off x="1844566" y="5320061"/>
                  <a:ext cx="1557777" cy="410072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>
                    <a:solidFill>
                      <a:schemeClr val="bg1"/>
                    </a:solidFill>
                    <a:latin typeface="Mogul Franklin Gothic Book" panose="020B0503020102020204" pitchFamily="34" charset="0"/>
                  </a:endParaRPr>
                </a:p>
              </p:txBody>
            </p:sp>
            <p:sp>
              <p:nvSpPr>
                <p:cNvPr id="781" name="TextBox 780"/>
                <p:cNvSpPr txBox="1"/>
                <p:nvPr/>
              </p:nvSpPr>
              <p:spPr>
                <a:xfrm>
                  <a:off x="1873893" y="5340431"/>
                  <a:ext cx="14991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n-MN" sz="900" dirty="0" smtClean="0">
                      <a:solidFill>
                        <a:schemeClr val="bg1"/>
                      </a:solidFill>
                      <a:latin typeface="Mogul Franklin Gothic Book" panose="020B0503020102020204" pitchFamily="34" charset="0"/>
                    </a:rPr>
                    <a:t>Монгол улсын ерөнхий аудиторын орлогч</a:t>
                  </a:r>
                  <a:endParaRPr lang="mn-MN" sz="900" dirty="0">
                    <a:solidFill>
                      <a:schemeClr val="bg1"/>
                    </a:solidFill>
                    <a:latin typeface="Mogul Franklin Gothic Book" panose="020B0503020102020204" pitchFamily="34" charset="0"/>
                  </a:endParaRPr>
                </a:p>
              </p:txBody>
            </p:sp>
          </p:grpSp>
          <p:cxnSp>
            <p:nvCxnSpPr>
              <p:cNvPr id="767" name="Straight Connector 766"/>
              <p:cNvCxnSpPr>
                <a:stCxn id="780" idx="2"/>
                <a:endCxn id="782" idx="0"/>
              </p:cNvCxnSpPr>
              <p:nvPr/>
            </p:nvCxnSpPr>
            <p:spPr>
              <a:xfrm>
                <a:off x="2623455" y="2769920"/>
                <a:ext cx="1466" cy="264124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8" name="Group 767"/>
              <p:cNvGrpSpPr/>
              <p:nvPr/>
            </p:nvGrpSpPr>
            <p:grpSpPr>
              <a:xfrm>
                <a:off x="1130463" y="3444116"/>
                <a:ext cx="2985984" cy="208954"/>
                <a:chOff x="1130463" y="3444116"/>
                <a:chExt cx="2985984" cy="208954"/>
              </a:xfrm>
            </p:grpSpPr>
            <p:cxnSp>
              <p:nvCxnSpPr>
                <p:cNvPr id="777" name="Elbow Connector 776"/>
                <p:cNvCxnSpPr>
                  <a:stCxn id="782" idx="2"/>
                  <a:endCxn id="796" idx="0"/>
                </p:cNvCxnSpPr>
                <p:nvPr/>
              </p:nvCxnSpPr>
              <p:spPr>
                <a:xfrm rot="5400000">
                  <a:off x="1773215" y="2801364"/>
                  <a:ext cx="208954" cy="1494458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78" name="Elbow Connector 777"/>
                <p:cNvCxnSpPr>
                  <a:stCxn id="782" idx="2"/>
                  <a:endCxn id="800" idx="0"/>
                </p:cNvCxnSpPr>
                <p:nvPr/>
              </p:nvCxnSpPr>
              <p:spPr>
                <a:xfrm rot="16200000" flipH="1">
                  <a:off x="3266207" y="2802829"/>
                  <a:ext cx="208954" cy="1491527"/>
                </a:xfrm>
                <a:prstGeom prst="bentConnector3">
                  <a:avLst>
                    <a:gd name="adj1" fmla="val 50000"/>
                  </a:avLst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9" name="Straight Connector 778"/>
                <p:cNvCxnSpPr>
                  <a:stCxn id="782" idx="2"/>
                  <a:endCxn id="798" idx="0"/>
                </p:cNvCxnSpPr>
                <p:nvPr/>
              </p:nvCxnSpPr>
              <p:spPr>
                <a:xfrm flipH="1">
                  <a:off x="2623455" y="3444116"/>
                  <a:ext cx="1466" cy="208954"/>
                </a:xfrm>
                <a:prstGeom prst="line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9" name="Group 768"/>
              <p:cNvGrpSpPr/>
              <p:nvPr/>
            </p:nvGrpSpPr>
            <p:grpSpPr>
              <a:xfrm>
                <a:off x="350284" y="3858104"/>
                <a:ext cx="168331" cy="1665951"/>
                <a:chOff x="350284" y="3858104"/>
                <a:chExt cx="168331" cy="1665951"/>
              </a:xfrm>
            </p:grpSpPr>
            <p:sp>
              <p:nvSpPr>
                <p:cNvPr id="774" name="Freeform 773"/>
                <p:cNvSpPr/>
                <p:nvPr/>
              </p:nvSpPr>
              <p:spPr>
                <a:xfrm>
                  <a:off x="350286" y="3858105"/>
                  <a:ext cx="168329" cy="718853"/>
                </a:xfrm>
                <a:custGeom>
                  <a:avLst/>
                  <a:gdLst>
                    <a:gd name="connsiteX0" fmla="*/ 150125 w 156949"/>
                    <a:gd name="connsiteY0" fmla="*/ 0 h 743803"/>
                    <a:gd name="connsiteX1" fmla="*/ 0 w 156949"/>
                    <a:gd name="connsiteY1" fmla="*/ 0 h 743803"/>
                    <a:gd name="connsiteX2" fmla="*/ 0 w 156949"/>
                    <a:gd name="connsiteY2" fmla="*/ 743803 h 743803"/>
                    <a:gd name="connsiteX3" fmla="*/ 156949 w 156949"/>
                    <a:gd name="connsiteY3" fmla="*/ 743803 h 74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949" h="743803">
                      <a:moveTo>
                        <a:pt x="150125" y="0"/>
                      </a:moveTo>
                      <a:lnTo>
                        <a:pt x="0" y="0"/>
                      </a:lnTo>
                      <a:lnTo>
                        <a:pt x="0" y="743803"/>
                      </a:lnTo>
                      <a:lnTo>
                        <a:pt x="156949" y="743803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5" name="Freeform 774"/>
                <p:cNvSpPr/>
                <p:nvPr/>
              </p:nvSpPr>
              <p:spPr>
                <a:xfrm>
                  <a:off x="350285" y="3858105"/>
                  <a:ext cx="168329" cy="1200834"/>
                </a:xfrm>
                <a:custGeom>
                  <a:avLst/>
                  <a:gdLst>
                    <a:gd name="connsiteX0" fmla="*/ 150125 w 156949"/>
                    <a:gd name="connsiteY0" fmla="*/ 0 h 743803"/>
                    <a:gd name="connsiteX1" fmla="*/ 0 w 156949"/>
                    <a:gd name="connsiteY1" fmla="*/ 0 h 743803"/>
                    <a:gd name="connsiteX2" fmla="*/ 0 w 156949"/>
                    <a:gd name="connsiteY2" fmla="*/ 743803 h 743803"/>
                    <a:gd name="connsiteX3" fmla="*/ 156949 w 156949"/>
                    <a:gd name="connsiteY3" fmla="*/ 743803 h 74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949" h="743803">
                      <a:moveTo>
                        <a:pt x="150125" y="0"/>
                      </a:moveTo>
                      <a:lnTo>
                        <a:pt x="0" y="0"/>
                      </a:lnTo>
                      <a:lnTo>
                        <a:pt x="0" y="743803"/>
                      </a:lnTo>
                      <a:lnTo>
                        <a:pt x="156949" y="743803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6" name="Freeform 775"/>
                <p:cNvSpPr/>
                <p:nvPr/>
              </p:nvSpPr>
              <p:spPr>
                <a:xfrm>
                  <a:off x="350284" y="3858104"/>
                  <a:ext cx="168329" cy="1665951"/>
                </a:xfrm>
                <a:custGeom>
                  <a:avLst/>
                  <a:gdLst>
                    <a:gd name="connsiteX0" fmla="*/ 150125 w 156949"/>
                    <a:gd name="connsiteY0" fmla="*/ 0 h 743803"/>
                    <a:gd name="connsiteX1" fmla="*/ 0 w 156949"/>
                    <a:gd name="connsiteY1" fmla="*/ 0 h 743803"/>
                    <a:gd name="connsiteX2" fmla="*/ 0 w 156949"/>
                    <a:gd name="connsiteY2" fmla="*/ 743803 h 743803"/>
                    <a:gd name="connsiteX3" fmla="*/ 156949 w 156949"/>
                    <a:gd name="connsiteY3" fmla="*/ 743803 h 74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949" h="743803">
                      <a:moveTo>
                        <a:pt x="150125" y="0"/>
                      </a:moveTo>
                      <a:lnTo>
                        <a:pt x="0" y="0"/>
                      </a:lnTo>
                      <a:lnTo>
                        <a:pt x="0" y="743803"/>
                      </a:lnTo>
                      <a:lnTo>
                        <a:pt x="156949" y="743803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70" name="Group 769"/>
              <p:cNvGrpSpPr/>
              <p:nvPr/>
            </p:nvGrpSpPr>
            <p:grpSpPr>
              <a:xfrm>
                <a:off x="1841690" y="3858104"/>
                <a:ext cx="168331" cy="1665951"/>
                <a:chOff x="1841690" y="3858104"/>
                <a:chExt cx="168331" cy="1665951"/>
              </a:xfrm>
            </p:grpSpPr>
            <p:sp>
              <p:nvSpPr>
                <p:cNvPr id="771" name="Freeform 770"/>
                <p:cNvSpPr/>
                <p:nvPr/>
              </p:nvSpPr>
              <p:spPr>
                <a:xfrm>
                  <a:off x="1841692" y="3858105"/>
                  <a:ext cx="168329" cy="718853"/>
                </a:xfrm>
                <a:custGeom>
                  <a:avLst/>
                  <a:gdLst>
                    <a:gd name="connsiteX0" fmla="*/ 150125 w 156949"/>
                    <a:gd name="connsiteY0" fmla="*/ 0 h 743803"/>
                    <a:gd name="connsiteX1" fmla="*/ 0 w 156949"/>
                    <a:gd name="connsiteY1" fmla="*/ 0 h 743803"/>
                    <a:gd name="connsiteX2" fmla="*/ 0 w 156949"/>
                    <a:gd name="connsiteY2" fmla="*/ 743803 h 743803"/>
                    <a:gd name="connsiteX3" fmla="*/ 156949 w 156949"/>
                    <a:gd name="connsiteY3" fmla="*/ 743803 h 74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949" h="743803">
                      <a:moveTo>
                        <a:pt x="150125" y="0"/>
                      </a:moveTo>
                      <a:lnTo>
                        <a:pt x="0" y="0"/>
                      </a:lnTo>
                      <a:lnTo>
                        <a:pt x="0" y="743803"/>
                      </a:lnTo>
                      <a:lnTo>
                        <a:pt x="156949" y="743803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2" name="Freeform 771"/>
                <p:cNvSpPr/>
                <p:nvPr/>
              </p:nvSpPr>
              <p:spPr>
                <a:xfrm>
                  <a:off x="1841691" y="3858105"/>
                  <a:ext cx="168329" cy="1200834"/>
                </a:xfrm>
                <a:custGeom>
                  <a:avLst/>
                  <a:gdLst>
                    <a:gd name="connsiteX0" fmla="*/ 150125 w 156949"/>
                    <a:gd name="connsiteY0" fmla="*/ 0 h 743803"/>
                    <a:gd name="connsiteX1" fmla="*/ 0 w 156949"/>
                    <a:gd name="connsiteY1" fmla="*/ 0 h 743803"/>
                    <a:gd name="connsiteX2" fmla="*/ 0 w 156949"/>
                    <a:gd name="connsiteY2" fmla="*/ 743803 h 743803"/>
                    <a:gd name="connsiteX3" fmla="*/ 156949 w 156949"/>
                    <a:gd name="connsiteY3" fmla="*/ 743803 h 74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949" h="743803">
                      <a:moveTo>
                        <a:pt x="150125" y="0"/>
                      </a:moveTo>
                      <a:lnTo>
                        <a:pt x="0" y="0"/>
                      </a:lnTo>
                      <a:lnTo>
                        <a:pt x="0" y="743803"/>
                      </a:lnTo>
                      <a:lnTo>
                        <a:pt x="156949" y="743803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3" name="Freeform 772"/>
                <p:cNvSpPr/>
                <p:nvPr/>
              </p:nvSpPr>
              <p:spPr>
                <a:xfrm>
                  <a:off x="1841690" y="3858104"/>
                  <a:ext cx="168329" cy="1665951"/>
                </a:xfrm>
                <a:custGeom>
                  <a:avLst/>
                  <a:gdLst>
                    <a:gd name="connsiteX0" fmla="*/ 150125 w 156949"/>
                    <a:gd name="connsiteY0" fmla="*/ 0 h 743803"/>
                    <a:gd name="connsiteX1" fmla="*/ 0 w 156949"/>
                    <a:gd name="connsiteY1" fmla="*/ 0 h 743803"/>
                    <a:gd name="connsiteX2" fmla="*/ 0 w 156949"/>
                    <a:gd name="connsiteY2" fmla="*/ 743803 h 743803"/>
                    <a:gd name="connsiteX3" fmla="*/ 156949 w 156949"/>
                    <a:gd name="connsiteY3" fmla="*/ 743803 h 74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949" h="743803">
                      <a:moveTo>
                        <a:pt x="150125" y="0"/>
                      </a:moveTo>
                      <a:lnTo>
                        <a:pt x="0" y="0"/>
                      </a:lnTo>
                      <a:lnTo>
                        <a:pt x="0" y="743803"/>
                      </a:lnTo>
                      <a:lnTo>
                        <a:pt x="156949" y="743803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87" name="Group 686"/>
            <p:cNvGrpSpPr/>
            <p:nvPr/>
          </p:nvGrpSpPr>
          <p:grpSpPr>
            <a:xfrm>
              <a:off x="1017407" y="1317378"/>
              <a:ext cx="7861956" cy="4206678"/>
              <a:chOff x="1017407" y="1317378"/>
              <a:chExt cx="7861956" cy="4206678"/>
            </a:xfrm>
          </p:grpSpPr>
          <p:cxnSp>
            <p:nvCxnSpPr>
              <p:cNvPr id="688" name="Elbow Connector 687"/>
              <p:cNvCxnSpPr>
                <a:stCxn id="715" idx="2"/>
                <a:endCxn id="742" idx="0"/>
              </p:cNvCxnSpPr>
              <p:nvPr/>
            </p:nvCxnSpPr>
            <p:spPr>
              <a:xfrm rot="16200000" flipH="1">
                <a:off x="7284283" y="2778237"/>
                <a:ext cx="883150" cy="866516"/>
              </a:xfrm>
              <a:prstGeom prst="bentConnector3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9" name="Group 688"/>
              <p:cNvGrpSpPr/>
              <p:nvPr/>
            </p:nvGrpSpPr>
            <p:grpSpPr>
              <a:xfrm>
                <a:off x="5228945" y="3665782"/>
                <a:ext cx="1226851" cy="410072"/>
                <a:chOff x="5228945" y="3665782"/>
                <a:chExt cx="1226851" cy="410072"/>
              </a:xfrm>
            </p:grpSpPr>
            <p:sp>
              <p:nvSpPr>
                <p:cNvPr id="754" name="Rounded Rectangle 753"/>
                <p:cNvSpPr/>
                <p:nvPr/>
              </p:nvSpPr>
              <p:spPr>
                <a:xfrm>
                  <a:off x="5228945" y="3665782"/>
                  <a:ext cx="1226851" cy="410072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>
                    <a:solidFill>
                      <a:schemeClr val="bg1">
                        <a:lumMod val="65000"/>
                      </a:schemeClr>
                    </a:solidFill>
                    <a:latin typeface="Mogul Franklin Gothic Book" panose="020B0503020102020204" pitchFamily="34" charset="0"/>
                  </a:endParaRPr>
                </a:p>
              </p:txBody>
            </p:sp>
            <p:sp>
              <p:nvSpPr>
                <p:cNvPr id="755" name="TextBox 754"/>
                <p:cNvSpPr txBox="1"/>
                <p:nvPr/>
              </p:nvSpPr>
              <p:spPr>
                <a:xfrm>
                  <a:off x="5252881" y="3676912"/>
                  <a:ext cx="11789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n-MN" sz="900" dirty="0" smtClean="0">
                      <a:solidFill>
                        <a:schemeClr val="bg1">
                          <a:lumMod val="65000"/>
                        </a:schemeClr>
                      </a:solidFill>
                      <a:latin typeface="Mogul Franklin Gothic Book" panose="020B0503020102020204" pitchFamily="34" charset="0"/>
                    </a:rPr>
                    <a:t>Хууль эрхзүйн</a:t>
                  </a:r>
                  <a:endParaRPr lang="en-US" sz="900" dirty="0" smtClean="0">
                    <a:solidFill>
                      <a:schemeClr val="bg1">
                        <a:lumMod val="65000"/>
                      </a:schemeClr>
                    </a:solidFill>
                    <a:latin typeface="Mogul Franklin Gothic Book" panose="020B0503020102020204" pitchFamily="34" charset="0"/>
                  </a:endParaRPr>
                </a:p>
                <a:p>
                  <a:pPr algn="ctr"/>
                  <a:r>
                    <a:rPr lang="mn-MN" sz="900" dirty="0" smtClean="0">
                      <a:solidFill>
                        <a:schemeClr val="bg1">
                          <a:lumMod val="65000"/>
                        </a:schemeClr>
                      </a:solidFill>
                      <a:latin typeface="Mogul Franklin Gothic Book" panose="020B0503020102020204" pitchFamily="34" charset="0"/>
                    </a:rPr>
                    <a:t>хэлтэс</a:t>
                  </a:r>
                  <a:endParaRPr lang="mn-MN" sz="900" dirty="0">
                    <a:solidFill>
                      <a:schemeClr val="bg1">
                        <a:lumMod val="65000"/>
                      </a:schemeClr>
                    </a:solidFill>
                    <a:latin typeface="Mogul Franklin Gothic Book" panose="020B0503020102020204" pitchFamily="34" charset="0"/>
                  </a:endParaRPr>
                </a:p>
              </p:txBody>
            </p:sp>
          </p:grpSp>
          <p:grpSp>
            <p:nvGrpSpPr>
              <p:cNvPr id="690" name="Group 689"/>
              <p:cNvGrpSpPr/>
              <p:nvPr/>
            </p:nvGrpSpPr>
            <p:grpSpPr>
              <a:xfrm>
                <a:off x="5228945" y="4148516"/>
                <a:ext cx="1226851" cy="410072"/>
                <a:chOff x="5228945" y="4148516"/>
                <a:chExt cx="1226851" cy="410072"/>
              </a:xfrm>
            </p:grpSpPr>
            <p:sp>
              <p:nvSpPr>
                <p:cNvPr id="752" name="Rounded Rectangle 751"/>
                <p:cNvSpPr/>
                <p:nvPr/>
              </p:nvSpPr>
              <p:spPr>
                <a:xfrm>
                  <a:off x="5228945" y="4148516"/>
                  <a:ext cx="1226851" cy="410072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>
                    <a:solidFill>
                      <a:schemeClr val="bg1">
                        <a:lumMod val="65000"/>
                      </a:schemeClr>
                    </a:solidFill>
                    <a:latin typeface="Mogul Franklin Gothic Book" panose="020B0503020102020204" pitchFamily="34" charset="0"/>
                  </a:endParaRPr>
                </a:p>
              </p:txBody>
            </p:sp>
            <p:sp>
              <p:nvSpPr>
                <p:cNvPr id="753" name="TextBox 752"/>
                <p:cNvSpPr txBox="1"/>
                <p:nvPr/>
              </p:nvSpPr>
              <p:spPr>
                <a:xfrm>
                  <a:off x="5252881" y="4159646"/>
                  <a:ext cx="11789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n-MN" sz="900" dirty="0" smtClean="0">
                      <a:solidFill>
                        <a:schemeClr val="bg1">
                          <a:lumMod val="65000"/>
                        </a:schemeClr>
                      </a:solidFill>
                      <a:latin typeface="Mogul Franklin Gothic Book" panose="020B0503020102020204" pitchFamily="34" charset="0"/>
                    </a:rPr>
                    <a:t>Хүний нөөцийн хэлтэс</a:t>
                  </a:r>
                  <a:endParaRPr lang="mn-MN" sz="900" dirty="0">
                    <a:solidFill>
                      <a:schemeClr val="bg1">
                        <a:lumMod val="65000"/>
                      </a:schemeClr>
                    </a:solidFill>
                    <a:latin typeface="Mogul Franklin Gothic Book" panose="020B0503020102020204" pitchFamily="34" charset="0"/>
                  </a:endParaRPr>
                </a:p>
              </p:txBody>
            </p:sp>
          </p:grpSp>
          <p:grpSp>
            <p:nvGrpSpPr>
              <p:cNvPr id="691" name="Group 690"/>
              <p:cNvGrpSpPr/>
              <p:nvPr/>
            </p:nvGrpSpPr>
            <p:grpSpPr>
              <a:xfrm>
                <a:off x="5228945" y="4631250"/>
                <a:ext cx="1226851" cy="410072"/>
                <a:chOff x="5228945" y="4631250"/>
                <a:chExt cx="1226851" cy="410072"/>
              </a:xfrm>
            </p:grpSpPr>
            <p:sp>
              <p:nvSpPr>
                <p:cNvPr id="750" name="Rounded Rectangle 749"/>
                <p:cNvSpPr/>
                <p:nvPr/>
              </p:nvSpPr>
              <p:spPr>
                <a:xfrm>
                  <a:off x="5228945" y="4631250"/>
                  <a:ext cx="1226851" cy="410072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>
                    <a:solidFill>
                      <a:schemeClr val="bg1">
                        <a:lumMod val="65000"/>
                      </a:schemeClr>
                    </a:solidFill>
                    <a:latin typeface="Mogul Franklin Gothic Book" panose="020B0503020102020204" pitchFamily="34" charset="0"/>
                  </a:endParaRPr>
                </a:p>
              </p:txBody>
            </p:sp>
            <p:sp>
              <p:nvSpPr>
                <p:cNvPr id="751" name="TextBox 750"/>
                <p:cNvSpPr txBox="1"/>
                <p:nvPr/>
              </p:nvSpPr>
              <p:spPr>
                <a:xfrm>
                  <a:off x="5252881" y="4642380"/>
                  <a:ext cx="11789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n-MN" sz="900" dirty="0" smtClean="0">
                      <a:solidFill>
                        <a:schemeClr val="bg1">
                          <a:lumMod val="65000"/>
                        </a:schemeClr>
                      </a:solidFill>
                      <a:latin typeface="Mogul Franklin Gothic Book" panose="020B0503020102020204" pitchFamily="34" charset="0"/>
                    </a:rPr>
                    <a:t>Нийтлэг</a:t>
                  </a:r>
                  <a:r>
                    <a:rPr lang="en-US" sz="900" dirty="0" smtClean="0">
                      <a:solidFill>
                        <a:schemeClr val="bg1">
                          <a:lumMod val="65000"/>
                        </a:schemeClr>
                      </a:solidFill>
                      <a:latin typeface="Mogul Franklin Gothic Book" panose="020B0503020102020204" pitchFamily="34" charset="0"/>
                    </a:rPr>
                    <a:t> </a:t>
                  </a:r>
                  <a:r>
                    <a:rPr lang="mn-MN" sz="900" dirty="0" smtClean="0">
                      <a:solidFill>
                        <a:schemeClr val="bg1">
                          <a:lumMod val="65000"/>
                        </a:schemeClr>
                      </a:solidFill>
                      <a:latin typeface="Mogul Franklin Gothic Book" panose="020B0503020102020204" pitchFamily="34" charset="0"/>
                    </a:rPr>
                    <a:t>үйлчилгээний хэлтэс</a:t>
                  </a:r>
                  <a:endParaRPr lang="mn-MN" sz="900" dirty="0">
                    <a:solidFill>
                      <a:schemeClr val="bg1">
                        <a:lumMod val="65000"/>
                      </a:schemeClr>
                    </a:solidFill>
                    <a:latin typeface="Mogul Franklin Gothic Book" panose="020B0503020102020204" pitchFamily="34" charset="0"/>
                  </a:endParaRPr>
                </a:p>
              </p:txBody>
            </p:sp>
          </p:grpSp>
          <p:grpSp>
            <p:nvGrpSpPr>
              <p:cNvPr id="692" name="Group 691"/>
              <p:cNvGrpSpPr/>
              <p:nvPr/>
            </p:nvGrpSpPr>
            <p:grpSpPr>
              <a:xfrm>
                <a:off x="5228945" y="5113984"/>
                <a:ext cx="1226851" cy="410072"/>
                <a:chOff x="5228945" y="5113984"/>
                <a:chExt cx="1226851" cy="410072"/>
              </a:xfrm>
            </p:grpSpPr>
            <p:sp>
              <p:nvSpPr>
                <p:cNvPr id="748" name="Rounded Rectangle 747"/>
                <p:cNvSpPr/>
                <p:nvPr/>
              </p:nvSpPr>
              <p:spPr>
                <a:xfrm>
                  <a:off x="5228945" y="5113984"/>
                  <a:ext cx="1226851" cy="410072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>
                    <a:solidFill>
                      <a:schemeClr val="bg1">
                        <a:lumMod val="65000"/>
                      </a:schemeClr>
                    </a:solidFill>
                    <a:latin typeface="Mogul Franklin Gothic Book" panose="020B0503020102020204" pitchFamily="34" charset="0"/>
                  </a:endParaRPr>
                </a:p>
              </p:txBody>
            </p:sp>
            <p:sp>
              <p:nvSpPr>
                <p:cNvPr id="749" name="TextBox 748"/>
                <p:cNvSpPr txBox="1"/>
                <p:nvPr/>
              </p:nvSpPr>
              <p:spPr>
                <a:xfrm>
                  <a:off x="5252881" y="5125114"/>
                  <a:ext cx="11789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n-MN" sz="900" dirty="0" smtClean="0">
                      <a:solidFill>
                        <a:schemeClr val="bg1">
                          <a:lumMod val="65000"/>
                        </a:schemeClr>
                      </a:solidFill>
                      <a:latin typeface="Mogul Franklin Gothic Book" panose="020B0503020102020204" pitchFamily="34" charset="0"/>
                    </a:rPr>
                    <a:t>Мэдээллийн технологийн хэлтэс</a:t>
                  </a:r>
                  <a:endParaRPr lang="mn-MN" sz="900" dirty="0">
                    <a:solidFill>
                      <a:schemeClr val="bg1">
                        <a:lumMod val="65000"/>
                      </a:schemeClr>
                    </a:solidFill>
                    <a:latin typeface="Mogul Franklin Gothic Book" panose="020B0503020102020204" pitchFamily="34" charset="0"/>
                  </a:endParaRPr>
                </a:p>
              </p:txBody>
            </p:sp>
          </p:grpSp>
          <p:grpSp>
            <p:nvGrpSpPr>
              <p:cNvPr id="693" name="Group 692"/>
              <p:cNvGrpSpPr/>
              <p:nvPr/>
            </p:nvGrpSpPr>
            <p:grpSpPr>
              <a:xfrm>
                <a:off x="4954723" y="3113764"/>
                <a:ext cx="274222" cy="2205256"/>
                <a:chOff x="4954723" y="3113764"/>
                <a:chExt cx="274222" cy="2205256"/>
              </a:xfrm>
            </p:grpSpPr>
            <p:cxnSp>
              <p:nvCxnSpPr>
                <p:cNvPr id="744" name="Elbow Connector 743"/>
                <p:cNvCxnSpPr>
                  <a:stCxn id="722" idx="2"/>
                  <a:endCxn id="754" idx="1"/>
                </p:cNvCxnSpPr>
                <p:nvPr/>
              </p:nvCxnSpPr>
              <p:spPr>
                <a:xfrm rot="16200000" flipH="1">
                  <a:off x="4713307" y="3355180"/>
                  <a:ext cx="757054" cy="274222"/>
                </a:xfrm>
                <a:prstGeom prst="bentConnector2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Elbow Connector 744"/>
                <p:cNvCxnSpPr>
                  <a:stCxn id="722" idx="2"/>
                  <a:endCxn id="752" idx="1"/>
                </p:cNvCxnSpPr>
                <p:nvPr/>
              </p:nvCxnSpPr>
              <p:spPr>
                <a:xfrm rot="16200000" flipH="1">
                  <a:off x="4471940" y="3596547"/>
                  <a:ext cx="1239788" cy="274222"/>
                </a:xfrm>
                <a:prstGeom prst="bentConnector2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Elbow Connector 745"/>
                <p:cNvCxnSpPr>
                  <a:stCxn id="722" idx="2"/>
                  <a:endCxn id="750" idx="1"/>
                </p:cNvCxnSpPr>
                <p:nvPr/>
              </p:nvCxnSpPr>
              <p:spPr>
                <a:xfrm rot="16200000" flipH="1">
                  <a:off x="4230573" y="3837914"/>
                  <a:ext cx="1722522" cy="274222"/>
                </a:xfrm>
                <a:prstGeom prst="bentConnector2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7" name="Elbow Connector 746"/>
                <p:cNvCxnSpPr>
                  <a:stCxn id="722" idx="2"/>
                  <a:endCxn id="748" idx="1"/>
                </p:cNvCxnSpPr>
                <p:nvPr/>
              </p:nvCxnSpPr>
              <p:spPr>
                <a:xfrm rot="16200000" flipH="1">
                  <a:off x="3989206" y="4079281"/>
                  <a:ext cx="2205256" cy="274222"/>
                </a:xfrm>
                <a:prstGeom prst="bentConnector2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4" name="Group 693"/>
              <p:cNvGrpSpPr/>
              <p:nvPr/>
            </p:nvGrpSpPr>
            <p:grpSpPr>
              <a:xfrm>
                <a:off x="7545690" y="3653070"/>
                <a:ext cx="1226851" cy="410072"/>
                <a:chOff x="7545690" y="3653070"/>
                <a:chExt cx="1226851" cy="410072"/>
              </a:xfrm>
            </p:grpSpPr>
            <p:sp>
              <p:nvSpPr>
                <p:cNvPr id="742" name="Rounded Rectangle 741"/>
                <p:cNvSpPr/>
                <p:nvPr/>
              </p:nvSpPr>
              <p:spPr>
                <a:xfrm>
                  <a:off x="7545690" y="3653070"/>
                  <a:ext cx="1226851" cy="410072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>
                    <a:solidFill>
                      <a:schemeClr val="bg1">
                        <a:lumMod val="65000"/>
                      </a:schemeClr>
                    </a:solidFill>
                    <a:latin typeface="Mogul Franklin Gothic Book" panose="020B0503020102020204" pitchFamily="34" charset="0"/>
                  </a:endParaRPr>
                </a:p>
              </p:txBody>
            </p:sp>
            <p:sp>
              <p:nvSpPr>
                <p:cNvPr id="743" name="TextBox 742"/>
                <p:cNvSpPr txBox="1"/>
                <p:nvPr/>
              </p:nvSpPr>
              <p:spPr>
                <a:xfrm>
                  <a:off x="7569625" y="3737904"/>
                  <a:ext cx="117897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n-MN" sz="900" dirty="0" smtClean="0">
                      <a:solidFill>
                        <a:schemeClr val="bg1">
                          <a:lumMod val="65000"/>
                        </a:schemeClr>
                      </a:solidFill>
                      <a:latin typeface="Mogul Franklin Gothic Book" panose="020B0503020102020204" pitchFamily="34" charset="0"/>
                    </a:rPr>
                    <a:t>Ажлын алба</a:t>
                  </a:r>
                  <a:endParaRPr lang="mn-MN" sz="900" dirty="0">
                    <a:solidFill>
                      <a:schemeClr val="bg1">
                        <a:lumMod val="65000"/>
                      </a:schemeClr>
                    </a:solidFill>
                    <a:latin typeface="Mogul Franklin Gothic Book" panose="020B0503020102020204" pitchFamily="34" charset="0"/>
                  </a:endParaRPr>
                </a:p>
              </p:txBody>
            </p:sp>
          </p:grpSp>
          <p:grpSp>
            <p:nvGrpSpPr>
              <p:cNvPr id="695" name="Group 694"/>
              <p:cNvGrpSpPr/>
              <p:nvPr/>
            </p:nvGrpSpPr>
            <p:grpSpPr>
              <a:xfrm>
                <a:off x="7545690" y="4371922"/>
                <a:ext cx="1226851" cy="410072"/>
                <a:chOff x="7545690" y="4371922"/>
                <a:chExt cx="1226851" cy="410072"/>
              </a:xfrm>
            </p:grpSpPr>
            <p:sp>
              <p:nvSpPr>
                <p:cNvPr id="740" name="Rounded Rectangle 739"/>
                <p:cNvSpPr/>
                <p:nvPr/>
              </p:nvSpPr>
              <p:spPr>
                <a:xfrm>
                  <a:off x="7545690" y="4371922"/>
                  <a:ext cx="1226851" cy="410072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>
                    <a:solidFill>
                      <a:schemeClr val="bg1"/>
                    </a:solidFill>
                    <a:latin typeface="Mogul Franklin Gothic Book" panose="020B0503020102020204" pitchFamily="34" charset="0"/>
                  </a:endParaRPr>
                </a:p>
              </p:txBody>
            </p:sp>
            <p:sp>
              <p:nvSpPr>
                <p:cNvPr id="741" name="TextBox 740"/>
                <p:cNvSpPr txBox="1"/>
                <p:nvPr/>
              </p:nvSpPr>
              <p:spPr>
                <a:xfrm>
                  <a:off x="7569625" y="4456756"/>
                  <a:ext cx="117897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n-MN" sz="900" dirty="0" smtClean="0">
                      <a:solidFill>
                        <a:schemeClr val="bg1"/>
                      </a:solidFill>
                      <a:latin typeface="Mogul Franklin Gothic Book" panose="020B0503020102020204" pitchFamily="34" charset="0"/>
                    </a:rPr>
                    <a:t>Нийслэл дэх ТАБ</a:t>
                  </a:r>
                  <a:endParaRPr lang="mn-MN" sz="900" dirty="0">
                    <a:solidFill>
                      <a:schemeClr val="bg1"/>
                    </a:solidFill>
                    <a:latin typeface="Mogul Franklin Gothic Book" panose="020B0503020102020204" pitchFamily="34" charset="0"/>
                  </a:endParaRPr>
                </a:p>
              </p:txBody>
            </p:sp>
          </p:grpSp>
          <p:grpSp>
            <p:nvGrpSpPr>
              <p:cNvPr id="696" name="Group 695"/>
              <p:cNvGrpSpPr/>
              <p:nvPr/>
            </p:nvGrpSpPr>
            <p:grpSpPr>
              <a:xfrm>
                <a:off x="7545690" y="4853902"/>
                <a:ext cx="1226851" cy="410072"/>
                <a:chOff x="7545690" y="4853902"/>
                <a:chExt cx="1226851" cy="410072"/>
              </a:xfrm>
            </p:grpSpPr>
            <p:sp>
              <p:nvSpPr>
                <p:cNvPr id="738" name="Rounded Rectangle 737"/>
                <p:cNvSpPr/>
                <p:nvPr/>
              </p:nvSpPr>
              <p:spPr>
                <a:xfrm>
                  <a:off x="7545690" y="4853902"/>
                  <a:ext cx="1226851" cy="410072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n-MN">
                    <a:solidFill>
                      <a:schemeClr val="bg1"/>
                    </a:solidFill>
                    <a:latin typeface="Mogul Franklin Gothic Book" panose="020B0503020102020204" pitchFamily="34" charset="0"/>
                  </a:endParaRPr>
                </a:p>
              </p:txBody>
            </p:sp>
            <p:sp>
              <p:nvSpPr>
                <p:cNvPr id="739" name="TextBox 738"/>
                <p:cNvSpPr txBox="1"/>
                <p:nvPr/>
              </p:nvSpPr>
              <p:spPr>
                <a:xfrm>
                  <a:off x="7569625" y="4932729"/>
                  <a:ext cx="117897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n-MN" sz="900" dirty="0" smtClean="0">
                      <a:solidFill>
                        <a:schemeClr val="bg1"/>
                      </a:solidFill>
                      <a:latin typeface="Mogul Franklin Gothic Book" panose="020B0503020102020204" pitchFamily="34" charset="0"/>
                    </a:rPr>
                    <a:t>21 аймаг дахь ТАБ</a:t>
                  </a:r>
                  <a:endParaRPr lang="mn-MN" sz="900" dirty="0">
                    <a:solidFill>
                      <a:schemeClr val="bg1"/>
                    </a:solidFill>
                    <a:latin typeface="Mogul Franklin Gothic Book" panose="020B0503020102020204" pitchFamily="34" charset="0"/>
                  </a:endParaRPr>
                </a:p>
              </p:txBody>
            </p:sp>
          </p:grpSp>
          <p:grpSp>
            <p:nvGrpSpPr>
              <p:cNvPr id="697" name="Group 696"/>
              <p:cNvGrpSpPr/>
              <p:nvPr/>
            </p:nvGrpSpPr>
            <p:grpSpPr>
              <a:xfrm>
                <a:off x="7545690" y="3858105"/>
                <a:ext cx="13227" cy="1200833"/>
                <a:chOff x="7545690" y="3858105"/>
                <a:chExt cx="13227" cy="1200833"/>
              </a:xfrm>
            </p:grpSpPr>
            <p:cxnSp>
              <p:nvCxnSpPr>
                <p:cNvPr id="736" name="Elbow Connector 735"/>
                <p:cNvCxnSpPr>
                  <a:stCxn id="742" idx="1"/>
                  <a:endCxn id="738" idx="1"/>
                </p:cNvCxnSpPr>
                <p:nvPr/>
              </p:nvCxnSpPr>
              <p:spPr>
                <a:xfrm rot="10800000" flipV="1">
                  <a:off x="7545690" y="3858106"/>
                  <a:ext cx="13227" cy="1200832"/>
                </a:xfrm>
                <a:prstGeom prst="bentConnector3">
                  <a:avLst>
                    <a:gd name="adj1" fmla="val 1800000"/>
                  </a:avLst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7" name="Elbow Connector 736"/>
                <p:cNvCxnSpPr>
                  <a:stCxn id="742" idx="1"/>
                  <a:endCxn id="740" idx="1"/>
                </p:cNvCxnSpPr>
                <p:nvPr/>
              </p:nvCxnSpPr>
              <p:spPr>
                <a:xfrm rot="10800000" flipV="1">
                  <a:off x="7545690" y="3858105"/>
                  <a:ext cx="13227" cy="718852"/>
                </a:xfrm>
                <a:prstGeom prst="bentConnector3">
                  <a:avLst>
                    <a:gd name="adj1" fmla="val 1800000"/>
                  </a:avLst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8" name="Group 697"/>
              <p:cNvGrpSpPr/>
              <p:nvPr/>
            </p:nvGrpSpPr>
            <p:grpSpPr>
              <a:xfrm>
                <a:off x="1017407" y="1317378"/>
                <a:ext cx="7861956" cy="1796386"/>
                <a:chOff x="1017407" y="2922065"/>
                <a:chExt cx="7861956" cy="1796386"/>
              </a:xfrm>
            </p:grpSpPr>
            <p:grpSp>
              <p:nvGrpSpPr>
                <p:cNvPr id="699" name="Group 698"/>
                <p:cNvGrpSpPr/>
                <p:nvPr/>
              </p:nvGrpSpPr>
              <p:grpSpPr>
                <a:xfrm>
                  <a:off x="1743891" y="3127101"/>
                  <a:ext cx="2597407" cy="197806"/>
                  <a:chOff x="1743891" y="3127101"/>
                  <a:chExt cx="2597407" cy="197806"/>
                </a:xfrm>
              </p:grpSpPr>
              <p:cxnSp>
                <p:nvCxnSpPr>
                  <p:cNvPr id="734" name="Elbow Connector 733"/>
                  <p:cNvCxnSpPr>
                    <a:stCxn id="732" idx="1"/>
                    <a:endCxn id="730" idx="0"/>
                  </p:cNvCxnSpPr>
                  <p:nvPr/>
                </p:nvCxnSpPr>
                <p:spPr>
                  <a:xfrm rot="10800000" flipV="1">
                    <a:off x="1743891" y="3127101"/>
                    <a:ext cx="2597407" cy="197806"/>
                  </a:xfrm>
                  <a:prstGeom prst="bentConnector2">
                    <a:avLst/>
                  </a:prstGeom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5" name="Elbow Connector 734"/>
                  <p:cNvCxnSpPr>
                    <a:stCxn id="732" idx="1"/>
                    <a:endCxn id="728" idx="0"/>
                  </p:cNvCxnSpPr>
                  <p:nvPr/>
                </p:nvCxnSpPr>
                <p:spPr>
                  <a:xfrm rot="10800000" flipV="1">
                    <a:off x="3489793" y="3127101"/>
                    <a:ext cx="851504" cy="197806"/>
                  </a:xfrm>
                  <a:prstGeom prst="bentConnector2">
                    <a:avLst/>
                  </a:prstGeom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00" name="Group 699"/>
                <p:cNvGrpSpPr/>
                <p:nvPr/>
              </p:nvGrpSpPr>
              <p:grpSpPr>
                <a:xfrm>
                  <a:off x="4341297" y="2922065"/>
                  <a:ext cx="1226851" cy="410072"/>
                  <a:chOff x="4341297" y="2922065"/>
                  <a:chExt cx="1226851" cy="410072"/>
                </a:xfrm>
              </p:grpSpPr>
              <p:sp>
                <p:nvSpPr>
                  <p:cNvPr id="732" name="Rounded Rectangle 731"/>
                  <p:cNvSpPr/>
                  <p:nvPr/>
                </p:nvSpPr>
                <p:spPr>
                  <a:xfrm>
                    <a:off x="4341297" y="2922065"/>
                    <a:ext cx="1226851" cy="410072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mn-MN">
                      <a:solidFill>
                        <a:schemeClr val="bg1">
                          <a:lumMod val="65000"/>
                        </a:schemeClr>
                      </a:solidFill>
                      <a:latin typeface="Mogul Franklin Gothic Book" panose="020B0503020102020204" pitchFamily="34" charset="0"/>
                    </a:endParaRPr>
                  </a:p>
                </p:txBody>
              </p:sp>
              <p:sp>
                <p:nvSpPr>
                  <p:cNvPr id="733" name="TextBox 732"/>
                  <p:cNvSpPr txBox="1"/>
                  <p:nvPr/>
                </p:nvSpPr>
                <p:spPr>
                  <a:xfrm>
                    <a:off x="4341298" y="2934777"/>
                    <a:ext cx="12268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mn-MN" sz="9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Mogul Franklin Gothic Book" panose="020B0503020102020204" pitchFamily="34" charset="0"/>
                      </a:rPr>
                      <a:t>Монгол улсын ерөнхий аудитор</a:t>
                    </a:r>
                    <a:endParaRPr lang="mn-MN" sz="900" dirty="0">
                      <a:solidFill>
                        <a:schemeClr val="bg1">
                          <a:lumMod val="65000"/>
                        </a:schemeClr>
                      </a:solidFill>
                      <a:latin typeface="Mogul Franklin Gothic Book" panose="020B0503020102020204" pitchFamily="34" charset="0"/>
                    </a:endParaRPr>
                  </a:p>
                </p:txBody>
              </p:sp>
            </p:grpSp>
            <p:grpSp>
              <p:nvGrpSpPr>
                <p:cNvPr id="701" name="Group 700"/>
                <p:cNvGrpSpPr/>
                <p:nvPr/>
              </p:nvGrpSpPr>
              <p:grpSpPr>
                <a:xfrm>
                  <a:off x="1017407" y="3324907"/>
                  <a:ext cx="1452966" cy="410072"/>
                  <a:chOff x="1017407" y="3324907"/>
                  <a:chExt cx="1452966" cy="410072"/>
                </a:xfrm>
              </p:grpSpPr>
              <p:sp>
                <p:nvSpPr>
                  <p:cNvPr id="730" name="Rounded Rectangle 729"/>
                  <p:cNvSpPr/>
                  <p:nvPr/>
                </p:nvSpPr>
                <p:spPr>
                  <a:xfrm>
                    <a:off x="1017407" y="3324907"/>
                    <a:ext cx="1452966" cy="410072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mn-MN">
                      <a:solidFill>
                        <a:schemeClr val="bg1">
                          <a:lumMod val="65000"/>
                        </a:schemeClr>
                      </a:solidFill>
                      <a:latin typeface="Mogul Franklin Gothic Book" panose="020B0503020102020204" pitchFamily="34" charset="0"/>
                    </a:endParaRPr>
                  </a:p>
                </p:txBody>
              </p:sp>
              <p:sp>
                <p:nvSpPr>
                  <p:cNvPr id="731" name="TextBox 730"/>
                  <p:cNvSpPr txBox="1"/>
                  <p:nvPr/>
                </p:nvSpPr>
                <p:spPr>
                  <a:xfrm>
                    <a:off x="1200421" y="3337621"/>
                    <a:ext cx="108693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mn-MN" sz="9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Mogul Franklin Gothic Book" panose="020B0503020102020204" pitchFamily="34" charset="0"/>
                      </a:rPr>
                      <a:t>Стратеги удирдлагын газар</a:t>
                    </a:r>
                    <a:endParaRPr lang="mn-MN" sz="900" dirty="0">
                      <a:solidFill>
                        <a:schemeClr val="bg1">
                          <a:lumMod val="65000"/>
                        </a:schemeClr>
                      </a:solidFill>
                      <a:latin typeface="Mogul Franklin Gothic Book" panose="020B0503020102020204" pitchFamily="34" charset="0"/>
                    </a:endParaRPr>
                  </a:p>
                </p:txBody>
              </p:sp>
            </p:grpSp>
            <p:grpSp>
              <p:nvGrpSpPr>
                <p:cNvPr id="702" name="Group 701"/>
                <p:cNvGrpSpPr/>
                <p:nvPr/>
              </p:nvGrpSpPr>
              <p:grpSpPr>
                <a:xfrm>
                  <a:off x="2763310" y="3324907"/>
                  <a:ext cx="1462496" cy="410072"/>
                  <a:chOff x="2763310" y="3324907"/>
                  <a:chExt cx="1462496" cy="410072"/>
                </a:xfrm>
              </p:grpSpPr>
              <p:sp>
                <p:nvSpPr>
                  <p:cNvPr id="728" name="Rounded Rectangle 727"/>
                  <p:cNvSpPr/>
                  <p:nvPr/>
                </p:nvSpPr>
                <p:spPr>
                  <a:xfrm>
                    <a:off x="2763310" y="3324907"/>
                    <a:ext cx="1452966" cy="410072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mn-MN">
                      <a:solidFill>
                        <a:schemeClr val="bg1">
                          <a:lumMod val="65000"/>
                        </a:schemeClr>
                      </a:solidFill>
                      <a:latin typeface="Mogul Franklin Gothic Book" panose="020B0503020102020204" pitchFamily="34" charset="0"/>
                    </a:endParaRPr>
                  </a:p>
                </p:txBody>
              </p:sp>
              <p:sp>
                <p:nvSpPr>
                  <p:cNvPr id="729" name="TextBox 728"/>
                  <p:cNvSpPr txBox="1"/>
                  <p:nvPr/>
                </p:nvSpPr>
                <p:spPr>
                  <a:xfrm>
                    <a:off x="2766655" y="3337621"/>
                    <a:ext cx="14591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mn-MN" sz="9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Mogul Franklin Gothic Book" panose="020B0503020102020204" pitchFamily="34" charset="0"/>
                      </a:rPr>
                      <a:t>Чанарын</a:t>
                    </a:r>
                  </a:p>
                  <a:p>
                    <a:pPr algn="ctr"/>
                    <a:r>
                      <a:rPr lang="mn-MN" sz="9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Mogul Franklin Gothic Book" panose="020B0503020102020204" pitchFamily="34" charset="0"/>
                      </a:rPr>
                      <a:t>баталгаажуулалтын алба</a:t>
                    </a:r>
                    <a:endParaRPr lang="mn-MN" sz="900" dirty="0">
                      <a:solidFill>
                        <a:schemeClr val="bg1">
                          <a:lumMod val="65000"/>
                        </a:schemeClr>
                      </a:solidFill>
                      <a:latin typeface="Mogul Franklin Gothic Book" panose="020B0503020102020204" pitchFamily="34" charset="0"/>
                    </a:endParaRPr>
                  </a:p>
                </p:txBody>
              </p:sp>
            </p:grpSp>
            <p:grpSp>
              <p:nvGrpSpPr>
                <p:cNvPr id="703" name="Group 702"/>
                <p:cNvGrpSpPr/>
                <p:nvPr/>
              </p:nvGrpSpPr>
              <p:grpSpPr>
                <a:xfrm>
                  <a:off x="5684989" y="3324907"/>
                  <a:ext cx="972761" cy="410072"/>
                  <a:chOff x="5684989" y="3324907"/>
                  <a:chExt cx="972761" cy="410072"/>
                </a:xfrm>
              </p:grpSpPr>
              <p:sp>
                <p:nvSpPr>
                  <p:cNvPr id="726" name="Rounded Rectangle 725"/>
                  <p:cNvSpPr/>
                  <p:nvPr/>
                </p:nvSpPr>
                <p:spPr>
                  <a:xfrm>
                    <a:off x="5684989" y="3324907"/>
                    <a:ext cx="972761" cy="410072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mn-MN">
                      <a:solidFill>
                        <a:schemeClr val="bg1">
                          <a:lumMod val="65000"/>
                        </a:schemeClr>
                      </a:solidFill>
                      <a:latin typeface="Mogul Franklin Gothic Book" panose="020B0503020102020204" pitchFamily="34" charset="0"/>
                    </a:endParaRPr>
                  </a:p>
                </p:txBody>
              </p:sp>
              <p:sp>
                <p:nvSpPr>
                  <p:cNvPr id="727" name="TextBox 726"/>
                  <p:cNvSpPr txBox="1"/>
                  <p:nvPr/>
                </p:nvSpPr>
                <p:spPr>
                  <a:xfrm>
                    <a:off x="5687454" y="3414527"/>
                    <a:ext cx="970296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mn-MN" sz="9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Mogul Franklin Gothic Book" panose="020B0503020102020204" pitchFamily="34" charset="0"/>
                      </a:rPr>
                      <a:t>Зөвлөх</a:t>
                    </a:r>
                    <a:endParaRPr lang="mn-MN" sz="900" dirty="0">
                      <a:solidFill>
                        <a:schemeClr val="bg1">
                          <a:lumMod val="65000"/>
                        </a:schemeClr>
                      </a:solidFill>
                      <a:latin typeface="Mogul Franklin Gothic Book" panose="020B0503020102020204" pitchFamily="34" charset="0"/>
                    </a:endParaRPr>
                  </a:p>
                </p:txBody>
              </p:sp>
            </p:grpSp>
            <p:grpSp>
              <p:nvGrpSpPr>
                <p:cNvPr id="704" name="Group 703"/>
                <p:cNvGrpSpPr/>
                <p:nvPr/>
              </p:nvGrpSpPr>
              <p:grpSpPr>
                <a:xfrm>
                  <a:off x="6795795" y="3324907"/>
                  <a:ext cx="972762" cy="410072"/>
                  <a:chOff x="6795795" y="3324907"/>
                  <a:chExt cx="972762" cy="410072"/>
                </a:xfrm>
              </p:grpSpPr>
              <p:sp>
                <p:nvSpPr>
                  <p:cNvPr id="724" name="Rounded Rectangle 723"/>
                  <p:cNvSpPr/>
                  <p:nvPr/>
                </p:nvSpPr>
                <p:spPr>
                  <a:xfrm>
                    <a:off x="6795796" y="3324907"/>
                    <a:ext cx="972761" cy="410072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mn-MN">
                      <a:solidFill>
                        <a:schemeClr val="bg1">
                          <a:lumMod val="65000"/>
                        </a:schemeClr>
                      </a:solidFill>
                      <a:latin typeface="Mogul Franklin Gothic Book" panose="020B0503020102020204" pitchFamily="34" charset="0"/>
                    </a:endParaRPr>
                  </a:p>
                </p:txBody>
              </p:sp>
              <p:sp>
                <p:nvSpPr>
                  <p:cNvPr id="725" name="TextBox 724"/>
                  <p:cNvSpPr txBox="1"/>
                  <p:nvPr/>
                </p:nvSpPr>
                <p:spPr>
                  <a:xfrm>
                    <a:off x="6795795" y="3414527"/>
                    <a:ext cx="972762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mn-MN" sz="9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Mogul Franklin Gothic Book" panose="020B0503020102020204" pitchFamily="34" charset="0"/>
                      </a:rPr>
                      <a:t>Удирдах зөвлөл</a:t>
                    </a:r>
                    <a:endParaRPr lang="mn-MN" sz="900" dirty="0">
                      <a:solidFill>
                        <a:schemeClr val="bg1">
                          <a:lumMod val="65000"/>
                        </a:schemeClr>
                      </a:solidFill>
                      <a:latin typeface="Mogul Franklin Gothic Book" panose="020B0503020102020204" pitchFamily="34" charset="0"/>
                    </a:endParaRPr>
                  </a:p>
                </p:txBody>
              </p:sp>
            </p:grpSp>
            <p:cxnSp>
              <p:nvCxnSpPr>
                <p:cNvPr id="705" name="Elbow Connector 704"/>
                <p:cNvCxnSpPr>
                  <a:stCxn id="732" idx="2"/>
                </p:cNvCxnSpPr>
                <p:nvPr/>
              </p:nvCxnSpPr>
              <p:spPr>
                <a:xfrm rot="5400000">
                  <a:off x="3473685" y="2481907"/>
                  <a:ext cx="630809" cy="2331268"/>
                </a:xfrm>
                <a:prstGeom prst="bentConnector3">
                  <a:avLst>
                    <a:gd name="adj1" fmla="val 83597"/>
                  </a:avLst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6" name="Elbow Connector 705"/>
                <p:cNvCxnSpPr>
                  <a:stCxn id="732" idx="2"/>
                </p:cNvCxnSpPr>
                <p:nvPr/>
              </p:nvCxnSpPr>
              <p:spPr>
                <a:xfrm rot="16200000" flipH="1">
                  <a:off x="5808258" y="2478602"/>
                  <a:ext cx="630809" cy="2337878"/>
                </a:xfrm>
                <a:prstGeom prst="bentConnector3">
                  <a:avLst>
                    <a:gd name="adj1" fmla="val 83548"/>
                  </a:avLst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07" name="Group 706"/>
                <p:cNvGrpSpPr/>
                <p:nvPr/>
              </p:nvGrpSpPr>
              <p:grpSpPr>
                <a:xfrm>
                  <a:off x="4341297" y="4308379"/>
                  <a:ext cx="1226851" cy="410072"/>
                  <a:chOff x="4341297" y="5615467"/>
                  <a:chExt cx="1226851" cy="410072"/>
                </a:xfrm>
              </p:grpSpPr>
              <p:sp>
                <p:nvSpPr>
                  <p:cNvPr id="722" name="Rounded Rectangle 721"/>
                  <p:cNvSpPr/>
                  <p:nvPr/>
                </p:nvSpPr>
                <p:spPr>
                  <a:xfrm>
                    <a:off x="4341297" y="5615467"/>
                    <a:ext cx="1226851" cy="410072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mn-MN">
                      <a:solidFill>
                        <a:schemeClr val="bg1">
                          <a:lumMod val="65000"/>
                        </a:schemeClr>
                      </a:solidFill>
                      <a:latin typeface="Mogul Franklin Gothic Book" panose="020B0503020102020204" pitchFamily="34" charset="0"/>
                    </a:endParaRPr>
                  </a:p>
                </p:txBody>
              </p:sp>
              <p:sp>
                <p:nvSpPr>
                  <p:cNvPr id="723" name="TextBox 722"/>
                  <p:cNvSpPr txBox="1"/>
                  <p:nvPr/>
                </p:nvSpPr>
                <p:spPr>
                  <a:xfrm>
                    <a:off x="4341298" y="5705087"/>
                    <a:ext cx="1226850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mn-MN" sz="9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Mogul Franklin Gothic Book" panose="020B0503020102020204" pitchFamily="34" charset="0"/>
                      </a:rPr>
                      <a:t>Тамгын газар</a:t>
                    </a:r>
                    <a:endParaRPr lang="mn-MN" sz="900" dirty="0">
                      <a:solidFill>
                        <a:schemeClr val="bg1">
                          <a:lumMod val="65000"/>
                        </a:schemeClr>
                      </a:solidFill>
                      <a:latin typeface="Mogul Franklin Gothic Book" panose="020B0503020102020204" pitchFamily="34" charset="0"/>
                    </a:endParaRPr>
                  </a:p>
                </p:txBody>
              </p:sp>
            </p:grpSp>
            <p:grpSp>
              <p:nvGrpSpPr>
                <p:cNvPr id="708" name="Group 707"/>
                <p:cNvGrpSpPr/>
                <p:nvPr/>
              </p:nvGrpSpPr>
              <p:grpSpPr>
                <a:xfrm>
                  <a:off x="7906601" y="3324907"/>
                  <a:ext cx="972762" cy="410072"/>
                  <a:chOff x="7906601" y="3324907"/>
                  <a:chExt cx="972762" cy="410072"/>
                </a:xfrm>
              </p:grpSpPr>
              <p:sp>
                <p:nvSpPr>
                  <p:cNvPr id="720" name="Rounded Rectangle 719"/>
                  <p:cNvSpPr/>
                  <p:nvPr/>
                </p:nvSpPr>
                <p:spPr>
                  <a:xfrm>
                    <a:off x="7906602" y="3324907"/>
                    <a:ext cx="972761" cy="410072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mn-MN">
                      <a:solidFill>
                        <a:schemeClr val="bg1">
                          <a:lumMod val="65000"/>
                        </a:schemeClr>
                      </a:solidFill>
                      <a:latin typeface="Mogul Franklin Gothic Book" panose="020B0503020102020204" pitchFamily="34" charset="0"/>
                    </a:endParaRPr>
                  </a:p>
                </p:txBody>
              </p:sp>
              <p:sp>
                <p:nvSpPr>
                  <p:cNvPr id="721" name="TextBox 720"/>
                  <p:cNvSpPr txBox="1"/>
                  <p:nvPr/>
                </p:nvSpPr>
                <p:spPr>
                  <a:xfrm>
                    <a:off x="7906601" y="3414527"/>
                    <a:ext cx="972762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mn-MN" sz="9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Mogul Franklin Gothic Book" panose="020B0503020102020204" pitchFamily="34" charset="0"/>
                      </a:rPr>
                      <a:t>Ёсзүйн зөвлөл</a:t>
                    </a:r>
                    <a:endParaRPr lang="mn-MN" sz="900" dirty="0">
                      <a:solidFill>
                        <a:schemeClr val="bg1">
                          <a:lumMod val="65000"/>
                        </a:schemeClr>
                      </a:solidFill>
                      <a:latin typeface="Mogul Franklin Gothic Book" panose="020B0503020102020204" pitchFamily="34" charset="0"/>
                    </a:endParaRPr>
                  </a:p>
                </p:txBody>
              </p:sp>
            </p:grpSp>
            <p:grpSp>
              <p:nvGrpSpPr>
                <p:cNvPr id="709" name="Group 708"/>
                <p:cNvGrpSpPr/>
                <p:nvPr/>
              </p:nvGrpSpPr>
              <p:grpSpPr>
                <a:xfrm>
                  <a:off x="5568148" y="3119443"/>
                  <a:ext cx="2824835" cy="205464"/>
                  <a:chOff x="5568148" y="3119443"/>
                  <a:chExt cx="2824835" cy="205464"/>
                </a:xfrm>
              </p:grpSpPr>
              <p:cxnSp>
                <p:nvCxnSpPr>
                  <p:cNvPr id="717" name="Elbow Connector 716"/>
                  <p:cNvCxnSpPr>
                    <a:stCxn id="732" idx="3"/>
                    <a:endCxn id="726" idx="0"/>
                  </p:cNvCxnSpPr>
                  <p:nvPr/>
                </p:nvCxnSpPr>
                <p:spPr>
                  <a:xfrm>
                    <a:off x="5568148" y="3127101"/>
                    <a:ext cx="603222" cy="197806"/>
                  </a:xfrm>
                  <a:prstGeom prst="bentConnector2">
                    <a:avLst/>
                  </a:prstGeom>
                  <a:ln w="9525">
                    <a:solidFill>
                      <a:schemeClr val="bg1">
                        <a:lumMod val="6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8" name="Elbow Connector 717"/>
                  <p:cNvCxnSpPr>
                    <a:stCxn id="732" idx="3"/>
                    <a:endCxn id="724" idx="0"/>
                  </p:cNvCxnSpPr>
                  <p:nvPr/>
                </p:nvCxnSpPr>
                <p:spPr>
                  <a:xfrm>
                    <a:off x="5568148" y="3127101"/>
                    <a:ext cx="1714029" cy="197806"/>
                  </a:xfrm>
                  <a:prstGeom prst="bentConnector2">
                    <a:avLst/>
                  </a:prstGeom>
                  <a:ln w="9525">
                    <a:solidFill>
                      <a:schemeClr val="bg1">
                        <a:lumMod val="6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9" name="Elbow Connector 718"/>
                  <p:cNvCxnSpPr>
                    <a:stCxn id="733" idx="3"/>
                    <a:endCxn id="720" idx="0"/>
                  </p:cNvCxnSpPr>
                  <p:nvPr/>
                </p:nvCxnSpPr>
                <p:spPr>
                  <a:xfrm>
                    <a:off x="5568148" y="3119443"/>
                    <a:ext cx="2824835" cy="205464"/>
                  </a:xfrm>
                  <a:prstGeom prst="bentConnector2">
                    <a:avLst/>
                  </a:prstGeom>
                  <a:ln w="9525">
                    <a:solidFill>
                      <a:schemeClr val="bg1">
                        <a:lumMod val="6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10" name="Elbow Connector 709"/>
                <p:cNvCxnSpPr>
                  <a:endCxn id="722" idx="1"/>
                </p:cNvCxnSpPr>
                <p:nvPr/>
              </p:nvCxnSpPr>
              <p:spPr>
                <a:xfrm rot="16200000" flipH="1">
                  <a:off x="3412972" y="3585090"/>
                  <a:ext cx="138808" cy="1717842"/>
                </a:xfrm>
                <a:prstGeom prst="bentConnector2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1" name="Elbow Connector 710"/>
                <p:cNvCxnSpPr>
                  <a:stCxn id="715" idx="2"/>
                  <a:endCxn id="722" idx="3"/>
                </p:cNvCxnSpPr>
                <p:nvPr/>
              </p:nvCxnSpPr>
              <p:spPr>
                <a:xfrm rot="5400000">
                  <a:off x="6360970" y="3581785"/>
                  <a:ext cx="138808" cy="1724452"/>
                </a:xfrm>
                <a:prstGeom prst="bentConnector2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2" name="Straight Connector 711"/>
                <p:cNvCxnSpPr>
                  <a:endCxn id="715" idx="1"/>
                </p:cNvCxnSpPr>
                <p:nvPr/>
              </p:nvCxnSpPr>
              <p:spPr>
                <a:xfrm>
                  <a:off x="3402343" y="4169571"/>
                  <a:ext cx="3111368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13" name="Group 712"/>
                <p:cNvGrpSpPr/>
                <p:nvPr/>
              </p:nvGrpSpPr>
              <p:grpSpPr>
                <a:xfrm>
                  <a:off x="6513711" y="3964535"/>
                  <a:ext cx="1557777" cy="410072"/>
                  <a:chOff x="6513711" y="5320061"/>
                  <a:chExt cx="1557777" cy="410072"/>
                </a:xfrm>
              </p:grpSpPr>
              <p:sp>
                <p:nvSpPr>
                  <p:cNvPr id="715" name="Rounded Rectangle 714"/>
                  <p:cNvSpPr/>
                  <p:nvPr/>
                </p:nvSpPr>
                <p:spPr>
                  <a:xfrm>
                    <a:off x="6513711" y="5320061"/>
                    <a:ext cx="1557777" cy="410072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mn-MN">
                      <a:solidFill>
                        <a:schemeClr val="bg1">
                          <a:lumMod val="65000"/>
                        </a:schemeClr>
                      </a:solidFill>
                      <a:latin typeface="Mogul Franklin Gothic Book" panose="020B0503020102020204" pitchFamily="34" charset="0"/>
                    </a:endParaRPr>
                  </a:p>
                </p:txBody>
              </p:sp>
              <p:sp>
                <p:nvSpPr>
                  <p:cNvPr id="716" name="TextBox 715"/>
                  <p:cNvSpPr txBox="1"/>
                  <p:nvPr/>
                </p:nvSpPr>
                <p:spPr>
                  <a:xfrm>
                    <a:off x="6543039" y="5340431"/>
                    <a:ext cx="149912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mn-MN"/>
                    </a:defPPr>
                    <a:lvl1pPr algn="ctr">
                      <a:defRPr sz="900">
                        <a:latin typeface="Mogul Franklin Gothic Book" panose="020B0503020102020204" pitchFamily="34" charset="0"/>
                      </a:defRPr>
                    </a:lvl1pPr>
                  </a:lstStyle>
                  <a:p>
                    <a:r>
                      <a:rPr lang="mn-MN" dirty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Монгол улсын ерөнхий аудиторын орлогч </a:t>
                    </a:r>
                  </a:p>
                </p:txBody>
              </p:sp>
            </p:grpSp>
            <p:cxnSp>
              <p:nvCxnSpPr>
                <p:cNvPr id="714" name="Straight Connector 713"/>
                <p:cNvCxnSpPr/>
                <p:nvPr/>
              </p:nvCxnSpPr>
              <p:spPr>
                <a:xfrm>
                  <a:off x="4954723" y="3332137"/>
                  <a:ext cx="0" cy="976242"/>
                </a:xfrm>
                <a:prstGeom prst="line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02" name="Group 801"/>
          <p:cNvGrpSpPr/>
          <p:nvPr/>
        </p:nvGrpSpPr>
        <p:grpSpPr>
          <a:xfrm>
            <a:off x="443917" y="1087465"/>
            <a:ext cx="9018166" cy="0"/>
            <a:chOff x="443917" y="1087465"/>
            <a:chExt cx="9018166" cy="0"/>
          </a:xfrm>
        </p:grpSpPr>
        <p:cxnSp>
          <p:nvCxnSpPr>
            <p:cNvPr id="803" name="Straight Connector 802"/>
            <p:cNvCxnSpPr/>
            <p:nvPr/>
          </p:nvCxnSpPr>
          <p:spPr>
            <a:xfrm>
              <a:off x="443917" y="1087465"/>
              <a:ext cx="901816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4" name="Straight Connector 803"/>
            <p:cNvCxnSpPr/>
            <p:nvPr/>
          </p:nvCxnSpPr>
          <p:spPr>
            <a:xfrm>
              <a:off x="4570219" y="1087465"/>
              <a:ext cx="765562" cy="0"/>
            </a:xfrm>
            <a:prstGeom prst="line">
              <a:avLst/>
            </a:prstGeom>
            <a:ln w="381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60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" grpId="0" animBg="1"/>
      <p:bldP spid="560" grpId="0"/>
      <p:bldP spid="563" grpId="0"/>
      <p:bldP spid="5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3828333" y="5327416"/>
            <a:ext cx="2249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Mogul Europe" panose="020B7200000000000000" pitchFamily="34" charset="0"/>
              </a:rPr>
              <a:t>11,477.9</a:t>
            </a:r>
            <a:endParaRPr lang="mn-MN" sz="3200" b="1" dirty="0">
              <a:solidFill>
                <a:schemeClr val="accent2"/>
              </a:solidFill>
              <a:latin typeface="Mogul Europe" panose="020B7200000000000000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958177" y="5792563"/>
            <a:ext cx="1989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000" b="1" dirty="0" smtClean="0">
                <a:latin typeface="Mogul Europe" panose="020B7200000000000000" pitchFamily="34" charset="0"/>
              </a:rPr>
              <a:t>тэрбум төгрөг</a:t>
            </a:r>
            <a:endParaRPr lang="mn-MN" sz="2000" b="1" dirty="0"/>
          </a:p>
        </p:txBody>
      </p:sp>
      <p:sp>
        <p:nvSpPr>
          <p:cNvPr id="134" name="Rectangle 133"/>
          <p:cNvSpPr/>
          <p:nvPr/>
        </p:nvSpPr>
        <p:spPr>
          <a:xfrm>
            <a:off x="0" y="0"/>
            <a:ext cx="9906000" cy="5122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grpSp>
        <p:nvGrpSpPr>
          <p:cNvPr id="106" name="Group 105"/>
          <p:cNvGrpSpPr/>
          <p:nvPr/>
        </p:nvGrpSpPr>
        <p:grpSpPr>
          <a:xfrm>
            <a:off x="4048097" y="1373232"/>
            <a:ext cx="1809806" cy="584775"/>
            <a:chOff x="4048097" y="1602928"/>
            <a:chExt cx="1809806" cy="584775"/>
          </a:xfrm>
        </p:grpSpPr>
        <p:sp>
          <p:nvSpPr>
            <p:cNvPr id="63" name="Rounded Rectangle 62"/>
            <p:cNvSpPr/>
            <p:nvPr/>
          </p:nvSpPr>
          <p:spPr>
            <a:xfrm>
              <a:off x="4048097" y="1636952"/>
              <a:ext cx="1809806" cy="485465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 sz="160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270762" y="1602928"/>
              <a:ext cx="136447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mn-MN" sz="3200" b="1" dirty="0" smtClean="0">
                  <a:solidFill>
                    <a:schemeClr val="bg1"/>
                  </a:solidFill>
                  <a:latin typeface="Mogul Europe" panose="020B7200000000000000" pitchFamily="34" charset="0"/>
                </a:rPr>
                <a:t>3556</a:t>
              </a:r>
              <a:endParaRPr lang="mn-MN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61988" y="5122077"/>
            <a:ext cx="8582025" cy="154391"/>
            <a:chOff x="647700" y="5091509"/>
            <a:chExt cx="8582025" cy="154391"/>
          </a:xfrm>
        </p:grpSpPr>
        <p:sp>
          <p:nvSpPr>
            <p:cNvPr id="67" name="Isosceles Triangle 66"/>
            <p:cNvSpPr/>
            <p:nvPr/>
          </p:nvSpPr>
          <p:spPr>
            <a:xfrm rot="10800000">
              <a:off x="4767453" y="5098263"/>
              <a:ext cx="342519" cy="14763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647700" y="5091509"/>
              <a:ext cx="8582025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ectangle 78"/>
          <p:cNvSpPr/>
          <p:nvPr/>
        </p:nvSpPr>
        <p:spPr>
          <a:xfrm>
            <a:off x="2563576" y="346403"/>
            <a:ext cx="4778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ТӨРИЙН АУДИТЫН БАЙГУУЛЛАГЫН</a:t>
            </a:r>
          </a:p>
          <a:p>
            <a:pPr algn="ctr"/>
            <a:r>
              <a:rPr lang="mn-M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ҮЙЛ АЖИЛЛАГААНЫ ҮР ДҮН</a:t>
            </a:r>
            <a:endParaRPr lang="mn-M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443917" y="1087465"/>
            <a:ext cx="9018166" cy="0"/>
            <a:chOff x="443917" y="1087465"/>
            <a:chExt cx="9018166" cy="0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443917" y="1087465"/>
              <a:ext cx="901816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4570219" y="1087465"/>
              <a:ext cx="765562" cy="0"/>
            </a:xfrm>
            <a:prstGeom prst="line">
              <a:avLst/>
            </a:prstGeom>
            <a:ln w="381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1939361" y="1649988"/>
            <a:ext cx="6027278" cy="547270"/>
            <a:chOff x="1939361" y="1649988"/>
            <a:chExt cx="6027278" cy="547270"/>
          </a:xfrm>
        </p:grpSpPr>
        <p:cxnSp>
          <p:nvCxnSpPr>
            <p:cNvPr id="108" name="Elbow Connector 107"/>
            <p:cNvCxnSpPr>
              <a:stCxn id="63" idx="1"/>
              <a:endCxn id="102" idx="0"/>
            </p:cNvCxnSpPr>
            <p:nvPr/>
          </p:nvCxnSpPr>
          <p:spPr>
            <a:xfrm rot="10800000" flipV="1">
              <a:off x="1939361" y="1649988"/>
              <a:ext cx="2108736" cy="547269"/>
            </a:xfrm>
            <a:prstGeom prst="bentConnector2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lbow Connector 108"/>
            <p:cNvCxnSpPr>
              <a:stCxn id="63" idx="3"/>
              <a:endCxn id="104" idx="0"/>
            </p:cNvCxnSpPr>
            <p:nvPr/>
          </p:nvCxnSpPr>
          <p:spPr>
            <a:xfrm>
              <a:off x="5857903" y="1649989"/>
              <a:ext cx="2108736" cy="547269"/>
            </a:xfrm>
            <a:prstGeom prst="bentConnector2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endCxn id="103" idx="0"/>
            </p:cNvCxnSpPr>
            <p:nvPr/>
          </p:nvCxnSpPr>
          <p:spPr>
            <a:xfrm>
              <a:off x="4953000" y="1892721"/>
              <a:ext cx="0" cy="304537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673566" y="2197258"/>
            <a:ext cx="2528881" cy="2403253"/>
            <a:chOff x="673566" y="2197258"/>
            <a:chExt cx="2528881" cy="2403253"/>
          </a:xfrm>
        </p:grpSpPr>
        <p:sp>
          <p:nvSpPr>
            <p:cNvPr id="5" name="Rounded Rectangle 4"/>
            <p:cNvSpPr/>
            <p:nvPr/>
          </p:nvSpPr>
          <p:spPr>
            <a:xfrm>
              <a:off x="676275" y="2713582"/>
              <a:ext cx="2526172" cy="1656000"/>
            </a:xfrm>
            <a:prstGeom prst="roundRect">
              <a:avLst>
                <a:gd name="adj" fmla="val 6889"/>
              </a:avLst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86" tIns="45693" rIns="91386" bIns="45693" rtlCol="0" anchor="ctr"/>
            <a:lstStyle/>
            <a:p>
              <a:pPr algn="ctr" defTabSz="913851"/>
              <a:endParaRPr lang="en-US" sz="2400" b="1" dirty="0">
                <a:solidFill>
                  <a:srgbClr val="737572"/>
                </a:solidFill>
                <a:latin typeface="Open Sans Regular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1034458" y="4134216"/>
              <a:ext cx="1809806" cy="46629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03308" y="3302950"/>
              <a:ext cx="1272107" cy="719540"/>
            </a:xfrm>
            <a:prstGeom prst="rect">
              <a:avLst/>
            </a:prstGeom>
            <a:noFill/>
          </p:spPr>
          <p:txBody>
            <a:bodyPr wrap="none" lIns="45702" tIns="22852" rIns="45702" bIns="22852" rtlCol="0">
              <a:spAutoFit/>
            </a:bodyPr>
            <a:lstStyle/>
            <a:p>
              <a:pPr algn="ctr" defTabSz="913851">
                <a:lnSpc>
                  <a:spcPts val="5998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Mogul Europe" panose="020B7200000000000000" pitchFamily="34" charset="0"/>
                </a:rPr>
                <a:t>3179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40086" y="4151929"/>
              <a:ext cx="1598550" cy="430869"/>
            </a:xfrm>
            <a:prstGeom prst="rect">
              <a:avLst/>
            </a:prstGeom>
            <a:noFill/>
          </p:spPr>
          <p:txBody>
            <a:bodyPr wrap="square" lIns="91422" tIns="45711" rIns="91422" bIns="45711" rtlCol="0" anchor="ctr" anchorCtr="0">
              <a:spAutoFit/>
            </a:bodyPr>
            <a:lstStyle/>
            <a:p>
              <a:pPr algn="ctr"/>
              <a:r>
                <a:rPr lang="mn-MN" sz="1100" b="1" dirty="0">
                  <a:solidFill>
                    <a:schemeClr val="bg1"/>
                  </a:solidFill>
                  <a:latin typeface="Arial" panose="020B0604020202020204" pitchFamily="34" charset="0"/>
                  <a:ea typeface="Montserrat Bold" charset="0"/>
                  <a:cs typeface="Arial" panose="020B0604020202020204" pitchFamily="34" charset="0"/>
                </a:rPr>
                <a:t>Санхүүгийн тайлангийн аудит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73566" y="2813327"/>
              <a:ext cx="2527948" cy="338554"/>
            </a:xfrm>
            <a:prstGeom prst="rect">
              <a:avLst/>
            </a:prstGeom>
            <a:solidFill>
              <a:srgbClr val="0094C8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mn-MN" sz="1600" dirty="0">
                  <a:solidFill>
                    <a:schemeClr val="bg1"/>
                  </a:solidFill>
                  <a:latin typeface="Mogul Europe" panose="020B7200000000000000" pitchFamily="34" charset="0"/>
                </a:rPr>
                <a:t>89%</a:t>
              </a: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1421929" y="2197258"/>
              <a:ext cx="1034864" cy="1034864"/>
              <a:chOff x="1482160" y="2257489"/>
              <a:chExt cx="914402" cy="914402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1482160" y="2257489"/>
                <a:ext cx="914402" cy="914402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 sz="1600"/>
              </a:p>
            </p:txBody>
          </p:sp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2420" y="2506642"/>
                <a:ext cx="413880" cy="413880"/>
              </a:xfrm>
              <a:prstGeom prst="rect">
                <a:avLst/>
              </a:prstGeom>
            </p:spPr>
          </p:pic>
        </p:grpSp>
      </p:grpSp>
      <p:grpSp>
        <p:nvGrpSpPr>
          <p:cNvPr id="133" name="Group 132"/>
          <p:cNvGrpSpPr/>
          <p:nvPr/>
        </p:nvGrpSpPr>
        <p:grpSpPr>
          <a:xfrm>
            <a:off x="6703553" y="2197258"/>
            <a:ext cx="2526172" cy="2403253"/>
            <a:chOff x="6703553" y="2197258"/>
            <a:chExt cx="2526172" cy="2403253"/>
          </a:xfrm>
        </p:grpSpPr>
        <p:sp>
          <p:nvSpPr>
            <p:cNvPr id="88" name="Rounded Rectangle 87"/>
            <p:cNvSpPr/>
            <p:nvPr/>
          </p:nvSpPr>
          <p:spPr>
            <a:xfrm>
              <a:off x="6703553" y="2713582"/>
              <a:ext cx="2526172" cy="1656000"/>
            </a:xfrm>
            <a:prstGeom prst="roundRect">
              <a:avLst>
                <a:gd name="adj" fmla="val 6889"/>
              </a:avLst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86" tIns="45693" rIns="91386" bIns="45693" rtlCol="0" anchor="ctr"/>
            <a:lstStyle/>
            <a:p>
              <a:pPr algn="ctr" defTabSz="913851"/>
              <a:endParaRPr lang="en-US" sz="2400" b="1" dirty="0">
                <a:solidFill>
                  <a:srgbClr val="737572"/>
                </a:solidFill>
                <a:latin typeface="Open Sans Regular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478062" y="3302950"/>
              <a:ext cx="977154" cy="719540"/>
            </a:xfrm>
            <a:prstGeom prst="rect">
              <a:avLst/>
            </a:prstGeom>
            <a:noFill/>
          </p:spPr>
          <p:txBody>
            <a:bodyPr wrap="none" lIns="45702" tIns="22852" rIns="45702" bIns="22852" rtlCol="0">
              <a:spAutoFit/>
            </a:bodyPr>
            <a:lstStyle/>
            <a:p>
              <a:pPr algn="ctr" defTabSz="913851">
                <a:lnSpc>
                  <a:spcPts val="5998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Mogul Europe" panose="020B7200000000000000" pitchFamily="34" charset="0"/>
                </a:rPr>
                <a:t>167</a:t>
              </a: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7061736" y="4134216"/>
              <a:ext cx="1809806" cy="46629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298846" y="4236567"/>
              <a:ext cx="1335586" cy="261592"/>
            </a:xfrm>
            <a:prstGeom prst="rect">
              <a:avLst/>
            </a:prstGeom>
          </p:spPr>
          <p:txBody>
            <a:bodyPr wrap="none" lIns="91422" tIns="45711" rIns="91422" bIns="45711">
              <a:spAutoFit/>
            </a:bodyPr>
            <a:lstStyle/>
            <a:p>
              <a:pPr lvl="0" algn="ctr"/>
              <a:r>
                <a:rPr lang="mn-MN" sz="1100" b="1" dirty="0">
                  <a:solidFill>
                    <a:srgbClr val="FFFFFF"/>
                  </a:solidFill>
                  <a:latin typeface="Montserrat Bold" charset="0"/>
                  <a:ea typeface="Montserrat Bold" charset="0"/>
                  <a:cs typeface="Montserrat Bold" charset="0"/>
                </a:rPr>
                <a:t>Нийцлийн аудит</a:t>
              </a:r>
              <a:endParaRPr lang="en-US" sz="1100" b="1" dirty="0">
                <a:solidFill>
                  <a:srgbClr val="FFFFFF"/>
                </a:solidFill>
                <a:latin typeface="Montserrat Bold" charset="0"/>
                <a:ea typeface="Montserrat Bold" charset="0"/>
                <a:cs typeface="Montserrat Bold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703553" y="2813327"/>
              <a:ext cx="2526172" cy="338554"/>
            </a:xfrm>
            <a:prstGeom prst="rect">
              <a:avLst/>
            </a:prstGeom>
            <a:solidFill>
              <a:srgbClr val="0094C8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mn-MN" sz="1600" dirty="0">
                  <a:solidFill>
                    <a:schemeClr val="bg1"/>
                  </a:solidFill>
                  <a:latin typeface="Mogul Europe" panose="020B7200000000000000" pitchFamily="34" charset="0"/>
                </a:rPr>
                <a:t>5%</a:t>
              </a:r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7449207" y="2197258"/>
              <a:ext cx="1034864" cy="1034864"/>
              <a:chOff x="7449207" y="2197258"/>
              <a:chExt cx="1034864" cy="1034864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7449207" y="2197258"/>
                <a:ext cx="1034864" cy="1034864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 sz="1600"/>
              </a:p>
            </p:txBody>
          </p:sp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4745" y="2435787"/>
                <a:ext cx="543788" cy="543788"/>
              </a:xfrm>
              <a:prstGeom prst="rect">
                <a:avLst/>
              </a:prstGeom>
            </p:spPr>
          </p:pic>
        </p:grpSp>
      </p:grpSp>
      <p:grpSp>
        <p:nvGrpSpPr>
          <p:cNvPr id="132" name="Group 131"/>
          <p:cNvGrpSpPr/>
          <p:nvPr/>
        </p:nvGrpSpPr>
        <p:grpSpPr>
          <a:xfrm>
            <a:off x="3687205" y="2197258"/>
            <a:ext cx="2528881" cy="2403253"/>
            <a:chOff x="3687205" y="2197258"/>
            <a:chExt cx="2528881" cy="2403253"/>
          </a:xfrm>
        </p:grpSpPr>
        <p:sp>
          <p:nvSpPr>
            <p:cNvPr id="87" name="Rounded Rectangle 86"/>
            <p:cNvSpPr/>
            <p:nvPr/>
          </p:nvSpPr>
          <p:spPr>
            <a:xfrm>
              <a:off x="3689914" y="2713582"/>
              <a:ext cx="2526172" cy="1656000"/>
            </a:xfrm>
            <a:prstGeom prst="roundRect">
              <a:avLst>
                <a:gd name="adj" fmla="val 6889"/>
              </a:avLst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86" tIns="45693" rIns="91386" bIns="45693" rtlCol="0" anchor="ctr"/>
            <a:lstStyle/>
            <a:p>
              <a:pPr algn="ctr" defTabSz="913851"/>
              <a:endParaRPr lang="en-US" sz="2400" b="1" dirty="0">
                <a:solidFill>
                  <a:srgbClr val="737572"/>
                </a:solidFill>
                <a:latin typeface="Open Sans Regular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64423" y="3302950"/>
              <a:ext cx="977154" cy="719540"/>
            </a:xfrm>
            <a:prstGeom prst="rect">
              <a:avLst/>
            </a:prstGeom>
            <a:noFill/>
          </p:spPr>
          <p:txBody>
            <a:bodyPr wrap="none" lIns="45702" tIns="22852" rIns="45702" bIns="22852" rtlCol="0">
              <a:spAutoFit/>
            </a:bodyPr>
            <a:lstStyle/>
            <a:p>
              <a:pPr algn="ctr" defTabSz="913851">
                <a:lnSpc>
                  <a:spcPts val="5998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Mogul Europe" panose="020B7200000000000000" pitchFamily="34" charset="0"/>
                </a:rPr>
                <a:t>210</a:t>
              </a: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048097" y="4134216"/>
              <a:ext cx="1809806" cy="46629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157768" y="4236567"/>
              <a:ext cx="1590464" cy="261592"/>
            </a:xfrm>
            <a:prstGeom prst="rect">
              <a:avLst/>
            </a:prstGeom>
          </p:spPr>
          <p:txBody>
            <a:bodyPr wrap="none" lIns="91422" tIns="45711" rIns="91422" bIns="45711">
              <a:spAutoFit/>
            </a:bodyPr>
            <a:lstStyle/>
            <a:p>
              <a:pPr lvl="0" algn="ctr"/>
              <a:r>
                <a:rPr lang="mn-MN" sz="1100" b="1" dirty="0">
                  <a:solidFill>
                    <a:srgbClr val="FFFFFF"/>
                  </a:solidFill>
                  <a:latin typeface="Montserrat Bold" charset="0"/>
                  <a:ea typeface="Montserrat Bold" charset="0"/>
                  <a:cs typeface="Montserrat Bold" charset="0"/>
                </a:rPr>
                <a:t>Гүйцэтгэлийн аудит</a:t>
              </a:r>
              <a:endParaRPr lang="en-US" sz="1100" b="1" dirty="0">
                <a:solidFill>
                  <a:srgbClr val="FFFFFF"/>
                </a:solidFill>
                <a:latin typeface="Montserrat Bold" charset="0"/>
                <a:ea typeface="Montserrat Bold" charset="0"/>
                <a:cs typeface="Montserrat Bold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687205" y="2813327"/>
              <a:ext cx="2528880" cy="338554"/>
            </a:xfrm>
            <a:prstGeom prst="rect">
              <a:avLst/>
            </a:prstGeom>
            <a:solidFill>
              <a:srgbClr val="0094C8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mn-MN" sz="1600" dirty="0">
                  <a:solidFill>
                    <a:schemeClr val="bg1"/>
                  </a:solidFill>
                  <a:latin typeface="Mogul Europe" panose="020B7200000000000000" pitchFamily="34" charset="0"/>
                </a:rPr>
                <a:t>6%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4435568" y="2197258"/>
              <a:ext cx="1034864" cy="1034864"/>
              <a:chOff x="4435568" y="2197258"/>
              <a:chExt cx="1034864" cy="1034864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4435568" y="2197258"/>
                <a:ext cx="1034864" cy="1034864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 sz="1600"/>
              </a:p>
            </p:txBody>
          </p:sp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5447" y="2464008"/>
                <a:ext cx="492395" cy="492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8964837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nut 4"/>
          <p:cNvSpPr/>
          <p:nvPr/>
        </p:nvSpPr>
        <p:spPr>
          <a:xfrm>
            <a:off x="3267075" y="2326181"/>
            <a:ext cx="3371850" cy="3371850"/>
          </a:xfrm>
          <a:prstGeom prst="donut">
            <a:avLst>
              <a:gd name="adj" fmla="val 1458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2430" y="1953029"/>
            <a:ext cx="6848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mn-MN" sz="2400" b="1" dirty="0">
                <a:solidFill>
                  <a:srgbClr val="333F50"/>
                </a:solidFill>
                <a:latin typeface="Mogul Europe" panose="020B7200000000000000" pitchFamily="34" charset="0"/>
              </a:rPr>
              <a:t>2</a:t>
            </a:r>
            <a:r>
              <a:rPr lang="en-US" sz="2400" b="1" dirty="0">
                <a:solidFill>
                  <a:srgbClr val="333F50"/>
                </a:solidFill>
                <a:latin typeface="Mogul Europe" panose="020B7200000000000000" pitchFamily="34" charset="0"/>
              </a:rPr>
              <a:t>%</a:t>
            </a:r>
          </a:p>
          <a:p>
            <a:pPr algn="r"/>
            <a:r>
              <a:rPr lang="mn-MN" sz="1600" dirty="0" smtClean="0">
                <a:latin typeface="Mogul Europe" panose="020B7200000000000000" pitchFamily="34" charset="0"/>
              </a:rPr>
              <a:t>Акт </a:t>
            </a:r>
            <a:endParaRPr lang="mn-MN" sz="2000" dirty="0">
              <a:latin typeface="Mogul Europe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5532" y="3345166"/>
            <a:ext cx="1618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n-MN" sz="2400" b="1" dirty="0">
                <a:solidFill>
                  <a:srgbClr val="00B0F0"/>
                </a:solidFill>
                <a:latin typeface="Mogul Europe" panose="020B7200000000000000" pitchFamily="34" charset="0"/>
              </a:rPr>
              <a:t>22</a:t>
            </a:r>
            <a:r>
              <a:rPr lang="en-US" sz="2400" b="1" dirty="0">
                <a:solidFill>
                  <a:srgbClr val="00B0F0"/>
                </a:solidFill>
                <a:latin typeface="Mogul Europe" panose="020B7200000000000000" pitchFamily="34" charset="0"/>
              </a:rPr>
              <a:t>%</a:t>
            </a:r>
          </a:p>
          <a:p>
            <a:pPr algn="r"/>
            <a:r>
              <a:rPr lang="mn-MN" sz="1600" dirty="0">
                <a:latin typeface="Mogul Europe" panose="020B7200000000000000" pitchFamily="34" charset="0"/>
              </a:rPr>
              <a:t>Албан шаардлага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01146" y="4499328"/>
            <a:ext cx="1237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2400" b="1" dirty="0">
                <a:solidFill>
                  <a:schemeClr val="bg1">
                    <a:lumMod val="50000"/>
                  </a:schemeClr>
                </a:solidFill>
                <a:latin typeface="Mogul Europe" panose="020B7200000000000000" pitchFamily="34" charset="0"/>
              </a:rPr>
              <a:t>56.5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Mogul Europe" panose="020B7200000000000000" pitchFamily="34" charset="0"/>
              </a:rPr>
              <a:t>%</a:t>
            </a:r>
          </a:p>
          <a:p>
            <a:r>
              <a:rPr lang="mn-MN" sz="1600" dirty="0" smtClean="0">
                <a:latin typeface="Mogul Europe" panose="020B7200000000000000" pitchFamily="34" charset="0"/>
              </a:rPr>
              <a:t>Зөвлөмж </a:t>
            </a:r>
            <a:endParaRPr lang="mn-MN" sz="1600" dirty="0">
              <a:latin typeface="Mogul Europe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2227" y="1953029"/>
            <a:ext cx="1237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2400" b="1" dirty="0">
                <a:solidFill>
                  <a:srgbClr val="92D050"/>
                </a:solidFill>
                <a:latin typeface="Mogul Europe" panose="020B7200000000000000" pitchFamily="34" charset="0"/>
              </a:rPr>
              <a:t>19.5</a:t>
            </a:r>
            <a:r>
              <a:rPr lang="en-US" sz="2400" b="1" dirty="0">
                <a:solidFill>
                  <a:srgbClr val="92D050"/>
                </a:solidFill>
                <a:latin typeface="Mogul Europe" panose="020B7200000000000000" pitchFamily="34" charset="0"/>
              </a:rPr>
              <a:t>%</a:t>
            </a:r>
          </a:p>
          <a:p>
            <a:r>
              <a:rPr lang="mn-MN" sz="1600" dirty="0" smtClean="0">
                <a:latin typeface="Mogul Europe" panose="020B7200000000000000" pitchFamily="34" charset="0"/>
              </a:rPr>
              <a:t>Залруулга</a:t>
            </a:r>
            <a:endParaRPr lang="mn-MN" sz="1600" dirty="0">
              <a:latin typeface="Mogul Europe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8333" y="3634071"/>
            <a:ext cx="2249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Mogul Europe" panose="020B7200000000000000" pitchFamily="34" charset="0"/>
              </a:rPr>
              <a:t>11,477.9</a:t>
            </a:r>
            <a:endParaRPr lang="mn-MN" sz="3200" b="1" dirty="0">
              <a:solidFill>
                <a:schemeClr val="accent2"/>
              </a:solidFill>
              <a:latin typeface="Mogul Europe" panose="020B72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8177" y="4099218"/>
            <a:ext cx="1989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000" b="1" dirty="0" smtClean="0">
                <a:latin typeface="Mogul Europe" panose="020B7200000000000000" pitchFamily="34" charset="0"/>
              </a:rPr>
              <a:t>тэрбум төгрөг</a:t>
            </a:r>
            <a:endParaRPr lang="mn-MN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2995585" y="346403"/>
            <a:ext cx="3914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ҮЙЛ АЖИЛЛАГААНЫ ҮР ДҮН</a:t>
            </a:r>
          </a:p>
          <a:p>
            <a:pPr algn="ctr"/>
            <a:r>
              <a:rPr lang="mn-M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НИЙТ ЗӨРЧЛИЙН ЗАДАРГАА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43917" y="1087465"/>
            <a:ext cx="9018166" cy="0"/>
            <a:chOff x="443917" y="1087465"/>
            <a:chExt cx="9018166" cy="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43917" y="1087465"/>
              <a:ext cx="901816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570219" y="1087465"/>
              <a:ext cx="765562" cy="0"/>
            </a:xfrm>
            <a:prstGeom prst="line">
              <a:avLst/>
            </a:prstGeom>
            <a:ln w="381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267075" y="2326181"/>
            <a:ext cx="3371850" cy="3371850"/>
            <a:chOff x="3267075" y="2326181"/>
            <a:chExt cx="3371850" cy="3371850"/>
          </a:xfrm>
        </p:grpSpPr>
        <p:sp>
          <p:nvSpPr>
            <p:cNvPr id="21" name="Donut 20"/>
            <p:cNvSpPr/>
            <p:nvPr/>
          </p:nvSpPr>
          <p:spPr>
            <a:xfrm>
              <a:off x="3267075" y="2326181"/>
              <a:ext cx="3371850" cy="3371850"/>
            </a:xfrm>
            <a:prstGeom prst="donut">
              <a:avLst>
                <a:gd name="adj" fmla="val 1458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solidFill>
                  <a:schemeClr val="tx1"/>
                </a:solidFill>
              </a:endParaRPr>
            </a:p>
          </p:txBody>
        </p:sp>
        <p:sp>
          <p:nvSpPr>
            <p:cNvPr id="22" name="Block Arc 21"/>
            <p:cNvSpPr/>
            <p:nvPr/>
          </p:nvSpPr>
          <p:spPr>
            <a:xfrm>
              <a:off x="3267075" y="2326181"/>
              <a:ext cx="3371850" cy="3371850"/>
            </a:xfrm>
            <a:prstGeom prst="blockArc">
              <a:avLst>
                <a:gd name="adj1" fmla="val 16218487"/>
                <a:gd name="adj2" fmla="val 18682192"/>
                <a:gd name="adj3" fmla="val 14489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67075" y="2326181"/>
            <a:ext cx="3371850" cy="3371850"/>
            <a:chOff x="3267075" y="2326181"/>
            <a:chExt cx="3371850" cy="3371850"/>
          </a:xfrm>
        </p:grpSpPr>
        <p:sp>
          <p:nvSpPr>
            <p:cNvPr id="24" name="Donut 23"/>
            <p:cNvSpPr/>
            <p:nvPr/>
          </p:nvSpPr>
          <p:spPr>
            <a:xfrm>
              <a:off x="3267075" y="2326181"/>
              <a:ext cx="3371850" cy="3371850"/>
            </a:xfrm>
            <a:prstGeom prst="donut">
              <a:avLst>
                <a:gd name="adj" fmla="val 1458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solidFill>
                  <a:schemeClr val="tx1"/>
                </a:solidFill>
              </a:endParaRPr>
            </a:p>
          </p:txBody>
        </p:sp>
        <p:sp>
          <p:nvSpPr>
            <p:cNvPr id="25" name="Block Arc 24"/>
            <p:cNvSpPr/>
            <p:nvPr/>
          </p:nvSpPr>
          <p:spPr>
            <a:xfrm>
              <a:off x="3267075" y="2326181"/>
              <a:ext cx="3371850" cy="3371850"/>
            </a:xfrm>
            <a:prstGeom prst="blockArc">
              <a:avLst>
                <a:gd name="adj1" fmla="val 18672348"/>
                <a:gd name="adj2" fmla="val 9283838"/>
                <a:gd name="adj3" fmla="val 1454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67075" y="2326181"/>
            <a:ext cx="3371850" cy="3371850"/>
            <a:chOff x="3267075" y="2326181"/>
            <a:chExt cx="3371850" cy="3371850"/>
          </a:xfrm>
        </p:grpSpPr>
        <p:sp>
          <p:nvSpPr>
            <p:cNvPr id="27" name="Donut 26"/>
            <p:cNvSpPr/>
            <p:nvPr/>
          </p:nvSpPr>
          <p:spPr>
            <a:xfrm>
              <a:off x="3267075" y="2326181"/>
              <a:ext cx="3371850" cy="3371850"/>
            </a:xfrm>
            <a:prstGeom prst="donut">
              <a:avLst>
                <a:gd name="adj" fmla="val 1458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solidFill>
                  <a:schemeClr val="tx1"/>
                </a:solidFill>
              </a:endParaRPr>
            </a:p>
          </p:txBody>
        </p:sp>
        <p:sp>
          <p:nvSpPr>
            <p:cNvPr id="28" name="Block Arc 27"/>
            <p:cNvSpPr/>
            <p:nvPr/>
          </p:nvSpPr>
          <p:spPr>
            <a:xfrm>
              <a:off x="3267075" y="2326181"/>
              <a:ext cx="3371850" cy="3371850"/>
            </a:xfrm>
            <a:prstGeom prst="blockArc">
              <a:avLst>
                <a:gd name="adj1" fmla="val 9281204"/>
                <a:gd name="adj2" fmla="val 15737690"/>
                <a:gd name="adj3" fmla="val 1453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67075" y="2326181"/>
            <a:ext cx="3371850" cy="3371850"/>
            <a:chOff x="3267075" y="2326181"/>
            <a:chExt cx="3371850" cy="3371850"/>
          </a:xfrm>
        </p:grpSpPr>
        <p:sp>
          <p:nvSpPr>
            <p:cNvPr id="30" name="Donut 29"/>
            <p:cNvSpPr/>
            <p:nvPr/>
          </p:nvSpPr>
          <p:spPr>
            <a:xfrm>
              <a:off x="3267075" y="2326181"/>
              <a:ext cx="3371850" cy="3371850"/>
            </a:xfrm>
            <a:prstGeom prst="donut">
              <a:avLst>
                <a:gd name="adj" fmla="val 1458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solidFill>
                  <a:schemeClr val="tx1"/>
                </a:solidFill>
              </a:endParaRPr>
            </a:p>
          </p:txBody>
        </p:sp>
        <p:sp>
          <p:nvSpPr>
            <p:cNvPr id="31" name="Block Arc 30"/>
            <p:cNvSpPr/>
            <p:nvPr/>
          </p:nvSpPr>
          <p:spPr>
            <a:xfrm>
              <a:off x="3267075" y="2326181"/>
              <a:ext cx="3371850" cy="3371850"/>
            </a:xfrm>
            <a:prstGeom prst="blockArc">
              <a:avLst>
                <a:gd name="adj1" fmla="val 15736309"/>
                <a:gd name="adj2" fmla="val 16211396"/>
                <a:gd name="adj3" fmla="val 14499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>
                <a:solidFill>
                  <a:schemeClr val="tx1"/>
                </a:solidFill>
              </a:endParaRPr>
            </a:p>
          </p:txBody>
        </p:sp>
      </p:grpSp>
      <p:sp>
        <p:nvSpPr>
          <p:cNvPr id="4" name="Freeform 3"/>
          <p:cNvSpPr/>
          <p:nvPr/>
        </p:nvSpPr>
        <p:spPr>
          <a:xfrm>
            <a:off x="3137233" y="2164360"/>
            <a:ext cx="1678048" cy="142612"/>
          </a:xfrm>
          <a:custGeom>
            <a:avLst/>
            <a:gdLst>
              <a:gd name="connsiteX0" fmla="*/ 1384184 w 1384184"/>
              <a:gd name="connsiteY0" fmla="*/ 142612 h 142612"/>
              <a:gd name="connsiteX1" fmla="*/ 1384184 w 1384184"/>
              <a:gd name="connsiteY1" fmla="*/ 0 h 142612"/>
              <a:gd name="connsiteX2" fmla="*/ 1023457 w 1384184"/>
              <a:gd name="connsiteY2" fmla="*/ 0 h 142612"/>
              <a:gd name="connsiteX3" fmla="*/ 0 w 1384184"/>
              <a:gd name="connsiteY3" fmla="*/ 0 h 14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184" h="142612">
                <a:moveTo>
                  <a:pt x="1384184" y="142612"/>
                </a:moveTo>
                <a:lnTo>
                  <a:pt x="1384184" y="0"/>
                </a:lnTo>
                <a:lnTo>
                  <a:pt x="1023457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sp>
        <p:nvSpPr>
          <p:cNvPr id="32" name="Freeform 31"/>
          <p:cNvSpPr/>
          <p:nvPr/>
        </p:nvSpPr>
        <p:spPr>
          <a:xfrm flipH="1">
            <a:off x="5595464" y="2164360"/>
            <a:ext cx="889995" cy="271008"/>
          </a:xfrm>
          <a:custGeom>
            <a:avLst/>
            <a:gdLst>
              <a:gd name="connsiteX0" fmla="*/ 1384184 w 1384184"/>
              <a:gd name="connsiteY0" fmla="*/ 142612 h 142612"/>
              <a:gd name="connsiteX1" fmla="*/ 1384184 w 1384184"/>
              <a:gd name="connsiteY1" fmla="*/ 0 h 142612"/>
              <a:gd name="connsiteX2" fmla="*/ 1023457 w 1384184"/>
              <a:gd name="connsiteY2" fmla="*/ 0 h 142612"/>
              <a:gd name="connsiteX3" fmla="*/ 0 w 1384184"/>
              <a:gd name="connsiteY3" fmla="*/ 0 h 14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184" h="142612">
                <a:moveTo>
                  <a:pt x="1384184" y="142612"/>
                </a:moveTo>
                <a:lnTo>
                  <a:pt x="1384184" y="0"/>
                </a:lnTo>
                <a:lnTo>
                  <a:pt x="1023457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cxnSp>
        <p:nvCxnSpPr>
          <p:cNvPr id="11" name="Straight Connector 10"/>
          <p:cNvCxnSpPr/>
          <p:nvPr/>
        </p:nvCxnSpPr>
        <p:spPr>
          <a:xfrm>
            <a:off x="2673699" y="3556932"/>
            <a:ext cx="593376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507770" y="4724400"/>
            <a:ext cx="593376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16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2" grpId="0"/>
      <p:bldP spid="13" grpId="0"/>
      <p:bldP spid="14" grpId="0"/>
      <p:bldP spid="4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7534" y="346403"/>
            <a:ext cx="3970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ЗӨРЧЛИЙН </a:t>
            </a:r>
            <a:r>
              <a:rPr lang="mn-M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ЗАДАРГАА</a:t>
            </a:r>
            <a:endParaRPr lang="en-US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  <a:p>
            <a:pPr algn="ctr"/>
            <a:r>
              <a:rPr lang="mn-M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АКТ, АЛБАН ШААРДЛАГЫН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 </a:t>
            </a:r>
            <a:r>
              <a:rPr lang="mn-M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ДҮН</a:t>
            </a:r>
            <a:endParaRPr lang="mn-MN" altLang="en-US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3917" y="1087465"/>
            <a:ext cx="9018166" cy="0"/>
            <a:chOff x="443917" y="1087465"/>
            <a:chExt cx="9018166" cy="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43917" y="1087465"/>
              <a:ext cx="901816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570219" y="1087465"/>
              <a:ext cx="765562" cy="0"/>
            </a:xfrm>
            <a:prstGeom prst="line">
              <a:avLst/>
            </a:prstGeom>
            <a:ln w="381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4003862" y="1670102"/>
            <a:ext cx="1898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(</a:t>
            </a:r>
            <a:r>
              <a:rPr lang="mn-M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их </a:t>
            </a:r>
            <a:r>
              <a:rPr lang="mn-MN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наяд </a:t>
            </a:r>
            <a:r>
              <a:rPr lang="mn-M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төгрөг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)</a:t>
            </a:r>
            <a:endParaRPr lang="mn-MN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02171" y="3933765"/>
            <a:ext cx="646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1</a:t>
            </a:r>
            <a:r>
              <a:rPr lang="mn-M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.1</a:t>
            </a:r>
            <a:endParaRPr lang="mn-MN" sz="2000" b="1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66002" y="3409256"/>
            <a:ext cx="646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2.5</a:t>
            </a:r>
            <a:endParaRPr lang="mn-MN" sz="2000" b="1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29833" y="2259463"/>
            <a:ext cx="646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5.6</a:t>
            </a:r>
            <a:endParaRPr lang="mn-MN" sz="2000" b="1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93664" y="3874708"/>
            <a:ext cx="646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1.2</a:t>
            </a:r>
            <a:endParaRPr lang="mn-MN" sz="2000" b="1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57495" y="3382903"/>
            <a:ext cx="646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2.6</a:t>
            </a:r>
            <a:endParaRPr lang="mn-MN" sz="2000" b="1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2672" y="4333875"/>
            <a:ext cx="485330" cy="4191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sp>
        <p:nvSpPr>
          <p:cNvPr id="9" name="Rectangle 8"/>
          <p:cNvSpPr/>
          <p:nvPr/>
        </p:nvSpPr>
        <p:spPr>
          <a:xfrm>
            <a:off x="3246504" y="3809999"/>
            <a:ext cx="485330" cy="9429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sp>
        <p:nvSpPr>
          <p:cNvPr id="10" name="Rectangle 9"/>
          <p:cNvSpPr/>
          <p:nvPr/>
        </p:nvSpPr>
        <p:spPr>
          <a:xfrm>
            <a:off x="4710335" y="2659380"/>
            <a:ext cx="485330" cy="209359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sp>
        <p:nvSpPr>
          <p:cNvPr id="11" name="Rectangle 10"/>
          <p:cNvSpPr/>
          <p:nvPr/>
        </p:nvSpPr>
        <p:spPr>
          <a:xfrm>
            <a:off x="6174167" y="4274819"/>
            <a:ext cx="485330" cy="4781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sp>
        <p:nvSpPr>
          <p:cNvPr id="12" name="Rectangle 11"/>
          <p:cNvSpPr/>
          <p:nvPr/>
        </p:nvSpPr>
        <p:spPr>
          <a:xfrm>
            <a:off x="7637999" y="3783013"/>
            <a:ext cx="485330" cy="9699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sp>
        <p:nvSpPr>
          <p:cNvPr id="30" name="Rectangle 29"/>
          <p:cNvSpPr/>
          <p:nvPr/>
        </p:nvSpPr>
        <p:spPr>
          <a:xfrm>
            <a:off x="0" y="4752974"/>
            <a:ext cx="9906000" cy="2105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66800" y="4752975"/>
            <a:ext cx="7772400" cy="0"/>
          </a:xfrm>
          <a:prstGeom prst="line">
            <a:avLst/>
          </a:prstGeom>
          <a:ln w="57150" cap="sq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650877" y="4785927"/>
            <a:ext cx="748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2013</a:t>
            </a:r>
            <a:endParaRPr lang="mn-MN" sz="1600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114706" y="4785927"/>
            <a:ext cx="748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2014</a:t>
            </a:r>
            <a:endParaRPr lang="mn-MN" sz="1600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78535" y="4785927"/>
            <a:ext cx="748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2015</a:t>
            </a:r>
            <a:endParaRPr lang="mn-MN" sz="1600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42364" y="4785927"/>
            <a:ext cx="748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2016</a:t>
            </a:r>
            <a:endParaRPr lang="mn-MN" sz="1600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06193" y="4785927"/>
            <a:ext cx="748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2017</a:t>
            </a:r>
            <a:endParaRPr lang="mn-MN" sz="1600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066800" y="2259463"/>
            <a:ext cx="7772400" cy="2865018"/>
            <a:chOff x="1066800" y="2259463"/>
            <a:chExt cx="7772400" cy="2865018"/>
          </a:xfrm>
        </p:grpSpPr>
        <p:sp>
          <p:nvSpPr>
            <p:cNvPr id="42" name="Rectangle 41"/>
            <p:cNvSpPr/>
            <p:nvPr/>
          </p:nvSpPr>
          <p:spPr>
            <a:xfrm>
              <a:off x="1702171" y="3933765"/>
              <a:ext cx="6463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1</a:t>
              </a:r>
              <a:r>
                <a:rPr lang="mn-MN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.1</a:t>
              </a:r>
              <a:endParaRPr lang="mn-M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66002" y="3409256"/>
              <a:ext cx="6463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2.5</a:t>
              </a:r>
              <a:endParaRPr lang="mn-M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629833" y="2259463"/>
              <a:ext cx="6463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5.6</a:t>
              </a:r>
              <a:endParaRPr lang="mn-M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093664" y="3874708"/>
              <a:ext cx="6463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1.2</a:t>
              </a:r>
              <a:endParaRPr lang="mn-M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557495" y="3382903"/>
              <a:ext cx="6463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2.6</a:t>
              </a:r>
              <a:endParaRPr lang="mn-M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782672" y="4333875"/>
              <a:ext cx="485330" cy="4191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246504" y="3809999"/>
              <a:ext cx="485330" cy="9429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710335" y="2659380"/>
              <a:ext cx="485330" cy="20935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174167" y="4274819"/>
              <a:ext cx="485330" cy="47815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637999" y="3783013"/>
              <a:ext cx="485330" cy="969962"/>
            </a:xfrm>
            <a:prstGeom prst="rect">
              <a:avLst/>
            </a:prstGeom>
            <a:solidFill>
              <a:srgbClr val="7CD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066800" y="4752975"/>
              <a:ext cx="7772400" cy="0"/>
            </a:xfrm>
            <a:prstGeom prst="line">
              <a:avLst/>
            </a:prstGeom>
            <a:ln w="57150" cap="sq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1650877" y="4785927"/>
              <a:ext cx="7489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2013</a:t>
              </a:r>
              <a:endParaRPr lang="mn-M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114706" y="4785927"/>
              <a:ext cx="7489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2014</a:t>
              </a:r>
              <a:endParaRPr lang="mn-M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78535" y="4785927"/>
              <a:ext cx="7489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2015</a:t>
              </a:r>
              <a:endParaRPr lang="mn-M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042364" y="4785927"/>
              <a:ext cx="7489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2016</a:t>
              </a:r>
              <a:endParaRPr lang="mn-M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506193" y="4785927"/>
              <a:ext cx="7489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gul Europe" panose="020B7200000000000000" pitchFamily="34" charset="0"/>
                </a:rPr>
                <a:t>2017</a:t>
              </a:r>
              <a:endParaRPr lang="mn-M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-2951069" y="1670102"/>
            <a:ext cx="4003862" cy="5187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sp>
        <p:nvSpPr>
          <p:cNvPr id="59" name="Rectangle 58"/>
          <p:cNvSpPr/>
          <p:nvPr/>
        </p:nvSpPr>
        <p:spPr>
          <a:xfrm>
            <a:off x="8853204" y="1670102"/>
            <a:ext cx="3998779" cy="5187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grpSp>
        <p:nvGrpSpPr>
          <p:cNvPr id="67" name="Group 66"/>
          <p:cNvGrpSpPr/>
          <p:nvPr/>
        </p:nvGrpSpPr>
        <p:grpSpPr>
          <a:xfrm>
            <a:off x="3731833" y="1670102"/>
            <a:ext cx="125835" cy="4018239"/>
            <a:chOff x="3876346" y="1670102"/>
            <a:chExt cx="125835" cy="4018239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4002181" y="1670102"/>
              <a:ext cx="0" cy="4018239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Isosceles Triangle 71"/>
            <p:cNvSpPr/>
            <p:nvPr/>
          </p:nvSpPr>
          <p:spPr>
            <a:xfrm rot="16200000">
              <a:off x="3792457" y="3616304"/>
              <a:ext cx="293614" cy="12583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048332" y="1670102"/>
            <a:ext cx="125835" cy="4018239"/>
            <a:chOff x="5907220" y="1670102"/>
            <a:chExt cx="125835" cy="4018239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5907221" y="1670102"/>
              <a:ext cx="0" cy="4018239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Isosceles Triangle 69"/>
            <p:cNvSpPr/>
            <p:nvPr/>
          </p:nvSpPr>
          <p:spPr>
            <a:xfrm rot="5400000">
              <a:off x="5823331" y="3616304"/>
              <a:ext cx="293614" cy="12583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</p:grpSp>
      <p:graphicFrame>
        <p:nvGraphicFramePr>
          <p:cNvPr id="73" name="Chart 72"/>
          <p:cNvGraphicFramePr/>
          <p:nvPr>
            <p:extLst>
              <p:ext uri="{D42A27DB-BD31-4B8C-83A1-F6EECF244321}">
                <p14:modId xmlns:p14="http://schemas.microsoft.com/office/powerpoint/2010/main" val="2959978362"/>
              </p:ext>
            </p:extLst>
          </p:nvPr>
        </p:nvGraphicFramePr>
        <p:xfrm>
          <a:off x="198372" y="2924811"/>
          <a:ext cx="3364521" cy="27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4" name="Rectangle 73"/>
          <p:cNvSpPr/>
          <p:nvPr/>
        </p:nvSpPr>
        <p:spPr>
          <a:xfrm>
            <a:off x="1086184" y="2195231"/>
            <a:ext cx="1588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3200" b="1" dirty="0">
                <a:solidFill>
                  <a:schemeClr val="accent2"/>
                </a:solidFill>
                <a:latin typeface="Mogul Europe" panose="020B7200000000000000" pitchFamily="34" charset="0"/>
              </a:rPr>
              <a:t>49.1%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80198" y="1889177"/>
            <a:ext cx="20008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1600" b="1" dirty="0">
                <a:latin typeface="Mogul Europe" panose="020B7200000000000000" pitchFamily="34" charset="0"/>
              </a:rPr>
              <a:t>Актын хэрэгжилт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84346" y="2783024"/>
            <a:ext cx="23925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050" dirty="0">
                <a:latin typeface="Mogul Europe" panose="020B7200000000000000" pitchFamily="34" charset="0"/>
              </a:rPr>
              <a:t> Тогтоосон акт ба барагдуулалт, сүүлийн 5 жил, тэрбум төгрөг</a:t>
            </a:r>
          </a:p>
        </p:txBody>
      </p:sp>
      <p:graphicFrame>
        <p:nvGraphicFramePr>
          <p:cNvPr id="77" name="Chart 76"/>
          <p:cNvGraphicFramePr/>
          <p:nvPr>
            <p:extLst>
              <p:ext uri="{D42A27DB-BD31-4B8C-83A1-F6EECF244321}">
                <p14:modId xmlns:p14="http://schemas.microsoft.com/office/powerpoint/2010/main" val="1767834727"/>
              </p:ext>
            </p:extLst>
          </p:nvPr>
        </p:nvGraphicFramePr>
        <p:xfrm>
          <a:off x="198372" y="3587749"/>
          <a:ext cx="3364521" cy="1906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8" name="Rectangle 77"/>
          <p:cNvSpPr/>
          <p:nvPr/>
        </p:nvSpPr>
        <p:spPr>
          <a:xfrm>
            <a:off x="832571" y="5453720"/>
            <a:ext cx="9060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1100" dirty="0">
                <a:latin typeface="Mogul Europe" panose="020B7200000000000000" pitchFamily="34" charset="0"/>
              </a:rPr>
              <a:t>Тогтоосон </a:t>
            </a:r>
            <a:endParaRPr lang="mn-MN" sz="1100" dirty="0"/>
          </a:p>
        </p:txBody>
      </p:sp>
      <p:sp>
        <p:nvSpPr>
          <p:cNvPr id="79" name="Rectangle 78"/>
          <p:cNvSpPr/>
          <p:nvPr/>
        </p:nvSpPr>
        <p:spPr>
          <a:xfrm>
            <a:off x="1972128" y="5453720"/>
            <a:ext cx="11047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1100" dirty="0" smtClean="0">
                <a:latin typeface="Mogul Europe" panose="020B7200000000000000" pitchFamily="34" charset="0"/>
              </a:rPr>
              <a:t>Барагдуулсан</a:t>
            </a:r>
            <a:endParaRPr lang="mn-MN" sz="1100" dirty="0"/>
          </a:p>
        </p:txBody>
      </p:sp>
      <p:sp>
        <p:nvSpPr>
          <p:cNvPr id="84" name="Rectangle 83"/>
          <p:cNvSpPr/>
          <p:nvPr/>
        </p:nvSpPr>
        <p:spPr>
          <a:xfrm>
            <a:off x="7115303" y="2195231"/>
            <a:ext cx="1588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3200" b="1" dirty="0">
                <a:solidFill>
                  <a:srgbClr val="00B0F0"/>
                </a:solidFill>
                <a:latin typeface="Mogul Europe" panose="020B7200000000000000" pitchFamily="34" charset="0"/>
              </a:rPr>
              <a:t>70.8%</a:t>
            </a:r>
          </a:p>
        </p:txBody>
      </p:sp>
      <p:sp>
        <p:nvSpPr>
          <p:cNvPr id="85" name="Rectangle 84"/>
          <p:cNvSpPr/>
          <p:nvPr/>
        </p:nvSpPr>
        <p:spPr>
          <a:xfrm>
            <a:off x="6211209" y="1889177"/>
            <a:ext cx="33970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1600" b="1" dirty="0">
                <a:latin typeface="Mogul Europe" panose="020B7200000000000000" pitchFamily="34" charset="0"/>
              </a:rPr>
              <a:t>Албан шаардлагын хэрэгжилт</a:t>
            </a:r>
          </a:p>
        </p:txBody>
      </p:sp>
      <p:sp>
        <p:nvSpPr>
          <p:cNvPr id="86" name="Rectangle 85"/>
          <p:cNvSpPr/>
          <p:nvPr/>
        </p:nvSpPr>
        <p:spPr>
          <a:xfrm>
            <a:off x="6553077" y="2783024"/>
            <a:ext cx="27133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050" dirty="0">
                <a:latin typeface="Mogul Europe" panose="020B7200000000000000" pitchFamily="34" charset="0"/>
              </a:rPr>
              <a:t>Өгсөн албан шаардлага ба түүний биелэлт, сүүлийн 5 жил, тэрбум төгрөг</a:t>
            </a:r>
          </a:p>
        </p:txBody>
      </p:sp>
      <p:graphicFrame>
        <p:nvGraphicFramePr>
          <p:cNvPr id="87" name="Chart 86"/>
          <p:cNvGraphicFramePr/>
          <p:nvPr>
            <p:extLst>
              <p:ext uri="{D42A27DB-BD31-4B8C-83A1-F6EECF244321}">
                <p14:modId xmlns:p14="http://schemas.microsoft.com/office/powerpoint/2010/main" val="3471408634"/>
              </p:ext>
            </p:extLst>
          </p:nvPr>
        </p:nvGraphicFramePr>
        <p:xfrm>
          <a:off x="6253386" y="3018867"/>
          <a:ext cx="3312731" cy="2565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8" name="Chart 87"/>
          <p:cNvGraphicFramePr/>
          <p:nvPr>
            <p:extLst>
              <p:ext uri="{D42A27DB-BD31-4B8C-83A1-F6EECF244321}">
                <p14:modId xmlns:p14="http://schemas.microsoft.com/office/powerpoint/2010/main" val="2525936954"/>
              </p:ext>
            </p:extLst>
          </p:nvPr>
        </p:nvGraphicFramePr>
        <p:xfrm>
          <a:off x="6253386" y="4066694"/>
          <a:ext cx="3312731" cy="124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3383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CD14D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D14D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29487 -4.44444E-6 " pathEditMode="relative" rAng="0" ptsTypes="AA">
                                      <p:cBhvr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4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29775 7.40741E-7 " pathEditMode="relative" rAng="0" ptsTypes="AA">
                                      <p:cBhvr>
                                        <p:cTn id="1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8" y="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051E-6 7.40741E-7 L -0.29743 7.40741E-7 " pathEditMode="relative" rAng="0" ptsTypes="AA">
                                      <p:cBhvr>
                                        <p:cTn id="1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72" y="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3.7037E-7 L 0 0.17963 " pathEditMode="relative" rAng="0" ptsTypes="AA">
                                      <p:cBhvr>
                                        <p:cTn id="1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250"/>
                            </p:stCondLst>
                            <p:childTnLst>
                              <p:par>
                                <p:cTn id="1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250"/>
                                        <p:tgtEl>
                                          <p:spTgt spid="7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750"/>
                            </p:stCondLst>
                            <p:childTnLst>
                              <p:par>
                                <p:cTn id="1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250"/>
                                        <p:tgtEl>
                                          <p:spTgt spid="7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250"/>
                                        <p:tgtEl>
                                          <p:spTgt spid="7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250"/>
                            </p:stCondLst>
                            <p:childTnLst>
                              <p:par>
                                <p:cTn id="1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250"/>
                                        <p:tgtEl>
                                          <p:spTgt spid="7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5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250"/>
                                        <p:tgtEl>
                                          <p:spTgt spid="7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750"/>
                            </p:stCondLst>
                            <p:childTnLst>
                              <p:par>
                                <p:cTn id="1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250"/>
                                        <p:tgtEl>
                                          <p:spTgt spid="7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250"/>
                            </p:stCondLst>
                            <p:childTnLst>
                              <p:par>
                                <p:cTn id="1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250"/>
                                        <p:tgtEl>
                                          <p:spTgt spid="7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500"/>
                            </p:stCondLst>
                            <p:childTnLst>
                              <p:par>
                                <p:cTn id="1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250"/>
                                        <p:tgtEl>
                                          <p:spTgt spid="7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750"/>
                            </p:stCondLst>
                            <p:childTnLst>
                              <p:par>
                                <p:cTn id="1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250"/>
                                        <p:tgtEl>
                                          <p:spTgt spid="7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0"/>
                            </p:stCondLst>
                            <p:childTnLst>
                              <p:par>
                                <p:cTn id="1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250"/>
                                        <p:tgtEl>
                                          <p:spTgt spid="7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250"/>
                            </p:stCondLst>
                            <p:childTnLst>
                              <p:par>
                                <p:cTn id="1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250"/>
                                        <p:tgtEl>
                                          <p:spTgt spid="7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250"/>
                                        <p:tgtEl>
                                          <p:spTgt spid="7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75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250"/>
                                        <p:tgtEl>
                                          <p:spTgt spid="8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250"/>
                                        <p:tgtEl>
                                          <p:spTgt spid="8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50"/>
                            </p:stCondLst>
                            <p:childTnLst>
                              <p:par>
                                <p:cTn id="2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250"/>
                                        <p:tgtEl>
                                          <p:spTgt spid="8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250"/>
                                        <p:tgtEl>
                                          <p:spTgt spid="8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250"/>
                            </p:stCondLst>
                            <p:childTnLst>
                              <p:par>
                                <p:cTn id="2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250"/>
                                        <p:tgtEl>
                                          <p:spTgt spid="8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500"/>
                            </p:stCondLst>
                            <p:childTnLst>
                              <p:par>
                                <p:cTn id="2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250"/>
                                        <p:tgtEl>
                                          <p:spTgt spid="8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250"/>
                                        <p:tgtEl>
                                          <p:spTgt spid="8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250"/>
                                        <p:tgtEl>
                                          <p:spTgt spid="8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250"/>
                            </p:stCondLst>
                            <p:childTnLst>
                              <p:par>
                                <p:cTn id="2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250"/>
                                        <p:tgtEl>
                                          <p:spTgt spid="8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250"/>
                                        <p:tgtEl>
                                          <p:spTgt spid="8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750"/>
                            </p:stCondLst>
                            <p:childTnLst>
                              <p:par>
                                <p:cTn id="2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250"/>
                                        <p:tgtEl>
                                          <p:spTgt spid="8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000"/>
                            </p:stCondLst>
                            <p:childTnLst>
                              <p:par>
                                <p:cTn id="2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250"/>
                                        <p:tgtEl>
                                          <p:spTgt spid="8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250"/>
                            </p:stCondLst>
                            <p:childTnLst>
                              <p:par>
                                <p:cTn id="2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5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2" grpId="2" animBg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58" grpId="0" animBg="1"/>
      <p:bldP spid="59" grpId="0" animBg="1"/>
      <p:bldGraphic spid="73" grpId="0">
        <p:bldSub>
          <a:bldChart bld="category"/>
        </p:bldSub>
      </p:bldGraphic>
      <p:bldP spid="74" grpId="0"/>
      <p:bldP spid="75" grpId="0"/>
      <p:bldP spid="76" grpId="0"/>
      <p:bldGraphic spid="77" grpId="0">
        <p:bldSub>
          <a:bldChart bld="category"/>
        </p:bldSub>
      </p:bldGraphic>
      <p:bldP spid="78" grpId="0"/>
      <p:bldP spid="79" grpId="0"/>
      <p:bldP spid="84" grpId="0"/>
      <p:bldP spid="85" grpId="0"/>
      <p:bldP spid="86" grpId="0"/>
      <p:bldGraphic spid="87" grpId="0">
        <p:bldSub>
          <a:bldChart bld="category"/>
        </p:bldSub>
      </p:bldGraphic>
      <p:bldGraphic spid="88" grpId="0">
        <p:bldSub>
          <a:bldChart bld="category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/>
          <p:cNvSpPr/>
          <p:nvPr/>
        </p:nvSpPr>
        <p:spPr>
          <a:xfrm>
            <a:off x="1855041" y="2551420"/>
            <a:ext cx="1702144" cy="17021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97612" y="3017772"/>
            <a:ext cx="1217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Mogul Europe" panose="020B7200000000000000" pitchFamily="34" charset="0"/>
              </a:rPr>
              <a:t>7694</a:t>
            </a:r>
            <a:endParaRPr lang="mn-MN" sz="2800" b="1" dirty="0">
              <a:latin typeface="Mogul Europe" panose="020B7200000000000000" pitchFamily="34" charset="0"/>
            </a:endParaRPr>
          </a:p>
          <a:p>
            <a:pPr algn="ctr"/>
            <a:r>
              <a:rPr lang="mn-MN" sz="1600" dirty="0" smtClean="0">
                <a:latin typeface="Mogul Europe" panose="020B7200000000000000" pitchFamily="34" charset="0"/>
              </a:rPr>
              <a:t>зөвлөмж</a:t>
            </a:r>
            <a:endParaRPr lang="en-US" sz="1600" dirty="0">
              <a:latin typeface="Mogul Europe" panose="020B7200000000000000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923880" y="1739201"/>
            <a:ext cx="1223014" cy="1361899"/>
            <a:chOff x="884124" y="1831480"/>
            <a:chExt cx="1223014" cy="1361899"/>
          </a:xfrm>
        </p:grpSpPr>
        <p:sp>
          <p:nvSpPr>
            <p:cNvPr id="59" name="Oval 58"/>
            <p:cNvSpPr/>
            <p:nvPr/>
          </p:nvSpPr>
          <p:spPr>
            <a:xfrm>
              <a:off x="1151205" y="1831480"/>
              <a:ext cx="688850" cy="68885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grpSp>
          <p:nvGrpSpPr>
            <p:cNvPr id="3" name="Group 32"/>
            <p:cNvGrpSpPr>
              <a:grpSpLocks noChangeAspect="1"/>
            </p:cNvGrpSpPr>
            <p:nvPr/>
          </p:nvGrpSpPr>
          <p:grpSpPr bwMode="auto">
            <a:xfrm>
              <a:off x="1237992" y="2015824"/>
              <a:ext cx="515278" cy="320162"/>
              <a:chOff x="3735" y="834"/>
              <a:chExt cx="2118" cy="1316"/>
            </a:xfrm>
            <a:solidFill>
              <a:schemeClr val="bg1"/>
            </a:solidFill>
          </p:grpSpPr>
          <p:sp>
            <p:nvSpPr>
              <p:cNvPr id="4" name="Freeform 34"/>
              <p:cNvSpPr>
                <a:spLocks/>
              </p:cNvSpPr>
              <p:nvPr/>
            </p:nvSpPr>
            <p:spPr bwMode="auto">
              <a:xfrm>
                <a:off x="4195" y="1407"/>
                <a:ext cx="1202" cy="492"/>
              </a:xfrm>
              <a:custGeom>
                <a:avLst/>
                <a:gdLst>
                  <a:gd name="T0" fmla="*/ 1268 w 2402"/>
                  <a:gd name="T1" fmla="*/ 2 h 985"/>
                  <a:gd name="T2" fmla="*/ 1416 w 2402"/>
                  <a:gd name="T3" fmla="*/ 15 h 985"/>
                  <a:gd name="T4" fmla="*/ 1564 w 2402"/>
                  <a:gd name="T5" fmla="*/ 37 h 985"/>
                  <a:gd name="T6" fmla="*/ 1706 w 2402"/>
                  <a:gd name="T7" fmla="*/ 66 h 985"/>
                  <a:gd name="T8" fmla="*/ 1840 w 2402"/>
                  <a:gd name="T9" fmla="*/ 101 h 985"/>
                  <a:gd name="T10" fmla="*/ 1965 w 2402"/>
                  <a:gd name="T11" fmla="*/ 140 h 985"/>
                  <a:gd name="T12" fmla="*/ 2079 w 2402"/>
                  <a:gd name="T13" fmla="*/ 180 h 985"/>
                  <a:gd name="T14" fmla="*/ 2178 w 2402"/>
                  <a:gd name="T15" fmla="*/ 217 h 985"/>
                  <a:gd name="T16" fmla="*/ 2263 w 2402"/>
                  <a:gd name="T17" fmla="*/ 253 h 985"/>
                  <a:gd name="T18" fmla="*/ 2328 w 2402"/>
                  <a:gd name="T19" fmla="*/ 283 h 985"/>
                  <a:gd name="T20" fmla="*/ 2375 w 2402"/>
                  <a:gd name="T21" fmla="*/ 305 h 985"/>
                  <a:gd name="T22" fmla="*/ 2398 w 2402"/>
                  <a:gd name="T23" fmla="*/ 317 h 985"/>
                  <a:gd name="T24" fmla="*/ 2402 w 2402"/>
                  <a:gd name="T25" fmla="*/ 985 h 985"/>
                  <a:gd name="T26" fmla="*/ 2388 w 2402"/>
                  <a:gd name="T27" fmla="*/ 979 h 985"/>
                  <a:gd name="T28" fmla="*/ 2347 w 2402"/>
                  <a:gd name="T29" fmla="*/ 964 h 985"/>
                  <a:gd name="T30" fmla="*/ 2285 w 2402"/>
                  <a:gd name="T31" fmla="*/ 941 h 985"/>
                  <a:gd name="T32" fmla="*/ 2201 w 2402"/>
                  <a:gd name="T33" fmla="*/ 912 h 985"/>
                  <a:gd name="T34" fmla="*/ 2100 w 2402"/>
                  <a:gd name="T35" fmla="*/ 880 h 985"/>
                  <a:gd name="T36" fmla="*/ 1984 w 2402"/>
                  <a:gd name="T37" fmla="*/ 845 h 985"/>
                  <a:gd name="T38" fmla="*/ 1854 w 2402"/>
                  <a:gd name="T39" fmla="*/ 811 h 985"/>
                  <a:gd name="T40" fmla="*/ 1716 w 2402"/>
                  <a:gd name="T41" fmla="*/ 780 h 985"/>
                  <a:gd name="T42" fmla="*/ 1573 w 2402"/>
                  <a:gd name="T43" fmla="*/ 755 h 985"/>
                  <a:gd name="T44" fmla="*/ 1424 w 2402"/>
                  <a:gd name="T45" fmla="*/ 735 h 985"/>
                  <a:gd name="T46" fmla="*/ 1275 w 2402"/>
                  <a:gd name="T47" fmla="*/ 724 h 985"/>
                  <a:gd name="T48" fmla="*/ 1127 w 2402"/>
                  <a:gd name="T49" fmla="*/ 724 h 985"/>
                  <a:gd name="T50" fmla="*/ 978 w 2402"/>
                  <a:gd name="T51" fmla="*/ 735 h 985"/>
                  <a:gd name="T52" fmla="*/ 829 w 2402"/>
                  <a:gd name="T53" fmla="*/ 755 h 985"/>
                  <a:gd name="T54" fmla="*/ 686 w 2402"/>
                  <a:gd name="T55" fmla="*/ 780 h 985"/>
                  <a:gd name="T56" fmla="*/ 548 w 2402"/>
                  <a:gd name="T57" fmla="*/ 811 h 985"/>
                  <a:gd name="T58" fmla="*/ 418 w 2402"/>
                  <a:gd name="T59" fmla="*/ 845 h 985"/>
                  <a:gd name="T60" fmla="*/ 302 w 2402"/>
                  <a:gd name="T61" fmla="*/ 880 h 985"/>
                  <a:gd name="T62" fmla="*/ 201 w 2402"/>
                  <a:gd name="T63" fmla="*/ 912 h 985"/>
                  <a:gd name="T64" fmla="*/ 117 w 2402"/>
                  <a:gd name="T65" fmla="*/ 941 h 985"/>
                  <a:gd name="T66" fmla="*/ 53 w 2402"/>
                  <a:gd name="T67" fmla="*/ 964 h 985"/>
                  <a:gd name="T68" fmla="*/ 14 w 2402"/>
                  <a:gd name="T69" fmla="*/ 979 h 985"/>
                  <a:gd name="T70" fmla="*/ 0 w 2402"/>
                  <a:gd name="T71" fmla="*/ 985 h 985"/>
                  <a:gd name="T72" fmla="*/ 2 w 2402"/>
                  <a:gd name="T73" fmla="*/ 326 h 985"/>
                  <a:gd name="T74" fmla="*/ 28 w 2402"/>
                  <a:gd name="T75" fmla="*/ 313 h 985"/>
                  <a:gd name="T76" fmla="*/ 77 w 2402"/>
                  <a:gd name="T77" fmla="*/ 288 h 985"/>
                  <a:gd name="T78" fmla="*/ 147 w 2402"/>
                  <a:gd name="T79" fmla="*/ 256 h 985"/>
                  <a:gd name="T80" fmla="*/ 236 w 2402"/>
                  <a:gd name="T81" fmla="*/ 217 h 985"/>
                  <a:gd name="T82" fmla="*/ 340 w 2402"/>
                  <a:gd name="T83" fmla="*/ 175 h 985"/>
                  <a:gd name="T84" fmla="*/ 460 w 2402"/>
                  <a:gd name="T85" fmla="*/ 132 h 985"/>
                  <a:gd name="T86" fmla="*/ 592 w 2402"/>
                  <a:gd name="T87" fmla="*/ 92 h 985"/>
                  <a:gd name="T88" fmla="*/ 733 w 2402"/>
                  <a:gd name="T89" fmla="*/ 56 h 985"/>
                  <a:gd name="T90" fmla="*/ 881 w 2402"/>
                  <a:gd name="T91" fmla="*/ 26 h 985"/>
                  <a:gd name="T92" fmla="*/ 1035 w 2402"/>
                  <a:gd name="T93" fmla="*/ 7 h 985"/>
                  <a:gd name="T94" fmla="*/ 1192 w 2402"/>
                  <a:gd name="T9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02" h="985">
                    <a:moveTo>
                      <a:pt x="1192" y="0"/>
                    </a:moveTo>
                    <a:lnTo>
                      <a:pt x="1268" y="2"/>
                    </a:lnTo>
                    <a:lnTo>
                      <a:pt x="1342" y="7"/>
                    </a:lnTo>
                    <a:lnTo>
                      <a:pt x="1416" y="15"/>
                    </a:lnTo>
                    <a:lnTo>
                      <a:pt x="1491" y="24"/>
                    </a:lnTo>
                    <a:lnTo>
                      <a:pt x="1564" y="37"/>
                    </a:lnTo>
                    <a:lnTo>
                      <a:pt x="1635" y="49"/>
                    </a:lnTo>
                    <a:lnTo>
                      <a:pt x="1706" y="66"/>
                    </a:lnTo>
                    <a:lnTo>
                      <a:pt x="1774" y="83"/>
                    </a:lnTo>
                    <a:lnTo>
                      <a:pt x="1840" y="101"/>
                    </a:lnTo>
                    <a:lnTo>
                      <a:pt x="1904" y="120"/>
                    </a:lnTo>
                    <a:lnTo>
                      <a:pt x="1965" y="140"/>
                    </a:lnTo>
                    <a:lnTo>
                      <a:pt x="2023" y="159"/>
                    </a:lnTo>
                    <a:lnTo>
                      <a:pt x="2079" y="180"/>
                    </a:lnTo>
                    <a:lnTo>
                      <a:pt x="2130" y="199"/>
                    </a:lnTo>
                    <a:lnTo>
                      <a:pt x="2178" y="217"/>
                    </a:lnTo>
                    <a:lnTo>
                      <a:pt x="2222" y="237"/>
                    </a:lnTo>
                    <a:lnTo>
                      <a:pt x="2263" y="253"/>
                    </a:lnTo>
                    <a:lnTo>
                      <a:pt x="2298" y="269"/>
                    </a:lnTo>
                    <a:lnTo>
                      <a:pt x="2328" y="283"/>
                    </a:lnTo>
                    <a:lnTo>
                      <a:pt x="2354" y="295"/>
                    </a:lnTo>
                    <a:lnTo>
                      <a:pt x="2375" y="305"/>
                    </a:lnTo>
                    <a:lnTo>
                      <a:pt x="2389" y="313"/>
                    </a:lnTo>
                    <a:lnTo>
                      <a:pt x="2398" y="317"/>
                    </a:lnTo>
                    <a:lnTo>
                      <a:pt x="2402" y="318"/>
                    </a:lnTo>
                    <a:lnTo>
                      <a:pt x="2402" y="985"/>
                    </a:lnTo>
                    <a:lnTo>
                      <a:pt x="2398" y="983"/>
                    </a:lnTo>
                    <a:lnTo>
                      <a:pt x="2388" y="979"/>
                    </a:lnTo>
                    <a:lnTo>
                      <a:pt x="2371" y="973"/>
                    </a:lnTo>
                    <a:lnTo>
                      <a:pt x="2347" y="964"/>
                    </a:lnTo>
                    <a:lnTo>
                      <a:pt x="2319" y="954"/>
                    </a:lnTo>
                    <a:lnTo>
                      <a:pt x="2285" y="941"/>
                    </a:lnTo>
                    <a:lnTo>
                      <a:pt x="2246" y="926"/>
                    </a:lnTo>
                    <a:lnTo>
                      <a:pt x="2201" y="912"/>
                    </a:lnTo>
                    <a:lnTo>
                      <a:pt x="2152" y="895"/>
                    </a:lnTo>
                    <a:lnTo>
                      <a:pt x="2100" y="880"/>
                    </a:lnTo>
                    <a:lnTo>
                      <a:pt x="2042" y="863"/>
                    </a:lnTo>
                    <a:lnTo>
                      <a:pt x="1984" y="845"/>
                    </a:lnTo>
                    <a:lnTo>
                      <a:pt x="1920" y="828"/>
                    </a:lnTo>
                    <a:lnTo>
                      <a:pt x="1854" y="811"/>
                    </a:lnTo>
                    <a:lnTo>
                      <a:pt x="1787" y="796"/>
                    </a:lnTo>
                    <a:lnTo>
                      <a:pt x="1716" y="780"/>
                    </a:lnTo>
                    <a:lnTo>
                      <a:pt x="1644" y="768"/>
                    </a:lnTo>
                    <a:lnTo>
                      <a:pt x="1573" y="755"/>
                    </a:lnTo>
                    <a:lnTo>
                      <a:pt x="1498" y="744"/>
                    </a:lnTo>
                    <a:lnTo>
                      <a:pt x="1424" y="735"/>
                    </a:lnTo>
                    <a:lnTo>
                      <a:pt x="1350" y="729"/>
                    </a:lnTo>
                    <a:lnTo>
                      <a:pt x="1275" y="724"/>
                    </a:lnTo>
                    <a:lnTo>
                      <a:pt x="1201" y="722"/>
                    </a:lnTo>
                    <a:lnTo>
                      <a:pt x="1127" y="724"/>
                    </a:lnTo>
                    <a:lnTo>
                      <a:pt x="1052" y="729"/>
                    </a:lnTo>
                    <a:lnTo>
                      <a:pt x="978" y="735"/>
                    </a:lnTo>
                    <a:lnTo>
                      <a:pt x="904" y="744"/>
                    </a:lnTo>
                    <a:lnTo>
                      <a:pt x="829" y="755"/>
                    </a:lnTo>
                    <a:lnTo>
                      <a:pt x="758" y="768"/>
                    </a:lnTo>
                    <a:lnTo>
                      <a:pt x="686" y="780"/>
                    </a:lnTo>
                    <a:lnTo>
                      <a:pt x="615" y="796"/>
                    </a:lnTo>
                    <a:lnTo>
                      <a:pt x="548" y="811"/>
                    </a:lnTo>
                    <a:lnTo>
                      <a:pt x="482" y="828"/>
                    </a:lnTo>
                    <a:lnTo>
                      <a:pt x="418" y="845"/>
                    </a:lnTo>
                    <a:lnTo>
                      <a:pt x="358" y="863"/>
                    </a:lnTo>
                    <a:lnTo>
                      <a:pt x="302" y="880"/>
                    </a:lnTo>
                    <a:lnTo>
                      <a:pt x="250" y="895"/>
                    </a:lnTo>
                    <a:lnTo>
                      <a:pt x="201" y="912"/>
                    </a:lnTo>
                    <a:lnTo>
                      <a:pt x="156" y="926"/>
                    </a:lnTo>
                    <a:lnTo>
                      <a:pt x="117" y="941"/>
                    </a:lnTo>
                    <a:lnTo>
                      <a:pt x="83" y="954"/>
                    </a:lnTo>
                    <a:lnTo>
                      <a:pt x="53" y="964"/>
                    </a:lnTo>
                    <a:lnTo>
                      <a:pt x="31" y="973"/>
                    </a:lnTo>
                    <a:lnTo>
                      <a:pt x="14" y="979"/>
                    </a:lnTo>
                    <a:lnTo>
                      <a:pt x="4" y="983"/>
                    </a:lnTo>
                    <a:lnTo>
                      <a:pt x="0" y="985"/>
                    </a:lnTo>
                    <a:lnTo>
                      <a:pt x="0" y="328"/>
                    </a:lnTo>
                    <a:lnTo>
                      <a:pt x="2" y="326"/>
                    </a:lnTo>
                    <a:lnTo>
                      <a:pt x="13" y="321"/>
                    </a:lnTo>
                    <a:lnTo>
                      <a:pt x="28" y="313"/>
                    </a:lnTo>
                    <a:lnTo>
                      <a:pt x="51" y="301"/>
                    </a:lnTo>
                    <a:lnTo>
                      <a:pt x="77" y="288"/>
                    </a:lnTo>
                    <a:lnTo>
                      <a:pt x="109" y="273"/>
                    </a:lnTo>
                    <a:lnTo>
                      <a:pt x="147" y="256"/>
                    </a:lnTo>
                    <a:lnTo>
                      <a:pt x="189" y="237"/>
                    </a:lnTo>
                    <a:lnTo>
                      <a:pt x="236" y="217"/>
                    </a:lnTo>
                    <a:lnTo>
                      <a:pt x="287" y="197"/>
                    </a:lnTo>
                    <a:lnTo>
                      <a:pt x="340" y="175"/>
                    </a:lnTo>
                    <a:lnTo>
                      <a:pt x="399" y="154"/>
                    </a:lnTo>
                    <a:lnTo>
                      <a:pt x="460" y="132"/>
                    </a:lnTo>
                    <a:lnTo>
                      <a:pt x="524" y="111"/>
                    </a:lnTo>
                    <a:lnTo>
                      <a:pt x="592" y="92"/>
                    </a:lnTo>
                    <a:lnTo>
                      <a:pt x="661" y="73"/>
                    </a:lnTo>
                    <a:lnTo>
                      <a:pt x="733" y="56"/>
                    </a:lnTo>
                    <a:lnTo>
                      <a:pt x="806" y="40"/>
                    </a:lnTo>
                    <a:lnTo>
                      <a:pt x="881" y="26"/>
                    </a:lnTo>
                    <a:lnTo>
                      <a:pt x="957" y="16"/>
                    </a:lnTo>
                    <a:lnTo>
                      <a:pt x="1035" y="7"/>
                    </a:lnTo>
                    <a:lnTo>
                      <a:pt x="1114" y="2"/>
                    </a:lnTo>
                    <a:lnTo>
                      <a:pt x="119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" name="Freeform 35"/>
              <p:cNvSpPr>
                <a:spLocks noEditPoints="1"/>
              </p:cNvSpPr>
              <p:nvPr/>
            </p:nvSpPr>
            <p:spPr bwMode="auto">
              <a:xfrm>
                <a:off x="3735" y="834"/>
                <a:ext cx="2118" cy="1316"/>
              </a:xfrm>
              <a:custGeom>
                <a:avLst/>
                <a:gdLst>
                  <a:gd name="T0" fmla="*/ 3799 w 4236"/>
                  <a:gd name="T1" fmla="*/ 1116 h 2631"/>
                  <a:gd name="T2" fmla="*/ 3754 w 4236"/>
                  <a:gd name="T3" fmla="*/ 1177 h 2631"/>
                  <a:gd name="T4" fmla="*/ 3764 w 4236"/>
                  <a:gd name="T5" fmla="*/ 1253 h 2631"/>
                  <a:gd name="T6" fmla="*/ 3824 w 4236"/>
                  <a:gd name="T7" fmla="*/ 1299 h 2631"/>
                  <a:gd name="T8" fmla="*/ 3902 w 4236"/>
                  <a:gd name="T9" fmla="*/ 1289 h 2631"/>
                  <a:gd name="T10" fmla="*/ 3948 w 4236"/>
                  <a:gd name="T11" fmla="*/ 1230 h 2631"/>
                  <a:gd name="T12" fmla="*/ 3938 w 4236"/>
                  <a:gd name="T13" fmla="*/ 1152 h 2631"/>
                  <a:gd name="T14" fmla="*/ 3878 w 4236"/>
                  <a:gd name="T15" fmla="*/ 1106 h 2631"/>
                  <a:gd name="T16" fmla="*/ 3841 w 4236"/>
                  <a:gd name="T17" fmla="*/ 895 h 2631"/>
                  <a:gd name="T18" fmla="*/ 3795 w 4236"/>
                  <a:gd name="T19" fmla="*/ 913 h 2631"/>
                  <a:gd name="T20" fmla="*/ 3893 w 4236"/>
                  <a:gd name="T21" fmla="*/ 1000 h 2631"/>
                  <a:gd name="T22" fmla="*/ 3887 w 4236"/>
                  <a:gd name="T23" fmla="*/ 905 h 2631"/>
                  <a:gd name="T24" fmla="*/ 3854 w 4236"/>
                  <a:gd name="T25" fmla="*/ 892 h 2631"/>
                  <a:gd name="T26" fmla="*/ 3654 w 4236"/>
                  <a:gd name="T27" fmla="*/ 855 h 2631"/>
                  <a:gd name="T28" fmla="*/ 3728 w 4236"/>
                  <a:gd name="T29" fmla="*/ 814 h 2631"/>
                  <a:gd name="T30" fmla="*/ 3838 w 4236"/>
                  <a:gd name="T31" fmla="*/ 784 h 2631"/>
                  <a:gd name="T32" fmla="*/ 3915 w 4236"/>
                  <a:gd name="T33" fmla="*/ 789 h 2631"/>
                  <a:gd name="T34" fmla="*/ 3964 w 4236"/>
                  <a:gd name="T35" fmla="*/ 819 h 2631"/>
                  <a:gd name="T36" fmla="*/ 3990 w 4236"/>
                  <a:gd name="T37" fmla="*/ 864 h 2631"/>
                  <a:gd name="T38" fmla="*/ 4000 w 4236"/>
                  <a:gd name="T39" fmla="*/ 914 h 2631"/>
                  <a:gd name="T40" fmla="*/ 4001 w 4236"/>
                  <a:gd name="T41" fmla="*/ 958 h 2631"/>
                  <a:gd name="T42" fmla="*/ 3999 w 4236"/>
                  <a:gd name="T43" fmla="*/ 988 h 2631"/>
                  <a:gd name="T44" fmla="*/ 3998 w 4236"/>
                  <a:gd name="T45" fmla="*/ 1058 h 2631"/>
                  <a:gd name="T46" fmla="*/ 3998 w 4236"/>
                  <a:gd name="T47" fmla="*/ 1315 h 2631"/>
                  <a:gd name="T48" fmla="*/ 4154 w 4236"/>
                  <a:gd name="T49" fmla="*/ 2631 h 2631"/>
                  <a:gd name="T50" fmla="*/ 3750 w 4236"/>
                  <a:gd name="T51" fmla="*/ 2300 h 2631"/>
                  <a:gd name="T52" fmla="*/ 3461 w 4236"/>
                  <a:gd name="T53" fmla="*/ 1600 h 2631"/>
                  <a:gd name="T54" fmla="*/ 3448 w 4236"/>
                  <a:gd name="T55" fmla="*/ 1395 h 2631"/>
                  <a:gd name="T56" fmla="*/ 3386 w 4236"/>
                  <a:gd name="T57" fmla="*/ 1364 h 2631"/>
                  <a:gd name="T58" fmla="*/ 3276 w 4236"/>
                  <a:gd name="T59" fmla="*/ 1315 h 2631"/>
                  <a:gd name="T60" fmla="*/ 3126 w 4236"/>
                  <a:gd name="T61" fmla="*/ 1255 h 2631"/>
                  <a:gd name="T62" fmla="*/ 2944 w 4236"/>
                  <a:gd name="T63" fmla="*/ 1192 h 2631"/>
                  <a:gd name="T64" fmla="*/ 2736 w 4236"/>
                  <a:gd name="T65" fmla="*/ 1133 h 2631"/>
                  <a:gd name="T66" fmla="*/ 2511 w 4236"/>
                  <a:gd name="T67" fmla="*/ 1084 h 2631"/>
                  <a:gd name="T68" fmla="*/ 2273 w 4236"/>
                  <a:gd name="T69" fmla="*/ 1053 h 2631"/>
                  <a:gd name="T70" fmla="*/ 2031 w 4236"/>
                  <a:gd name="T71" fmla="*/ 1047 h 2631"/>
                  <a:gd name="T72" fmla="*/ 1793 w 4236"/>
                  <a:gd name="T73" fmla="*/ 1072 h 2631"/>
                  <a:gd name="T74" fmla="*/ 1565 w 4236"/>
                  <a:gd name="T75" fmla="*/ 1116 h 2631"/>
                  <a:gd name="T76" fmla="*/ 1352 w 4236"/>
                  <a:gd name="T77" fmla="*/ 1175 h 2631"/>
                  <a:gd name="T78" fmla="*/ 1166 w 4236"/>
                  <a:gd name="T79" fmla="*/ 1240 h 2631"/>
                  <a:gd name="T80" fmla="*/ 1008 w 4236"/>
                  <a:gd name="T81" fmla="*/ 1303 h 2631"/>
                  <a:gd name="T82" fmla="*/ 887 w 4236"/>
                  <a:gd name="T83" fmla="*/ 1359 h 2631"/>
                  <a:gd name="T84" fmla="*/ 810 w 4236"/>
                  <a:gd name="T85" fmla="*/ 1396 h 2631"/>
                  <a:gd name="T86" fmla="*/ 783 w 4236"/>
                  <a:gd name="T87" fmla="*/ 1412 h 2631"/>
                  <a:gd name="T88" fmla="*/ 2072 w 4236"/>
                  <a:gd name="T89" fmla="*/ 0 h 2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36" h="2631">
                    <a:moveTo>
                      <a:pt x="3850" y="1103"/>
                    </a:moveTo>
                    <a:lnTo>
                      <a:pt x="3824" y="1106"/>
                    </a:lnTo>
                    <a:lnTo>
                      <a:pt x="3799" y="1116"/>
                    </a:lnTo>
                    <a:lnTo>
                      <a:pt x="3780" y="1131"/>
                    </a:lnTo>
                    <a:lnTo>
                      <a:pt x="3764" y="1152"/>
                    </a:lnTo>
                    <a:lnTo>
                      <a:pt x="3754" y="1177"/>
                    </a:lnTo>
                    <a:lnTo>
                      <a:pt x="3750" y="1202"/>
                    </a:lnTo>
                    <a:lnTo>
                      <a:pt x="3754" y="1230"/>
                    </a:lnTo>
                    <a:lnTo>
                      <a:pt x="3764" y="1253"/>
                    </a:lnTo>
                    <a:lnTo>
                      <a:pt x="3780" y="1274"/>
                    </a:lnTo>
                    <a:lnTo>
                      <a:pt x="3799" y="1289"/>
                    </a:lnTo>
                    <a:lnTo>
                      <a:pt x="3824" y="1299"/>
                    </a:lnTo>
                    <a:lnTo>
                      <a:pt x="3850" y="1302"/>
                    </a:lnTo>
                    <a:lnTo>
                      <a:pt x="3878" y="1299"/>
                    </a:lnTo>
                    <a:lnTo>
                      <a:pt x="3902" y="1289"/>
                    </a:lnTo>
                    <a:lnTo>
                      <a:pt x="3922" y="1274"/>
                    </a:lnTo>
                    <a:lnTo>
                      <a:pt x="3938" y="1253"/>
                    </a:lnTo>
                    <a:lnTo>
                      <a:pt x="3948" y="1230"/>
                    </a:lnTo>
                    <a:lnTo>
                      <a:pt x="3952" y="1202"/>
                    </a:lnTo>
                    <a:lnTo>
                      <a:pt x="3948" y="1177"/>
                    </a:lnTo>
                    <a:lnTo>
                      <a:pt x="3938" y="1152"/>
                    </a:lnTo>
                    <a:lnTo>
                      <a:pt x="3922" y="1131"/>
                    </a:lnTo>
                    <a:lnTo>
                      <a:pt x="3902" y="1116"/>
                    </a:lnTo>
                    <a:lnTo>
                      <a:pt x="3878" y="1106"/>
                    </a:lnTo>
                    <a:lnTo>
                      <a:pt x="3850" y="1103"/>
                    </a:lnTo>
                    <a:close/>
                    <a:moveTo>
                      <a:pt x="3854" y="892"/>
                    </a:moveTo>
                    <a:lnTo>
                      <a:pt x="3841" y="895"/>
                    </a:lnTo>
                    <a:lnTo>
                      <a:pt x="3825" y="899"/>
                    </a:lnTo>
                    <a:lnTo>
                      <a:pt x="3810" y="905"/>
                    </a:lnTo>
                    <a:lnTo>
                      <a:pt x="3795" y="913"/>
                    </a:lnTo>
                    <a:lnTo>
                      <a:pt x="3781" y="922"/>
                    </a:lnTo>
                    <a:lnTo>
                      <a:pt x="3768" y="930"/>
                    </a:lnTo>
                    <a:lnTo>
                      <a:pt x="3893" y="1000"/>
                    </a:lnTo>
                    <a:lnTo>
                      <a:pt x="3893" y="938"/>
                    </a:lnTo>
                    <a:lnTo>
                      <a:pt x="3892" y="918"/>
                    </a:lnTo>
                    <a:lnTo>
                      <a:pt x="3887" y="905"/>
                    </a:lnTo>
                    <a:lnTo>
                      <a:pt x="3878" y="898"/>
                    </a:lnTo>
                    <a:lnTo>
                      <a:pt x="3867" y="892"/>
                    </a:lnTo>
                    <a:lnTo>
                      <a:pt x="3854" y="892"/>
                    </a:lnTo>
                    <a:close/>
                    <a:moveTo>
                      <a:pt x="2072" y="0"/>
                    </a:moveTo>
                    <a:lnTo>
                      <a:pt x="3648" y="865"/>
                    </a:lnTo>
                    <a:lnTo>
                      <a:pt x="3654" y="855"/>
                    </a:lnTo>
                    <a:lnTo>
                      <a:pt x="3666" y="845"/>
                    </a:lnTo>
                    <a:lnTo>
                      <a:pt x="3683" y="834"/>
                    </a:lnTo>
                    <a:lnTo>
                      <a:pt x="3728" y="814"/>
                    </a:lnTo>
                    <a:lnTo>
                      <a:pt x="3769" y="799"/>
                    </a:lnTo>
                    <a:lnTo>
                      <a:pt x="3806" y="790"/>
                    </a:lnTo>
                    <a:lnTo>
                      <a:pt x="3838" y="784"/>
                    </a:lnTo>
                    <a:lnTo>
                      <a:pt x="3867" y="783"/>
                    </a:lnTo>
                    <a:lnTo>
                      <a:pt x="3893" y="784"/>
                    </a:lnTo>
                    <a:lnTo>
                      <a:pt x="3915" y="789"/>
                    </a:lnTo>
                    <a:lnTo>
                      <a:pt x="3934" y="797"/>
                    </a:lnTo>
                    <a:lnTo>
                      <a:pt x="3951" y="807"/>
                    </a:lnTo>
                    <a:lnTo>
                      <a:pt x="3964" y="819"/>
                    </a:lnTo>
                    <a:lnTo>
                      <a:pt x="3974" y="833"/>
                    </a:lnTo>
                    <a:lnTo>
                      <a:pt x="3983" y="849"/>
                    </a:lnTo>
                    <a:lnTo>
                      <a:pt x="3990" y="864"/>
                    </a:lnTo>
                    <a:lnTo>
                      <a:pt x="3995" y="881"/>
                    </a:lnTo>
                    <a:lnTo>
                      <a:pt x="3999" y="898"/>
                    </a:lnTo>
                    <a:lnTo>
                      <a:pt x="4000" y="914"/>
                    </a:lnTo>
                    <a:lnTo>
                      <a:pt x="4001" y="930"/>
                    </a:lnTo>
                    <a:lnTo>
                      <a:pt x="4001" y="945"/>
                    </a:lnTo>
                    <a:lnTo>
                      <a:pt x="4001" y="958"/>
                    </a:lnTo>
                    <a:lnTo>
                      <a:pt x="4000" y="971"/>
                    </a:lnTo>
                    <a:lnTo>
                      <a:pt x="4000" y="980"/>
                    </a:lnTo>
                    <a:lnTo>
                      <a:pt x="3999" y="988"/>
                    </a:lnTo>
                    <a:lnTo>
                      <a:pt x="3998" y="993"/>
                    </a:lnTo>
                    <a:lnTo>
                      <a:pt x="3998" y="995"/>
                    </a:lnTo>
                    <a:lnTo>
                      <a:pt x="3998" y="1058"/>
                    </a:lnTo>
                    <a:lnTo>
                      <a:pt x="4236" y="1188"/>
                    </a:lnTo>
                    <a:lnTo>
                      <a:pt x="3998" y="1315"/>
                    </a:lnTo>
                    <a:lnTo>
                      <a:pt x="3998" y="1315"/>
                    </a:lnTo>
                    <a:lnTo>
                      <a:pt x="3998" y="2300"/>
                    </a:lnTo>
                    <a:lnTo>
                      <a:pt x="4154" y="2300"/>
                    </a:lnTo>
                    <a:lnTo>
                      <a:pt x="4154" y="2631"/>
                    </a:lnTo>
                    <a:lnTo>
                      <a:pt x="3941" y="2501"/>
                    </a:lnTo>
                    <a:lnTo>
                      <a:pt x="3750" y="2631"/>
                    </a:lnTo>
                    <a:lnTo>
                      <a:pt x="3750" y="2300"/>
                    </a:lnTo>
                    <a:lnTo>
                      <a:pt x="3893" y="2300"/>
                    </a:lnTo>
                    <a:lnTo>
                      <a:pt x="3893" y="1370"/>
                    </a:lnTo>
                    <a:lnTo>
                      <a:pt x="3461" y="1600"/>
                    </a:lnTo>
                    <a:lnTo>
                      <a:pt x="3461" y="1401"/>
                    </a:lnTo>
                    <a:lnTo>
                      <a:pt x="3459" y="1400"/>
                    </a:lnTo>
                    <a:lnTo>
                      <a:pt x="3448" y="1395"/>
                    </a:lnTo>
                    <a:lnTo>
                      <a:pt x="3433" y="1387"/>
                    </a:lnTo>
                    <a:lnTo>
                      <a:pt x="3412" y="1377"/>
                    </a:lnTo>
                    <a:lnTo>
                      <a:pt x="3386" y="1364"/>
                    </a:lnTo>
                    <a:lnTo>
                      <a:pt x="3353" y="1350"/>
                    </a:lnTo>
                    <a:lnTo>
                      <a:pt x="3317" y="1333"/>
                    </a:lnTo>
                    <a:lnTo>
                      <a:pt x="3276" y="1315"/>
                    </a:lnTo>
                    <a:lnTo>
                      <a:pt x="3231" y="1297"/>
                    </a:lnTo>
                    <a:lnTo>
                      <a:pt x="3180" y="1276"/>
                    </a:lnTo>
                    <a:lnTo>
                      <a:pt x="3126" y="1255"/>
                    </a:lnTo>
                    <a:lnTo>
                      <a:pt x="3069" y="1235"/>
                    </a:lnTo>
                    <a:lnTo>
                      <a:pt x="3008" y="1213"/>
                    </a:lnTo>
                    <a:lnTo>
                      <a:pt x="2944" y="1192"/>
                    </a:lnTo>
                    <a:lnTo>
                      <a:pt x="2877" y="1171"/>
                    </a:lnTo>
                    <a:lnTo>
                      <a:pt x="2808" y="1151"/>
                    </a:lnTo>
                    <a:lnTo>
                      <a:pt x="2736" y="1133"/>
                    </a:lnTo>
                    <a:lnTo>
                      <a:pt x="2663" y="1115"/>
                    </a:lnTo>
                    <a:lnTo>
                      <a:pt x="2588" y="1098"/>
                    </a:lnTo>
                    <a:lnTo>
                      <a:pt x="2511" y="1084"/>
                    </a:lnTo>
                    <a:lnTo>
                      <a:pt x="2432" y="1071"/>
                    </a:lnTo>
                    <a:lnTo>
                      <a:pt x="2353" y="1060"/>
                    </a:lnTo>
                    <a:lnTo>
                      <a:pt x="2273" y="1053"/>
                    </a:lnTo>
                    <a:lnTo>
                      <a:pt x="2192" y="1047"/>
                    </a:lnTo>
                    <a:lnTo>
                      <a:pt x="2112" y="1046"/>
                    </a:lnTo>
                    <a:lnTo>
                      <a:pt x="2031" y="1047"/>
                    </a:lnTo>
                    <a:lnTo>
                      <a:pt x="1951" y="1053"/>
                    </a:lnTo>
                    <a:lnTo>
                      <a:pt x="1872" y="1060"/>
                    </a:lnTo>
                    <a:lnTo>
                      <a:pt x="1793" y="1072"/>
                    </a:lnTo>
                    <a:lnTo>
                      <a:pt x="1715" y="1085"/>
                    </a:lnTo>
                    <a:lnTo>
                      <a:pt x="1639" y="1099"/>
                    </a:lnTo>
                    <a:lnTo>
                      <a:pt x="1565" y="1116"/>
                    </a:lnTo>
                    <a:lnTo>
                      <a:pt x="1492" y="1134"/>
                    </a:lnTo>
                    <a:lnTo>
                      <a:pt x="1422" y="1155"/>
                    </a:lnTo>
                    <a:lnTo>
                      <a:pt x="1352" y="1175"/>
                    </a:lnTo>
                    <a:lnTo>
                      <a:pt x="1287" y="1196"/>
                    </a:lnTo>
                    <a:lnTo>
                      <a:pt x="1225" y="1218"/>
                    </a:lnTo>
                    <a:lnTo>
                      <a:pt x="1166" y="1240"/>
                    </a:lnTo>
                    <a:lnTo>
                      <a:pt x="1109" y="1262"/>
                    </a:lnTo>
                    <a:lnTo>
                      <a:pt x="1056" y="1283"/>
                    </a:lnTo>
                    <a:lnTo>
                      <a:pt x="1008" y="1303"/>
                    </a:lnTo>
                    <a:lnTo>
                      <a:pt x="963" y="1323"/>
                    </a:lnTo>
                    <a:lnTo>
                      <a:pt x="923" y="1342"/>
                    </a:lnTo>
                    <a:lnTo>
                      <a:pt x="887" y="1359"/>
                    </a:lnTo>
                    <a:lnTo>
                      <a:pt x="856" y="1373"/>
                    </a:lnTo>
                    <a:lnTo>
                      <a:pt x="831" y="1386"/>
                    </a:lnTo>
                    <a:lnTo>
                      <a:pt x="810" y="1396"/>
                    </a:lnTo>
                    <a:lnTo>
                      <a:pt x="794" y="1405"/>
                    </a:lnTo>
                    <a:lnTo>
                      <a:pt x="785" y="1409"/>
                    </a:lnTo>
                    <a:lnTo>
                      <a:pt x="783" y="1412"/>
                    </a:lnTo>
                    <a:lnTo>
                      <a:pt x="783" y="1525"/>
                    </a:lnTo>
                    <a:lnTo>
                      <a:pt x="0" y="1174"/>
                    </a:lnTo>
                    <a:lnTo>
                      <a:pt x="207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884124" y="2547048"/>
              <a:ext cx="12230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gency FB" panose="020B0503020202020204" pitchFamily="34" charset="0"/>
                  <a:cs typeface="Arial" panose="020B0604020202020204" pitchFamily="34" charset="0"/>
                </a:rPr>
                <a:t>31.1% </a:t>
              </a:r>
              <a:r>
                <a:rPr lang="mn-MN" sz="1400" b="1" dirty="0" smtClean="0">
                  <a:latin typeface="Agency FB" panose="020B0503020202020204" pitchFamily="34" charset="0"/>
                  <a:cs typeface="Arial" panose="020B0604020202020204" pitchFamily="34" charset="0"/>
                </a:rPr>
                <a:t>| </a:t>
              </a:r>
              <a:r>
                <a:rPr lang="mn-MN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Хууль </a:t>
              </a:r>
              <a:r>
                <a:rPr lang="mn-MN" sz="1100" dirty="0">
                  <a:latin typeface="Arial" panose="020B0604020202020204" pitchFamily="34" charset="0"/>
                  <a:cs typeface="Arial" panose="020B0604020202020204" pitchFamily="34" charset="0"/>
                </a:rPr>
                <a:t>тогтоомжийн</a:t>
              </a:r>
            </a:p>
            <a:p>
              <a:pPr algn="ctr"/>
              <a:r>
                <a:rPr lang="mn-MN" sz="1100" dirty="0">
                  <a:latin typeface="Arial" panose="020B0604020202020204" pitchFamily="34" charset="0"/>
                  <a:cs typeface="Arial" panose="020B0604020202020204" pitchFamily="34" charset="0"/>
                </a:rPr>
                <a:t> хэрэгжилт</a:t>
              </a:r>
              <a:endParaRPr lang="en-US" sz="1100" dirty="0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183457" y="1733644"/>
            <a:ext cx="1386762" cy="1193499"/>
            <a:chOff x="531243" y="3578696"/>
            <a:chExt cx="1386762" cy="1193499"/>
          </a:xfrm>
        </p:grpSpPr>
        <p:sp>
          <p:nvSpPr>
            <p:cNvPr id="61" name="Oval 60"/>
            <p:cNvSpPr/>
            <p:nvPr/>
          </p:nvSpPr>
          <p:spPr>
            <a:xfrm>
              <a:off x="880198" y="3578696"/>
              <a:ext cx="688850" cy="68885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grpSp>
          <p:nvGrpSpPr>
            <p:cNvPr id="6" name="Group 38"/>
            <p:cNvGrpSpPr>
              <a:grpSpLocks noChangeAspect="1"/>
            </p:cNvGrpSpPr>
            <p:nvPr/>
          </p:nvGrpSpPr>
          <p:grpSpPr bwMode="auto">
            <a:xfrm>
              <a:off x="1012186" y="3733804"/>
              <a:ext cx="424874" cy="378636"/>
              <a:chOff x="3735" y="89"/>
              <a:chExt cx="2334" cy="2080"/>
            </a:xfrm>
            <a:solidFill>
              <a:schemeClr val="bg1"/>
            </a:solidFill>
          </p:grpSpPr>
          <p:sp>
            <p:nvSpPr>
              <p:cNvPr id="7" name="Freeform 40"/>
              <p:cNvSpPr>
                <a:spLocks/>
              </p:cNvSpPr>
              <p:nvPr/>
            </p:nvSpPr>
            <p:spPr bwMode="auto">
              <a:xfrm>
                <a:off x="3735" y="89"/>
                <a:ext cx="1680" cy="2080"/>
              </a:xfrm>
              <a:custGeom>
                <a:avLst/>
                <a:gdLst>
                  <a:gd name="T0" fmla="*/ 360 w 3360"/>
                  <a:gd name="T1" fmla="*/ 0 h 4161"/>
                  <a:gd name="T2" fmla="*/ 2998 w 3360"/>
                  <a:gd name="T3" fmla="*/ 0 h 4161"/>
                  <a:gd name="T4" fmla="*/ 3052 w 3360"/>
                  <a:gd name="T5" fmla="*/ 3 h 4161"/>
                  <a:gd name="T6" fmla="*/ 3103 w 3360"/>
                  <a:gd name="T7" fmla="*/ 14 h 4161"/>
                  <a:gd name="T8" fmla="*/ 3151 w 3360"/>
                  <a:gd name="T9" fmla="*/ 33 h 4161"/>
                  <a:gd name="T10" fmla="*/ 3195 w 3360"/>
                  <a:gd name="T11" fmla="*/ 57 h 4161"/>
                  <a:gd name="T12" fmla="*/ 3236 w 3360"/>
                  <a:gd name="T13" fmla="*/ 86 h 4161"/>
                  <a:gd name="T14" fmla="*/ 3270 w 3360"/>
                  <a:gd name="T15" fmla="*/ 122 h 4161"/>
                  <a:gd name="T16" fmla="*/ 3301 w 3360"/>
                  <a:gd name="T17" fmla="*/ 161 h 4161"/>
                  <a:gd name="T18" fmla="*/ 3325 w 3360"/>
                  <a:gd name="T19" fmla="*/ 204 h 4161"/>
                  <a:gd name="T20" fmla="*/ 3344 w 3360"/>
                  <a:gd name="T21" fmla="*/ 252 h 4161"/>
                  <a:gd name="T22" fmla="*/ 3355 w 3360"/>
                  <a:gd name="T23" fmla="*/ 301 h 4161"/>
                  <a:gd name="T24" fmla="*/ 3360 w 3360"/>
                  <a:gd name="T25" fmla="*/ 353 h 4161"/>
                  <a:gd name="T26" fmla="*/ 3360 w 3360"/>
                  <a:gd name="T27" fmla="*/ 551 h 4161"/>
                  <a:gd name="T28" fmla="*/ 3005 w 3360"/>
                  <a:gd name="T29" fmla="*/ 937 h 4161"/>
                  <a:gd name="T30" fmla="*/ 3005 w 3360"/>
                  <a:gd name="T31" fmla="*/ 346 h 4161"/>
                  <a:gd name="T32" fmla="*/ 353 w 3360"/>
                  <a:gd name="T33" fmla="*/ 346 h 4161"/>
                  <a:gd name="T34" fmla="*/ 353 w 3360"/>
                  <a:gd name="T35" fmla="*/ 3814 h 4161"/>
                  <a:gd name="T36" fmla="*/ 3005 w 3360"/>
                  <a:gd name="T37" fmla="*/ 3814 h 4161"/>
                  <a:gd name="T38" fmla="*/ 3005 w 3360"/>
                  <a:gd name="T39" fmla="*/ 3056 h 4161"/>
                  <a:gd name="T40" fmla="*/ 3360 w 3360"/>
                  <a:gd name="T41" fmla="*/ 2670 h 4161"/>
                  <a:gd name="T42" fmla="*/ 3360 w 3360"/>
                  <a:gd name="T43" fmla="*/ 3807 h 4161"/>
                  <a:gd name="T44" fmla="*/ 3355 w 3360"/>
                  <a:gd name="T45" fmla="*/ 3859 h 4161"/>
                  <a:gd name="T46" fmla="*/ 3344 w 3360"/>
                  <a:gd name="T47" fmla="*/ 3910 h 4161"/>
                  <a:gd name="T48" fmla="*/ 3325 w 3360"/>
                  <a:gd name="T49" fmla="*/ 3956 h 4161"/>
                  <a:gd name="T50" fmla="*/ 3301 w 3360"/>
                  <a:gd name="T51" fmla="*/ 4000 h 4161"/>
                  <a:gd name="T52" fmla="*/ 3270 w 3360"/>
                  <a:gd name="T53" fmla="*/ 4039 h 4161"/>
                  <a:gd name="T54" fmla="*/ 3236 w 3360"/>
                  <a:gd name="T55" fmla="*/ 4073 h 4161"/>
                  <a:gd name="T56" fmla="*/ 3195 w 3360"/>
                  <a:gd name="T57" fmla="*/ 4103 h 4161"/>
                  <a:gd name="T58" fmla="*/ 3151 w 3360"/>
                  <a:gd name="T59" fmla="*/ 4127 h 4161"/>
                  <a:gd name="T60" fmla="*/ 3103 w 3360"/>
                  <a:gd name="T61" fmla="*/ 4145 h 4161"/>
                  <a:gd name="T62" fmla="*/ 3053 w 3360"/>
                  <a:gd name="T63" fmla="*/ 4157 h 4161"/>
                  <a:gd name="T64" fmla="*/ 3000 w 3360"/>
                  <a:gd name="T65" fmla="*/ 4161 h 4161"/>
                  <a:gd name="T66" fmla="*/ 360 w 3360"/>
                  <a:gd name="T67" fmla="*/ 4161 h 4161"/>
                  <a:gd name="T68" fmla="*/ 307 w 3360"/>
                  <a:gd name="T69" fmla="*/ 4157 h 4161"/>
                  <a:gd name="T70" fmla="*/ 256 w 3360"/>
                  <a:gd name="T71" fmla="*/ 4145 h 4161"/>
                  <a:gd name="T72" fmla="*/ 209 w 3360"/>
                  <a:gd name="T73" fmla="*/ 4127 h 4161"/>
                  <a:gd name="T74" fmla="*/ 164 w 3360"/>
                  <a:gd name="T75" fmla="*/ 4103 h 4161"/>
                  <a:gd name="T76" fmla="*/ 124 w 3360"/>
                  <a:gd name="T77" fmla="*/ 4073 h 4161"/>
                  <a:gd name="T78" fmla="*/ 88 w 3360"/>
                  <a:gd name="T79" fmla="*/ 4039 h 4161"/>
                  <a:gd name="T80" fmla="*/ 58 w 3360"/>
                  <a:gd name="T81" fmla="*/ 4000 h 4161"/>
                  <a:gd name="T82" fmla="*/ 33 w 3360"/>
                  <a:gd name="T83" fmla="*/ 3956 h 4161"/>
                  <a:gd name="T84" fmla="*/ 16 w 3360"/>
                  <a:gd name="T85" fmla="*/ 3910 h 4161"/>
                  <a:gd name="T86" fmla="*/ 4 w 3360"/>
                  <a:gd name="T87" fmla="*/ 3859 h 4161"/>
                  <a:gd name="T88" fmla="*/ 0 w 3360"/>
                  <a:gd name="T89" fmla="*/ 3807 h 4161"/>
                  <a:gd name="T90" fmla="*/ 0 w 3360"/>
                  <a:gd name="T91" fmla="*/ 353 h 4161"/>
                  <a:gd name="T92" fmla="*/ 4 w 3360"/>
                  <a:gd name="T93" fmla="*/ 301 h 4161"/>
                  <a:gd name="T94" fmla="*/ 16 w 3360"/>
                  <a:gd name="T95" fmla="*/ 252 h 4161"/>
                  <a:gd name="T96" fmla="*/ 33 w 3360"/>
                  <a:gd name="T97" fmla="*/ 204 h 4161"/>
                  <a:gd name="T98" fmla="*/ 58 w 3360"/>
                  <a:gd name="T99" fmla="*/ 161 h 4161"/>
                  <a:gd name="T100" fmla="*/ 88 w 3360"/>
                  <a:gd name="T101" fmla="*/ 122 h 4161"/>
                  <a:gd name="T102" fmla="*/ 124 w 3360"/>
                  <a:gd name="T103" fmla="*/ 86 h 4161"/>
                  <a:gd name="T104" fmla="*/ 164 w 3360"/>
                  <a:gd name="T105" fmla="*/ 57 h 4161"/>
                  <a:gd name="T106" fmla="*/ 209 w 3360"/>
                  <a:gd name="T107" fmla="*/ 33 h 4161"/>
                  <a:gd name="T108" fmla="*/ 256 w 3360"/>
                  <a:gd name="T109" fmla="*/ 14 h 4161"/>
                  <a:gd name="T110" fmla="*/ 307 w 3360"/>
                  <a:gd name="T111" fmla="*/ 3 h 4161"/>
                  <a:gd name="T112" fmla="*/ 360 w 3360"/>
                  <a:gd name="T113" fmla="*/ 0 h 4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360" h="4161">
                    <a:moveTo>
                      <a:pt x="360" y="0"/>
                    </a:moveTo>
                    <a:lnTo>
                      <a:pt x="2998" y="0"/>
                    </a:lnTo>
                    <a:lnTo>
                      <a:pt x="3052" y="3"/>
                    </a:lnTo>
                    <a:lnTo>
                      <a:pt x="3103" y="14"/>
                    </a:lnTo>
                    <a:lnTo>
                      <a:pt x="3151" y="33"/>
                    </a:lnTo>
                    <a:lnTo>
                      <a:pt x="3195" y="57"/>
                    </a:lnTo>
                    <a:lnTo>
                      <a:pt x="3236" y="86"/>
                    </a:lnTo>
                    <a:lnTo>
                      <a:pt x="3270" y="122"/>
                    </a:lnTo>
                    <a:lnTo>
                      <a:pt x="3301" y="161"/>
                    </a:lnTo>
                    <a:lnTo>
                      <a:pt x="3325" y="204"/>
                    </a:lnTo>
                    <a:lnTo>
                      <a:pt x="3344" y="252"/>
                    </a:lnTo>
                    <a:lnTo>
                      <a:pt x="3355" y="301"/>
                    </a:lnTo>
                    <a:lnTo>
                      <a:pt x="3360" y="353"/>
                    </a:lnTo>
                    <a:lnTo>
                      <a:pt x="3360" y="551"/>
                    </a:lnTo>
                    <a:lnTo>
                      <a:pt x="3005" y="937"/>
                    </a:lnTo>
                    <a:lnTo>
                      <a:pt x="3005" y="346"/>
                    </a:lnTo>
                    <a:lnTo>
                      <a:pt x="353" y="346"/>
                    </a:lnTo>
                    <a:lnTo>
                      <a:pt x="353" y="3814"/>
                    </a:lnTo>
                    <a:lnTo>
                      <a:pt x="3005" y="3814"/>
                    </a:lnTo>
                    <a:lnTo>
                      <a:pt x="3005" y="3056"/>
                    </a:lnTo>
                    <a:lnTo>
                      <a:pt x="3360" y="2670"/>
                    </a:lnTo>
                    <a:lnTo>
                      <a:pt x="3360" y="3807"/>
                    </a:lnTo>
                    <a:lnTo>
                      <a:pt x="3355" y="3859"/>
                    </a:lnTo>
                    <a:lnTo>
                      <a:pt x="3344" y="3910"/>
                    </a:lnTo>
                    <a:lnTo>
                      <a:pt x="3325" y="3956"/>
                    </a:lnTo>
                    <a:lnTo>
                      <a:pt x="3301" y="4000"/>
                    </a:lnTo>
                    <a:lnTo>
                      <a:pt x="3270" y="4039"/>
                    </a:lnTo>
                    <a:lnTo>
                      <a:pt x="3236" y="4073"/>
                    </a:lnTo>
                    <a:lnTo>
                      <a:pt x="3195" y="4103"/>
                    </a:lnTo>
                    <a:lnTo>
                      <a:pt x="3151" y="4127"/>
                    </a:lnTo>
                    <a:lnTo>
                      <a:pt x="3103" y="4145"/>
                    </a:lnTo>
                    <a:lnTo>
                      <a:pt x="3053" y="4157"/>
                    </a:lnTo>
                    <a:lnTo>
                      <a:pt x="3000" y="4161"/>
                    </a:lnTo>
                    <a:lnTo>
                      <a:pt x="360" y="4161"/>
                    </a:lnTo>
                    <a:lnTo>
                      <a:pt x="307" y="4157"/>
                    </a:lnTo>
                    <a:lnTo>
                      <a:pt x="256" y="4145"/>
                    </a:lnTo>
                    <a:lnTo>
                      <a:pt x="209" y="4127"/>
                    </a:lnTo>
                    <a:lnTo>
                      <a:pt x="164" y="4103"/>
                    </a:lnTo>
                    <a:lnTo>
                      <a:pt x="124" y="4073"/>
                    </a:lnTo>
                    <a:lnTo>
                      <a:pt x="88" y="4039"/>
                    </a:lnTo>
                    <a:lnTo>
                      <a:pt x="58" y="4000"/>
                    </a:lnTo>
                    <a:lnTo>
                      <a:pt x="33" y="3956"/>
                    </a:lnTo>
                    <a:lnTo>
                      <a:pt x="16" y="3910"/>
                    </a:lnTo>
                    <a:lnTo>
                      <a:pt x="4" y="3859"/>
                    </a:lnTo>
                    <a:lnTo>
                      <a:pt x="0" y="3807"/>
                    </a:lnTo>
                    <a:lnTo>
                      <a:pt x="0" y="353"/>
                    </a:lnTo>
                    <a:lnTo>
                      <a:pt x="4" y="301"/>
                    </a:lnTo>
                    <a:lnTo>
                      <a:pt x="16" y="252"/>
                    </a:lnTo>
                    <a:lnTo>
                      <a:pt x="33" y="204"/>
                    </a:lnTo>
                    <a:lnTo>
                      <a:pt x="58" y="161"/>
                    </a:lnTo>
                    <a:lnTo>
                      <a:pt x="88" y="122"/>
                    </a:lnTo>
                    <a:lnTo>
                      <a:pt x="124" y="86"/>
                    </a:lnTo>
                    <a:lnTo>
                      <a:pt x="164" y="57"/>
                    </a:lnTo>
                    <a:lnTo>
                      <a:pt x="209" y="33"/>
                    </a:lnTo>
                    <a:lnTo>
                      <a:pt x="256" y="14"/>
                    </a:lnTo>
                    <a:lnTo>
                      <a:pt x="307" y="3"/>
                    </a:lnTo>
                    <a:lnTo>
                      <a:pt x="3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" name="Freeform 41"/>
              <p:cNvSpPr>
                <a:spLocks/>
              </p:cNvSpPr>
              <p:nvPr/>
            </p:nvSpPr>
            <p:spPr bwMode="auto">
              <a:xfrm>
                <a:off x="4061" y="493"/>
                <a:ext cx="1027" cy="174"/>
              </a:xfrm>
              <a:custGeom>
                <a:avLst/>
                <a:gdLst>
                  <a:gd name="T0" fmla="*/ 177 w 2054"/>
                  <a:gd name="T1" fmla="*/ 0 h 347"/>
                  <a:gd name="T2" fmla="*/ 1877 w 2054"/>
                  <a:gd name="T3" fmla="*/ 0 h 347"/>
                  <a:gd name="T4" fmla="*/ 1913 w 2054"/>
                  <a:gd name="T5" fmla="*/ 3 h 347"/>
                  <a:gd name="T6" fmla="*/ 1946 w 2054"/>
                  <a:gd name="T7" fmla="*/ 14 h 347"/>
                  <a:gd name="T8" fmla="*/ 1975 w 2054"/>
                  <a:gd name="T9" fmla="*/ 30 h 347"/>
                  <a:gd name="T10" fmla="*/ 2002 w 2054"/>
                  <a:gd name="T11" fmla="*/ 51 h 347"/>
                  <a:gd name="T12" fmla="*/ 2024 w 2054"/>
                  <a:gd name="T13" fmla="*/ 76 h 347"/>
                  <a:gd name="T14" fmla="*/ 2040 w 2054"/>
                  <a:gd name="T15" fmla="*/ 106 h 347"/>
                  <a:gd name="T16" fmla="*/ 2050 w 2054"/>
                  <a:gd name="T17" fmla="*/ 138 h 347"/>
                  <a:gd name="T18" fmla="*/ 2054 w 2054"/>
                  <a:gd name="T19" fmla="*/ 174 h 347"/>
                  <a:gd name="T20" fmla="*/ 2050 w 2054"/>
                  <a:gd name="T21" fmla="*/ 209 h 347"/>
                  <a:gd name="T22" fmla="*/ 2040 w 2054"/>
                  <a:gd name="T23" fmla="*/ 241 h 347"/>
                  <a:gd name="T24" fmla="*/ 2024 w 2054"/>
                  <a:gd name="T25" fmla="*/ 271 h 347"/>
                  <a:gd name="T26" fmla="*/ 2002 w 2054"/>
                  <a:gd name="T27" fmla="*/ 296 h 347"/>
                  <a:gd name="T28" fmla="*/ 1975 w 2054"/>
                  <a:gd name="T29" fmla="*/ 318 h 347"/>
                  <a:gd name="T30" fmla="*/ 1945 w 2054"/>
                  <a:gd name="T31" fmla="*/ 333 h 347"/>
                  <a:gd name="T32" fmla="*/ 1912 w 2054"/>
                  <a:gd name="T33" fmla="*/ 343 h 347"/>
                  <a:gd name="T34" fmla="*/ 1877 w 2054"/>
                  <a:gd name="T35" fmla="*/ 347 h 347"/>
                  <a:gd name="T36" fmla="*/ 177 w 2054"/>
                  <a:gd name="T37" fmla="*/ 347 h 347"/>
                  <a:gd name="T38" fmla="*/ 141 w 2054"/>
                  <a:gd name="T39" fmla="*/ 343 h 347"/>
                  <a:gd name="T40" fmla="*/ 108 w 2054"/>
                  <a:gd name="T41" fmla="*/ 333 h 347"/>
                  <a:gd name="T42" fmla="*/ 78 w 2054"/>
                  <a:gd name="T43" fmla="*/ 318 h 347"/>
                  <a:gd name="T44" fmla="*/ 52 w 2054"/>
                  <a:gd name="T45" fmla="*/ 296 h 347"/>
                  <a:gd name="T46" fmla="*/ 30 w 2054"/>
                  <a:gd name="T47" fmla="*/ 271 h 347"/>
                  <a:gd name="T48" fmla="*/ 13 w 2054"/>
                  <a:gd name="T49" fmla="*/ 241 h 347"/>
                  <a:gd name="T50" fmla="*/ 3 w 2054"/>
                  <a:gd name="T51" fmla="*/ 209 h 347"/>
                  <a:gd name="T52" fmla="*/ 0 w 2054"/>
                  <a:gd name="T53" fmla="*/ 174 h 347"/>
                  <a:gd name="T54" fmla="*/ 3 w 2054"/>
                  <a:gd name="T55" fmla="*/ 138 h 347"/>
                  <a:gd name="T56" fmla="*/ 13 w 2054"/>
                  <a:gd name="T57" fmla="*/ 106 h 347"/>
                  <a:gd name="T58" fmla="*/ 30 w 2054"/>
                  <a:gd name="T59" fmla="*/ 76 h 347"/>
                  <a:gd name="T60" fmla="*/ 52 w 2054"/>
                  <a:gd name="T61" fmla="*/ 51 h 347"/>
                  <a:gd name="T62" fmla="*/ 78 w 2054"/>
                  <a:gd name="T63" fmla="*/ 30 h 347"/>
                  <a:gd name="T64" fmla="*/ 108 w 2054"/>
                  <a:gd name="T65" fmla="*/ 14 h 347"/>
                  <a:gd name="T66" fmla="*/ 141 w 2054"/>
                  <a:gd name="T67" fmla="*/ 3 h 347"/>
                  <a:gd name="T68" fmla="*/ 177 w 2054"/>
                  <a:gd name="T69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54" h="347">
                    <a:moveTo>
                      <a:pt x="177" y="0"/>
                    </a:moveTo>
                    <a:lnTo>
                      <a:pt x="1877" y="0"/>
                    </a:lnTo>
                    <a:lnTo>
                      <a:pt x="1913" y="3"/>
                    </a:lnTo>
                    <a:lnTo>
                      <a:pt x="1946" y="14"/>
                    </a:lnTo>
                    <a:lnTo>
                      <a:pt x="1975" y="30"/>
                    </a:lnTo>
                    <a:lnTo>
                      <a:pt x="2002" y="51"/>
                    </a:lnTo>
                    <a:lnTo>
                      <a:pt x="2024" y="76"/>
                    </a:lnTo>
                    <a:lnTo>
                      <a:pt x="2040" y="106"/>
                    </a:lnTo>
                    <a:lnTo>
                      <a:pt x="2050" y="138"/>
                    </a:lnTo>
                    <a:lnTo>
                      <a:pt x="2054" y="174"/>
                    </a:lnTo>
                    <a:lnTo>
                      <a:pt x="2050" y="209"/>
                    </a:lnTo>
                    <a:lnTo>
                      <a:pt x="2040" y="241"/>
                    </a:lnTo>
                    <a:lnTo>
                      <a:pt x="2024" y="271"/>
                    </a:lnTo>
                    <a:lnTo>
                      <a:pt x="2002" y="296"/>
                    </a:lnTo>
                    <a:lnTo>
                      <a:pt x="1975" y="318"/>
                    </a:lnTo>
                    <a:lnTo>
                      <a:pt x="1945" y="333"/>
                    </a:lnTo>
                    <a:lnTo>
                      <a:pt x="1912" y="343"/>
                    </a:lnTo>
                    <a:lnTo>
                      <a:pt x="1877" y="347"/>
                    </a:lnTo>
                    <a:lnTo>
                      <a:pt x="177" y="347"/>
                    </a:lnTo>
                    <a:lnTo>
                      <a:pt x="141" y="343"/>
                    </a:lnTo>
                    <a:lnTo>
                      <a:pt x="108" y="333"/>
                    </a:lnTo>
                    <a:lnTo>
                      <a:pt x="78" y="318"/>
                    </a:lnTo>
                    <a:lnTo>
                      <a:pt x="52" y="296"/>
                    </a:lnTo>
                    <a:lnTo>
                      <a:pt x="30" y="271"/>
                    </a:lnTo>
                    <a:lnTo>
                      <a:pt x="13" y="241"/>
                    </a:lnTo>
                    <a:lnTo>
                      <a:pt x="3" y="209"/>
                    </a:lnTo>
                    <a:lnTo>
                      <a:pt x="0" y="174"/>
                    </a:lnTo>
                    <a:lnTo>
                      <a:pt x="3" y="138"/>
                    </a:lnTo>
                    <a:lnTo>
                      <a:pt x="13" y="106"/>
                    </a:lnTo>
                    <a:lnTo>
                      <a:pt x="30" y="76"/>
                    </a:lnTo>
                    <a:lnTo>
                      <a:pt x="52" y="51"/>
                    </a:lnTo>
                    <a:lnTo>
                      <a:pt x="78" y="30"/>
                    </a:lnTo>
                    <a:lnTo>
                      <a:pt x="108" y="14"/>
                    </a:lnTo>
                    <a:lnTo>
                      <a:pt x="141" y="3"/>
                    </a:lnTo>
                    <a:lnTo>
                      <a:pt x="1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Freeform 42"/>
              <p:cNvSpPr>
                <a:spLocks/>
              </p:cNvSpPr>
              <p:nvPr/>
            </p:nvSpPr>
            <p:spPr bwMode="auto">
              <a:xfrm>
                <a:off x="4061" y="857"/>
                <a:ext cx="905" cy="173"/>
              </a:xfrm>
              <a:custGeom>
                <a:avLst/>
                <a:gdLst>
                  <a:gd name="T0" fmla="*/ 177 w 1811"/>
                  <a:gd name="T1" fmla="*/ 0 h 346"/>
                  <a:gd name="T2" fmla="*/ 1811 w 1811"/>
                  <a:gd name="T3" fmla="*/ 0 h 346"/>
                  <a:gd name="T4" fmla="*/ 1493 w 1811"/>
                  <a:gd name="T5" fmla="*/ 346 h 346"/>
                  <a:gd name="T6" fmla="*/ 177 w 1811"/>
                  <a:gd name="T7" fmla="*/ 346 h 346"/>
                  <a:gd name="T8" fmla="*/ 141 w 1811"/>
                  <a:gd name="T9" fmla="*/ 343 h 346"/>
                  <a:gd name="T10" fmla="*/ 108 w 1811"/>
                  <a:gd name="T11" fmla="*/ 333 h 346"/>
                  <a:gd name="T12" fmla="*/ 78 w 1811"/>
                  <a:gd name="T13" fmla="*/ 316 h 346"/>
                  <a:gd name="T14" fmla="*/ 52 w 1811"/>
                  <a:gd name="T15" fmla="*/ 295 h 346"/>
                  <a:gd name="T16" fmla="*/ 30 w 1811"/>
                  <a:gd name="T17" fmla="*/ 269 h 346"/>
                  <a:gd name="T18" fmla="*/ 13 w 1811"/>
                  <a:gd name="T19" fmla="*/ 240 h 346"/>
                  <a:gd name="T20" fmla="*/ 3 w 1811"/>
                  <a:gd name="T21" fmla="*/ 207 h 346"/>
                  <a:gd name="T22" fmla="*/ 0 w 1811"/>
                  <a:gd name="T23" fmla="*/ 172 h 346"/>
                  <a:gd name="T24" fmla="*/ 3 w 1811"/>
                  <a:gd name="T25" fmla="*/ 138 h 346"/>
                  <a:gd name="T26" fmla="*/ 13 w 1811"/>
                  <a:gd name="T27" fmla="*/ 106 h 346"/>
                  <a:gd name="T28" fmla="*/ 30 w 1811"/>
                  <a:gd name="T29" fmla="*/ 76 h 346"/>
                  <a:gd name="T30" fmla="*/ 52 w 1811"/>
                  <a:gd name="T31" fmla="*/ 51 h 346"/>
                  <a:gd name="T32" fmla="*/ 78 w 1811"/>
                  <a:gd name="T33" fmla="*/ 29 h 346"/>
                  <a:gd name="T34" fmla="*/ 108 w 1811"/>
                  <a:gd name="T35" fmla="*/ 12 h 346"/>
                  <a:gd name="T36" fmla="*/ 141 w 1811"/>
                  <a:gd name="T37" fmla="*/ 3 h 346"/>
                  <a:gd name="T38" fmla="*/ 177 w 1811"/>
                  <a:gd name="T39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11" h="346">
                    <a:moveTo>
                      <a:pt x="177" y="0"/>
                    </a:moveTo>
                    <a:lnTo>
                      <a:pt x="1811" y="0"/>
                    </a:lnTo>
                    <a:lnTo>
                      <a:pt x="1493" y="346"/>
                    </a:lnTo>
                    <a:lnTo>
                      <a:pt x="177" y="346"/>
                    </a:lnTo>
                    <a:lnTo>
                      <a:pt x="141" y="343"/>
                    </a:lnTo>
                    <a:lnTo>
                      <a:pt x="108" y="333"/>
                    </a:lnTo>
                    <a:lnTo>
                      <a:pt x="78" y="316"/>
                    </a:lnTo>
                    <a:lnTo>
                      <a:pt x="52" y="295"/>
                    </a:lnTo>
                    <a:lnTo>
                      <a:pt x="30" y="269"/>
                    </a:lnTo>
                    <a:lnTo>
                      <a:pt x="13" y="240"/>
                    </a:lnTo>
                    <a:lnTo>
                      <a:pt x="3" y="207"/>
                    </a:lnTo>
                    <a:lnTo>
                      <a:pt x="0" y="172"/>
                    </a:lnTo>
                    <a:lnTo>
                      <a:pt x="3" y="138"/>
                    </a:lnTo>
                    <a:lnTo>
                      <a:pt x="13" y="106"/>
                    </a:lnTo>
                    <a:lnTo>
                      <a:pt x="30" y="76"/>
                    </a:lnTo>
                    <a:lnTo>
                      <a:pt x="52" y="51"/>
                    </a:lnTo>
                    <a:lnTo>
                      <a:pt x="78" y="29"/>
                    </a:lnTo>
                    <a:lnTo>
                      <a:pt x="108" y="12"/>
                    </a:lnTo>
                    <a:lnTo>
                      <a:pt x="141" y="3"/>
                    </a:lnTo>
                    <a:lnTo>
                      <a:pt x="1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43"/>
              <p:cNvSpPr>
                <a:spLocks/>
              </p:cNvSpPr>
              <p:nvPr/>
            </p:nvSpPr>
            <p:spPr bwMode="auto">
              <a:xfrm>
                <a:off x="4061" y="1215"/>
                <a:ext cx="574" cy="174"/>
              </a:xfrm>
              <a:custGeom>
                <a:avLst/>
                <a:gdLst>
                  <a:gd name="T0" fmla="*/ 177 w 1149"/>
                  <a:gd name="T1" fmla="*/ 0 h 347"/>
                  <a:gd name="T2" fmla="*/ 1149 w 1149"/>
                  <a:gd name="T3" fmla="*/ 0 h 347"/>
                  <a:gd name="T4" fmla="*/ 949 w 1149"/>
                  <a:gd name="T5" fmla="*/ 347 h 347"/>
                  <a:gd name="T6" fmla="*/ 177 w 1149"/>
                  <a:gd name="T7" fmla="*/ 347 h 347"/>
                  <a:gd name="T8" fmla="*/ 141 w 1149"/>
                  <a:gd name="T9" fmla="*/ 344 h 347"/>
                  <a:gd name="T10" fmla="*/ 108 w 1149"/>
                  <a:gd name="T11" fmla="*/ 333 h 347"/>
                  <a:gd name="T12" fmla="*/ 78 w 1149"/>
                  <a:gd name="T13" fmla="*/ 317 h 347"/>
                  <a:gd name="T14" fmla="*/ 52 w 1149"/>
                  <a:gd name="T15" fmla="*/ 296 h 347"/>
                  <a:gd name="T16" fmla="*/ 30 w 1149"/>
                  <a:gd name="T17" fmla="*/ 271 h 347"/>
                  <a:gd name="T18" fmla="*/ 13 w 1149"/>
                  <a:gd name="T19" fmla="*/ 241 h 347"/>
                  <a:gd name="T20" fmla="*/ 3 w 1149"/>
                  <a:gd name="T21" fmla="*/ 209 h 347"/>
                  <a:gd name="T22" fmla="*/ 0 w 1149"/>
                  <a:gd name="T23" fmla="*/ 173 h 347"/>
                  <a:gd name="T24" fmla="*/ 3 w 1149"/>
                  <a:gd name="T25" fmla="*/ 138 h 347"/>
                  <a:gd name="T26" fmla="*/ 13 w 1149"/>
                  <a:gd name="T27" fmla="*/ 106 h 347"/>
                  <a:gd name="T28" fmla="*/ 30 w 1149"/>
                  <a:gd name="T29" fmla="*/ 76 h 347"/>
                  <a:gd name="T30" fmla="*/ 52 w 1149"/>
                  <a:gd name="T31" fmla="*/ 51 h 347"/>
                  <a:gd name="T32" fmla="*/ 78 w 1149"/>
                  <a:gd name="T33" fmla="*/ 29 h 347"/>
                  <a:gd name="T34" fmla="*/ 108 w 1149"/>
                  <a:gd name="T35" fmla="*/ 14 h 347"/>
                  <a:gd name="T36" fmla="*/ 141 w 1149"/>
                  <a:gd name="T37" fmla="*/ 4 h 347"/>
                  <a:gd name="T38" fmla="*/ 177 w 1149"/>
                  <a:gd name="T39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49" h="347">
                    <a:moveTo>
                      <a:pt x="177" y="0"/>
                    </a:moveTo>
                    <a:lnTo>
                      <a:pt x="1149" y="0"/>
                    </a:lnTo>
                    <a:lnTo>
                      <a:pt x="949" y="347"/>
                    </a:lnTo>
                    <a:lnTo>
                      <a:pt x="177" y="347"/>
                    </a:lnTo>
                    <a:lnTo>
                      <a:pt x="141" y="344"/>
                    </a:lnTo>
                    <a:lnTo>
                      <a:pt x="108" y="333"/>
                    </a:lnTo>
                    <a:lnTo>
                      <a:pt x="78" y="317"/>
                    </a:lnTo>
                    <a:lnTo>
                      <a:pt x="52" y="296"/>
                    </a:lnTo>
                    <a:lnTo>
                      <a:pt x="30" y="271"/>
                    </a:lnTo>
                    <a:lnTo>
                      <a:pt x="13" y="241"/>
                    </a:lnTo>
                    <a:lnTo>
                      <a:pt x="3" y="209"/>
                    </a:lnTo>
                    <a:lnTo>
                      <a:pt x="0" y="173"/>
                    </a:lnTo>
                    <a:lnTo>
                      <a:pt x="3" y="138"/>
                    </a:lnTo>
                    <a:lnTo>
                      <a:pt x="13" y="106"/>
                    </a:lnTo>
                    <a:lnTo>
                      <a:pt x="30" y="76"/>
                    </a:lnTo>
                    <a:lnTo>
                      <a:pt x="52" y="51"/>
                    </a:lnTo>
                    <a:lnTo>
                      <a:pt x="78" y="29"/>
                    </a:lnTo>
                    <a:lnTo>
                      <a:pt x="108" y="14"/>
                    </a:lnTo>
                    <a:lnTo>
                      <a:pt x="141" y="4"/>
                    </a:lnTo>
                    <a:lnTo>
                      <a:pt x="1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44"/>
              <p:cNvSpPr>
                <a:spLocks/>
              </p:cNvSpPr>
              <p:nvPr/>
            </p:nvSpPr>
            <p:spPr bwMode="auto">
              <a:xfrm>
                <a:off x="4061" y="1579"/>
                <a:ext cx="420" cy="173"/>
              </a:xfrm>
              <a:custGeom>
                <a:avLst/>
                <a:gdLst>
                  <a:gd name="T0" fmla="*/ 177 w 839"/>
                  <a:gd name="T1" fmla="*/ 0 h 347"/>
                  <a:gd name="T2" fmla="*/ 839 w 839"/>
                  <a:gd name="T3" fmla="*/ 0 h 347"/>
                  <a:gd name="T4" fmla="*/ 754 w 839"/>
                  <a:gd name="T5" fmla="*/ 289 h 347"/>
                  <a:gd name="T6" fmla="*/ 749 w 839"/>
                  <a:gd name="T7" fmla="*/ 307 h 347"/>
                  <a:gd name="T8" fmla="*/ 746 w 839"/>
                  <a:gd name="T9" fmla="*/ 324 h 347"/>
                  <a:gd name="T10" fmla="*/ 743 w 839"/>
                  <a:gd name="T11" fmla="*/ 347 h 347"/>
                  <a:gd name="T12" fmla="*/ 177 w 839"/>
                  <a:gd name="T13" fmla="*/ 347 h 347"/>
                  <a:gd name="T14" fmla="*/ 141 w 839"/>
                  <a:gd name="T15" fmla="*/ 342 h 347"/>
                  <a:gd name="T16" fmla="*/ 108 w 839"/>
                  <a:gd name="T17" fmla="*/ 333 h 347"/>
                  <a:gd name="T18" fmla="*/ 78 w 839"/>
                  <a:gd name="T19" fmla="*/ 317 h 347"/>
                  <a:gd name="T20" fmla="*/ 52 w 839"/>
                  <a:gd name="T21" fmla="*/ 296 h 347"/>
                  <a:gd name="T22" fmla="*/ 30 w 839"/>
                  <a:gd name="T23" fmla="*/ 270 h 347"/>
                  <a:gd name="T24" fmla="*/ 13 w 839"/>
                  <a:gd name="T25" fmla="*/ 241 h 347"/>
                  <a:gd name="T26" fmla="*/ 3 w 839"/>
                  <a:gd name="T27" fmla="*/ 208 h 347"/>
                  <a:gd name="T28" fmla="*/ 0 w 839"/>
                  <a:gd name="T29" fmla="*/ 173 h 347"/>
                  <a:gd name="T30" fmla="*/ 3 w 839"/>
                  <a:gd name="T31" fmla="*/ 138 h 347"/>
                  <a:gd name="T32" fmla="*/ 13 w 839"/>
                  <a:gd name="T33" fmla="*/ 105 h 347"/>
                  <a:gd name="T34" fmla="*/ 30 w 839"/>
                  <a:gd name="T35" fmla="*/ 76 h 347"/>
                  <a:gd name="T36" fmla="*/ 52 w 839"/>
                  <a:gd name="T37" fmla="*/ 50 h 347"/>
                  <a:gd name="T38" fmla="*/ 78 w 839"/>
                  <a:gd name="T39" fmla="*/ 29 h 347"/>
                  <a:gd name="T40" fmla="*/ 108 w 839"/>
                  <a:gd name="T41" fmla="*/ 14 h 347"/>
                  <a:gd name="T42" fmla="*/ 141 w 839"/>
                  <a:gd name="T43" fmla="*/ 4 h 347"/>
                  <a:gd name="T44" fmla="*/ 177 w 839"/>
                  <a:gd name="T45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39" h="347">
                    <a:moveTo>
                      <a:pt x="177" y="0"/>
                    </a:moveTo>
                    <a:lnTo>
                      <a:pt x="839" y="0"/>
                    </a:lnTo>
                    <a:lnTo>
                      <a:pt x="754" y="289"/>
                    </a:lnTo>
                    <a:lnTo>
                      <a:pt x="749" y="307"/>
                    </a:lnTo>
                    <a:lnTo>
                      <a:pt x="746" y="324"/>
                    </a:lnTo>
                    <a:lnTo>
                      <a:pt x="743" y="347"/>
                    </a:lnTo>
                    <a:lnTo>
                      <a:pt x="177" y="347"/>
                    </a:lnTo>
                    <a:lnTo>
                      <a:pt x="141" y="342"/>
                    </a:lnTo>
                    <a:lnTo>
                      <a:pt x="108" y="333"/>
                    </a:lnTo>
                    <a:lnTo>
                      <a:pt x="78" y="317"/>
                    </a:lnTo>
                    <a:lnTo>
                      <a:pt x="52" y="296"/>
                    </a:lnTo>
                    <a:lnTo>
                      <a:pt x="30" y="270"/>
                    </a:lnTo>
                    <a:lnTo>
                      <a:pt x="13" y="241"/>
                    </a:lnTo>
                    <a:lnTo>
                      <a:pt x="3" y="208"/>
                    </a:lnTo>
                    <a:lnTo>
                      <a:pt x="0" y="173"/>
                    </a:lnTo>
                    <a:lnTo>
                      <a:pt x="3" y="138"/>
                    </a:lnTo>
                    <a:lnTo>
                      <a:pt x="13" y="105"/>
                    </a:lnTo>
                    <a:lnTo>
                      <a:pt x="30" y="76"/>
                    </a:lnTo>
                    <a:lnTo>
                      <a:pt x="52" y="50"/>
                    </a:lnTo>
                    <a:lnTo>
                      <a:pt x="78" y="29"/>
                    </a:lnTo>
                    <a:lnTo>
                      <a:pt x="108" y="14"/>
                    </a:lnTo>
                    <a:lnTo>
                      <a:pt x="141" y="4"/>
                    </a:lnTo>
                    <a:lnTo>
                      <a:pt x="1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45"/>
              <p:cNvSpPr>
                <a:spLocks noEditPoints="1"/>
              </p:cNvSpPr>
              <p:nvPr/>
            </p:nvSpPr>
            <p:spPr bwMode="auto">
              <a:xfrm>
                <a:off x="4722" y="527"/>
                <a:ext cx="1061" cy="1087"/>
              </a:xfrm>
              <a:custGeom>
                <a:avLst/>
                <a:gdLst>
                  <a:gd name="T0" fmla="*/ 1172 w 2122"/>
                  <a:gd name="T1" fmla="*/ 605 h 2173"/>
                  <a:gd name="T2" fmla="*/ 1147 w 2122"/>
                  <a:gd name="T3" fmla="*/ 621 h 2173"/>
                  <a:gd name="T4" fmla="*/ 327 w 2122"/>
                  <a:gd name="T5" fmla="*/ 1521 h 2173"/>
                  <a:gd name="T6" fmla="*/ 324 w 2122"/>
                  <a:gd name="T7" fmla="*/ 1555 h 2173"/>
                  <a:gd name="T8" fmla="*/ 341 w 2122"/>
                  <a:gd name="T9" fmla="*/ 1585 h 2173"/>
                  <a:gd name="T10" fmla="*/ 393 w 2122"/>
                  <a:gd name="T11" fmla="*/ 1628 h 2173"/>
                  <a:gd name="T12" fmla="*/ 422 w 2122"/>
                  <a:gd name="T13" fmla="*/ 1635 h 2173"/>
                  <a:gd name="T14" fmla="*/ 450 w 2122"/>
                  <a:gd name="T15" fmla="*/ 1626 h 2173"/>
                  <a:gd name="T16" fmla="*/ 1271 w 2122"/>
                  <a:gd name="T17" fmla="*/ 732 h 2173"/>
                  <a:gd name="T18" fmla="*/ 1285 w 2122"/>
                  <a:gd name="T19" fmla="*/ 700 h 2173"/>
                  <a:gd name="T20" fmla="*/ 1278 w 2122"/>
                  <a:gd name="T21" fmla="*/ 666 h 2173"/>
                  <a:gd name="T22" fmla="*/ 1228 w 2122"/>
                  <a:gd name="T23" fmla="*/ 616 h 2173"/>
                  <a:gd name="T24" fmla="*/ 1200 w 2122"/>
                  <a:gd name="T25" fmla="*/ 604 h 2173"/>
                  <a:gd name="T26" fmla="*/ 1474 w 2122"/>
                  <a:gd name="T27" fmla="*/ 297 h 2173"/>
                  <a:gd name="T28" fmla="*/ 1439 w 2122"/>
                  <a:gd name="T29" fmla="*/ 305 h 2173"/>
                  <a:gd name="T30" fmla="*/ 1356 w 2122"/>
                  <a:gd name="T31" fmla="*/ 392 h 2173"/>
                  <a:gd name="T32" fmla="*/ 1341 w 2122"/>
                  <a:gd name="T33" fmla="*/ 433 h 2173"/>
                  <a:gd name="T34" fmla="*/ 1350 w 2122"/>
                  <a:gd name="T35" fmla="*/ 460 h 2173"/>
                  <a:gd name="T36" fmla="*/ 1400 w 2122"/>
                  <a:gd name="T37" fmla="*/ 506 h 2173"/>
                  <a:gd name="T38" fmla="*/ 1426 w 2122"/>
                  <a:gd name="T39" fmla="*/ 520 h 2173"/>
                  <a:gd name="T40" fmla="*/ 1455 w 2122"/>
                  <a:gd name="T41" fmla="*/ 519 h 2173"/>
                  <a:gd name="T42" fmla="*/ 1481 w 2122"/>
                  <a:gd name="T43" fmla="*/ 504 h 2173"/>
                  <a:gd name="T44" fmla="*/ 1541 w 2122"/>
                  <a:gd name="T45" fmla="*/ 437 h 2173"/>
                  <a:gd name="T46" fmla="*/ 1562 w 2122"/>
                  <a:gd name="T47" fmla="*/ 410 h 2173"/>
                  <a:gd name="T48" fmla="*/ 1564 w 2122"/>
                  <a:gd name="T49" fmla="*/ 377 h 2173"/>
                  <a:gd name="T50" fmla="*/ 1547 w 2122"/>
                  <a:gd name="T51" fmla="*/ 345 h 2173"/>
                  <a:gd name="T52" fmla="*/ 1491 w 2122"/>
                  <a:gd name="T53" fmla="*/ 302 h 2173"/>
                  <a:gd name="T54" fmla="*/ 1442 w 2122"/>
                  <a:gd name="T55" fmla="*/ 0 h 2173"/>
                  <a:gd name="T56" fmla="*/ 2009 w 2122"/>
                  <a:gd name="T57" fmla="*/ 719 h 2173"/>
                  <a:gd name="T58" fmla="*/ 679 w 2122"/>
                  <a:gd name="T59" fmla="*/ 2173 h 2173"/>
                  <a:gd name="T60" fmla="*/ 96 w 2122"/>
                  <a:gd name="T61" fmla="*/ 1472 h 2173"/>
                  <a:gd name="T62" fmla="*/ 1442 w 2122"/>
                  <a:gd name="T63" fmla="*/ 0 h 2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22" h="2173">
                    <a:moveTo>
                      <a:pt x="1186" y="602"/>
                    </a:moveTo>
                    <a:lnTo>
                      <a:pt x="1172" y="605"/>
                    </a:lnTo>
                    <a:lnTo>
                      <a:pt x="1157" y="611"/>
                    </a:lnTo>
                    <a:lnTo>
                      <a:pt x="1147" y="621"/>
                    </a:lnTo>
                    <a:lnTo>
                      <a:pt x="337" y="1506"/>
                    </a:lnTo>
                    <a:lnTo>
                      <a:pt x="327" y="1521"/>
                    </a:lnTo>
                    <a:lnTo>
                      <a:pt x="322" y="1538"/>
                    </a:lnTo>
                    <a:lnTo>
                      <a:pt x="324" y="1555"/>
                    </a:lnTo>
                    <a:lnTo>
                      <a:pt x="329" y="1570"/>
                    </a:lnTo>
                    <a:lnTo>
                      <a:pt x="341" y="1585"/>
                    </a:lnTo>
                    <a:lnTo>
                      <a:pt x="381" y="1620"/>
                    </a:lnTo>
                    <a:lnTo>
                      <a:pt x="393" y="1628"/>
                    </a:lnTo>
                    <a:lnTo>
                      <a:pt x="407" y="1634"/>
                    </a:lnTo>
                    <a:lnTo>
                      <a:pt x="422" y="1635"/>
                    </a:lnTo>
                    <a:lnTo>
                      <a:pt x="437" y="1633"/>
                    </a:lnTo>
                    <a:lnTo>
                      <a:pt x="450" y="1626"/>
                    </a:lnTo>
                    <a:lnTo>
                      <a:pt x="462" y="1616"/>
                    </a:lnTo>
                    <a:lnTo>
                      <a:pt x="1271" y="732"/>
                    </a:lnTo>
                    <a:lnTo>
                      <a:pt x="1281" y="717"/>
                    </a:lnTo>
                    <a:lnTo>
                      <a:pt x="1285" y="700"/>
                    </a:lnTo>
                    <a:lnTo>
                      <a:pt x="1285" y="683"/>
                    </a:lnTo>
                    <a:lnTo>
                      <a:pt x="1278" y="666"/>
                    </a:lnTo>
                    <a:lnTo>
                      <a:pt x="1267" y="652"/>
                    </a:lnTo>
                    <a:lnTo>
                      <a:pt x="1228" y="616"/>
                    </a:lnTo>
                    <a:lnTo>
                      <a:pt x="1215" y="609"/>
                    </a:lnTo>
                    <a:lnTo>
                      <a:pt x="1200" y="604"/>
                    </a:lnTo>
                    <a:lnTo>
                      <a:pt x="1186" y="602"/>
                    </a:lnTo>
                    <a:close/>
                    <a:moveTo>
                      <a:pt x="1474" y="297"/>
                    </a:moveTo>
                    <a:lnTo>
                      <a:pt x="1457" y="297"/>
                    </a:lnTo>
                    <a:lnTo>
                      <a:pt x="1439" y="305"/>
                    </a:lnTo>
                    <a:lnTo>
                      <a:pt x="1425" y="316"/>
                    </a:lnTo>
                    <a:lnTo>
                      <a:pt x="1356" y="392"/>
                    </a:lnTo>
                    <a:lnTo>
                      <a:pt x="1344" y="412"/>
                    </a:lnTo>
                    <a:lnTo>
                      <a:pt x="1341" y="433"/>
                    </a:lnTo>
                    <a:lnTo>
                      <a:pt x="1344" y="447"/>
                    </a:lnTo>
                    <a:lnTo>
                      <a:pt x="1350" y="460"/>
                    </a:lnTo>
                    <a:lnTo>
                      <a:pt x="1360" y="471"/>
                    </a:lnTo>
                    <a:lnTo>
                      <a:pt x="1400" y="506"/>
                    </a:lnTo>
                    <a:lnTo>
                      <a:pt x="1412" y="515"/>
                    </a:lnTo>
                    <a:lnTo>
                      <a:pt x="1426" y="520"/>
                    </a:lnTo>
                    <a:lnTo>
                      <a:pt x="1441" y="520"/>
                    </a:lnTo>
                    <a:lnTo>
                      <a:pt x="1455" y="519"/>
                    </a:lnTo>
                    <a:lnTo>
                      <a:pt x="1469" y="512"/>
                    </a:lnTo>
                    <a:lnTo>
                      <a:pt x="1481" y="504"/>
                    </a:lnTo>
                    <a:lnTo>
                      <a:pt x="1484" y="499"/>
                    </a:lnTo>
                    <a:lnTo>
                      <a:pt x="1541" y="437"/>
                    </a:lnTo>
                    <a:lnTo>
                      <a:pt x="1552" y="425"/>
                    </a:lnTo>
                    <a:lnTo>
                      <a:pt x="1562" y="410"/>
                    </a:lnTo>
                    <a:lnTo>
                      <a:pt x="1566" y="393"/>
                    </a:lnTo>
                    <a:lnTo>
                      <a:pt x="1564" y="377"/>
                    </a:lnTo>
                    <a:lnTo>
                      <a:pt x="1559" y="360"/>
                    </a:lnTo>
                    <a:lnTo>
                      <a:pt x="1547" y="345"/>
                    </a:lnTo>
                    <a:lnTo>
                      <a:pt x="1507" y="312"/>
                    </a:lnTo>
                    <a:lnTo>
                      <a:pt x="1491" y="302"/>
                    </a:lnTo>
                    <a:lnTo>
                      <a:pt x="1474" y="297"/>
                    </a:lnTo>
                    <a:close/>
                    <a:moveTo>
                      <a:pt x="1442" y="0"/>
                    </a:moveTo>
                    <a:lnTo>
                      <a:pt x="2122" y="598"/>
                    </a:lnTo>
                    <a:lnTo>
                      <a:pt x="2009" y="719"/>
                    </a:lnTo>
                    <a:lnTo>
                      <a:pt x="776" y="2069"/>
                    </a:lnTo>
                    <a:lnTo>
                      <a:pt x="679" y="2173"/>
                    </a:lnTo>
                    <a:lnTo>
                      <a:pt x="0" y="1576"/>
                    </a:lnTo>
                    <a:lnTo>
                      <a:pt x="96" y="1472"/>
                    </a:lnTo>
                    <a:lnTo>
                      <a:pt x="1331" y="122"/>
                    </a:lnTo>
                    <a:lnTo>
                      <a:pt x="14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46"/>
              <p:cNvSpPr>
                <a:spLocks/>
              </p:cNvSpPr>
              <p:nvPr/>
            </p:nvSpPr>
            <p:spPr bwMode="auto">
              <a:xfrm>
                <a:off x="5476" y="401"/>
                <a:ext cx="423" cy="390"/>
              </a:xfrm>
              <a:custGeom>
                <a:avLst/>
                <a:gdLst>
                  <a:gd name="T0" fmla="*/ 168 w 846"/>
                  <a:gd name="T1" fmla="*/ 0 h 779"/>
                  <a:gd name="T2" fmla="*/ 846 w 846"/>
                  <a:gd name="T3" fmla="*/ 597 h 779"/>
                  <a:gd name="T4" fmla="*/ 679 w 846"/>
                  <a:gd name="T5" fmla="*/ 779 h 779"/>
                  <a:gd name="T6" fmla="*/ 0 w 846"/>
                  <a:gd name="T7" fmla="*/ 181 h 779"/>
                  <a:gd name="T8" fmla="*/ 52 w 846"/>
                  <a:gd name="T9" fmla="*/ 126 h 779"/>
                  <a:gd name="T10" fmla="*/ 168 w 846"/>
                  <a:gd name="T11" fmla="*/ 0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6" h="779">
                    <a:moveTo>
                      <a:pt x="168" y="0"/>
                    </a:moveTo>
                    <a:lnTo>
                      <a:pt x="846" y="597"/>
                    </a:lnTo>
                    <a:lnTo>
                      <a:pt x="679" y="779"/>
                    </a:lnTo>
                    <a:lnTo>
                      <a:pt x="0" y="181"/>
                    </a:lnTo>
                    <a:lnTo>
                      <a:pt x="52" y="126"/>
                    </a:lnTo>
                    <a:lnTo>
                      <a:pt x="1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47"/>
              <p:cNvSpPr>
                <a:spLocks noEditPoints="1"/>
              </p:cNvSpPr>
              <p:nvPr/>
            </p:nvSpPr>
            <p:spPr bwMode="auto">
              <a:xfrm>
                <a:off x="5590" y="211"/>
                <a:ext cx="479" cy="455"/>
              </a:xfrm>
              <a:custGeom>
                <a:avLst/>
                <a:gdLst>
                  <a:gd name="T0" fmla="*/ 373 w 957"/>
                  <a:gd name="T1" fmla="*/ 169 h 910"/>
                  <a:gd name="T2" fmla="*/ 253 w 957"/>
                  <a:gd name="T3" fmla="*/ 299 h 910"/>
                  <a:gd name="T4" fmla="*/ 666 w 957"/>
                  <a:gd name="T5" fmla="*/ 662 h 910"/>
                  <a:gd name="T6" fmla="*/ 784 w 957"/>
                  <a:gd name="T7" fmla="*/ 532 h 910"/>
                  <a:gd name="T8" fmla="*/ 373 w 957"/>
                  <a:gd name="T9" fmla="*/ 169 h 910"/>
                  <a:gd name="T10" fmla="*/ 364 w 957"/>
                  <a:gd name="T11" fmla="*/ 0 h 910"/>
                  <a:gd name="T12" fmla="*/ 401 w 957"/>
                  <a:gd name="T13" fmla="*/ 1 h 910"/>
                  <a:gd name="T14" fmla="*/ 439 w 957"/>
                  <a:gd name="T15" fmla="*/ 11 h 910"/>
                  <a:gd name="T16" fmla="*/ 475 w 957"/>
                  <a:gd name="T17" fmla="*/ 27 h 910"/>
                  <a:gd name="T18" fmla="*/ 506 w 957"/>
                  <a:gd name="T19" fmla="*/ 49 h 910"/>
                  <a:gd name="T20" fmla="*/ 891 w 957"/>
                  <a:gd name="T21" fmla="*/ 388 h 910"/>
                  <a:gd name="T22" fmla="*/ 917 w 957"/>
                  <a:gd name="T23" fmla="*/ 416 h 910"/>
                  <a:gd name="T24" fmla="*/ 937 w 957"/>
                  <a:gd name="T25" fmla="*/ 449 h 910"/>
                  <a:gd name="T26" fmla="*/ 950 w 957"/>
                  <a:gd name="T27" fmla="*/ 486 h 910"/>
                  <a:gd name="T28" fmla="*/ 957 w 957"/>
                  <a:gd name="T29" fmla="*/ 522 h 910"/>
                  <a:gd name="T30" fmla="*/ 954 w 957"/>
                  <a:gd name="T31" fmla="*/ 560 h 910"/>
                  <a:gd name="T32" fmla="*/ 945 w 957"/>
                  <a:gd name="T33" fmla="*/ 597 h 910"/>
                  <a:gd name="T34" fmla="*/ 930 w 957"/>
                  <a:gd name="T35" fmla="*/ 631 h 910"/>
                  <a:gd name="T36" fmla="*/ 907 w 957"/>
                  <a:gd name="T37" fmla="*/ 662 h 910"/>
                  <a:gd name="T38" fmla="*/ 679 w 957"/>
                  <a:gd name="T39" fmla="*/ 910 h 910"/>
                  <a:gd name="T40" fmla="*/ 0 w 957"/>
                  <a:gd name="T41" fmla="*/ 313 h 910"/>
                  <a:gd name="T42" fmla="*/ 227 w 957"/>
                  <a:gd name="T43" fmla="*/ 65 h 910"/>
                  <a:gd name="T44" fmla="*/ 256 w 957"/>
                  <a:gd name="T45" fmla="*/ 40 h 910"/>
                  <a:gd name="T46" fmla="*/ 289 w 957"/>
                  <a:gd name="T47" fmla="*/ 20 h 910"/>
                  <a:gd name="T48" fmla="*/ 325 w 957"/>
                  <a:gd name="T49" fmla="*/ 6 h 910"/>
                  <a:gd name="T50" fmla="*/ 364 w 957"/>
                  <a:gd name="T51" fmla="*/ 0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57" h="910">
                    <a:moveTo>
                      <a:pt x="373" y="169"/>
                    </a:moveTo>
                    <a:lnTo>
                      <a:pt x="253" y="299"/>
                    </a:lnTo>
                    <a:lnTo>
                      <a:pt x="666" y="662"/>
                    </a:lnTo>
                    <a:lnTo>
                      <a:pt x="784" y="532"/>
                    </a:lnTo>
                    <a:lnTo>
                      <a:pt x="373" y="169"/>
                    </a:lnTo>
                    <a:close/>
                    <a:moveTo>
                      <a:pt x="364" y="0"/>
                    </a:moveTo>
                    <a:lnTo>
                      <a:pt x="401" y="1"/>
                    </a:lnTo>
                    <a:lnTo>
                      <a:pt x="439" y="11"/>
                    </a:lnTo>
                    <a:lnTo>
                      <a:pt x="475" y="27"/>
                    </a:lnTo>
                    <a:lnTo>
                      <a:pt x="506" y="49"/>
                    </a:lnTo>
                    <a:lnTo>
                      <a:pt x="891" y="388"/>
                    </a:lnTo>
                    <a:lnTo>
                      <a:pt x="917" y="416"/>
                    </a:lnTo>
                    <a:lnTo>
                      <a:pt x="937" y="449"/>
                    </a:lnTo>
                    <a:lnTo>
                      <a:pt x="950" y="486"/>
                    </a:lnTo>
                    <a:lnTo>
                      <a:pt x="957" y="522"/>
                    </a:lnTo>
                    <a:lnTo>
                      <a:pt x="954" y="560"/>
                    </a:lnTo>
                    <a:lnTo>
                      <a:pt x="945" y="597"/>
                    </a:lnTo>
                    <a:lnTo>
                      <a:pt x="930" y="631"/>
                    </a:lnTo>
                    <a:lnTo>
                      <a:pt x="907" y="662"/>
                    </a:lnTo>
                    <a:lnTo>
                      <a:pt x="679" y="910"/>
                    </a:lnTo>
                    <a:lnTo>
                      <a:pt x="0" y="313"/>
                    </a:lnTo>
                    <a:lnTo>
                      <a:pt x="227" y="65"/>
                    </a:lnTo>
                    <a:lnTo>
                      <a:pt x="256" y="40"/>
                    </a:lnTo>
                    <a:lnTo>
                      <a:pt x="289" y="20"/>
                    </a:lnTo>
                    <a:lnTo>
                      <a:pt x="325" y="6"/>
                    </a:lnTo>
                    <a:lnTo>
                      <a:pt x="3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48"/>
              <p:cNvSpPr>
                <a:spLocks noEditPoints="1"/>
              </p:cNvSpPr>
              <p:nvPr/>
            </p:nvSpPr>
            <p:spPr bwMode="auto">
              <a:xfrm>
                <a:off x="4563" y="1360"/>
                <a:ext cx="459" cy="459"/>
              </a:xfrm>
              <a:custGeom>
                <a:avLst/>
                <a:gdLst>
                  <a:gd name="T0" fmla="*/ 299 w 917"/>
                  <a:gd name="T1" fmla="*/ 212 h 919"/>
                  <a:gd name="T2" fmla="*/ 207 w 917"/>
                  <a:gd name="T3" fmla="*/ 525 h 919"/>
                  <a:gd name="T4" fmla="*/ 387 w 917"/>
                  <a:gd name="T5" fmla="*/ 683 h 919"/>
                  <a:gd name="T6" fmla="*/ 694 w 917"/>
                  <a:gd name="T7" fmla="*/ 560 h 919"/>
                  <a:gd name="T8" fmla="*/ 299 w 917"/>
                  <a:gd name="T9" fmla="*/ 212 h 919"/>
                  <a:gd name="T10" fmla="*/ 237 w 917"/>
                  <a:gd name="T11" fmla="*/ 0 h 919"/>
                  <a:gd name="T12" fmla="*/ 917 w 917"/>
                  <a:gd name="T13" fmla="*/ 597 h 919"/>
                  <a:gd name="T14" fmla="*/ 135 w 917"/>
                  <a:gd name="T15" fmla="*/ 912 h 919"/>
                  <a:gd name="T16" fmla="*/ 113 w 917"/>
                  <a:gd name="T17" fmla="*/ 917 h 919"/>
                  <a:gd name="T18" fmla="*/ 92 w 917"/>
                  <a:gd name="T19" fmla="*/ 919 h 919"/>
                  <a:gd name="T20" fmla="*/ 70 w 917"/>
                  <a:gd name="T21" fmla="*/ 915 h 919"/>
                  <a:gd name="T22" fmla="*/ 50 w 917"/>
                  <a:gd name="T23" fmla="*/ 906 h 919"/>
                  <a:gd name="T24" fmla="*/ 33 w 917"/>
                  <a:gd name="T25" fmla="*/ 893 h 919"/>
                  <a:gd name="T26" fmla="*/ 14 w 917"/>
                  <a:gd name="T27" fmla="*/ 872 h 919"/>
                  <a:gd name="T28" fmla="*/ 4 w 917"/>
                  <a:gd name="T29" fmla="*/ 848 h 919"/>
                  <a:gd name="T30" fmla="*/ 0 w 917"/>
                  <a:gd name="T31" fmla="*/ 823 h 919"/>
                  <a:gd name="T32" fmla="*/ 4 w 917"/>
                  <a:gd name="T33" fmla="*/ 796 h 919"/>
                  <a:gd name="T34" fmla="*/ 237 w 917"/>
                  <a:gd name="T35" fmla="*/ 0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17" h="919">
                    <a:moveTo>
                      <a:pt x="299" y="212"/>
                    </a:moveTo>
                    <a:lnTo>
                      <a:pt x="207" y="525"/>
                    </a:lnTo>
                    <a:lnTo>
                      <a:pt x="387" y="683"/>
                    </a:lnTo>
                    <a:lnTo>
                      <a:pt x="694" y="560"/>
                    </a:lnTo>
                    <a:lnTo>
                      <a:pt x="299" y="212"/>
                    </a:lnTo>
                    <a:close/>
                    <a:moveTo>
                      <a:pt x="237" y="0"/>
                    </a:moveTo>
                    <a:lnTo>
                      <a:pt x="917" y="597"/>
                    </a:lnTo>
                    <a:lnTo>
                      <a:pt x="135" y="912"/>
                    </a:lnTo>
                    <a:lnTo>
                      <a:pt x="113" y="917"/>
                    </a:lnTo>
                    <a:lnTo>
                      <a:pt x="92" y="919"/>
                    </a:lnTo>
                    <a:lnTo>
                      <a:pt x="70" y="915"/>
                    </a:lnTo>
                    <a:lnTo>
                      <a:pt x="50" y="906"/>
                    </a:lnTo>
                    <a:lnTo>
                      <a:pt x="33" y="893"/>
                    </a:lnTo>
                    <a:lnTo>
                      <a:pt x="14" y="872"/>
                    </a:lnTo>
                    <a:lnTo>
                      <a:pt x="4" y="848"/>
                    </a:lnTo>
                    <a:lnTo>
                      <a:pt x="0" y="823"/>
                    </a:lnTo>
                    <a:lnTo>
                      <a:pt x="4" y="796"/>
                    </a:lnTo>
                    <a:lnTo>
                      <a:pt x="23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531243" y="4295141"/>
              <a:ext cx="138676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29.4</a:t>
              </a:r>
              <a:r>
                <a:rPr lang="en-US" sz="1400" b="1" dirty="0" smtClean="0">
                  <a:latin typeface="Agency FB" panose="020B0503020202020204" pitchFamily="34" charset="0"/>
                  <a:cs typeface="Arial" panose="020B0604020202020204" pitchFamily="34" charset="0"/>
                </a:rPr>
                <a:t>%</a:t>
              </a:r>
              <a:r>
                <a:rPr lang="mn-MN" sz="1400" b="1" dirty="0" smtClean="0">
                  <a:latin typeface="Agency FB" panose="020B0503020202020204" pitchFamily="34" charset="0"/>
                  <a:cs typeface="Arial" panose="020B0604020202020204" pitchFamily="34" charset="0"/>
                </a:rPr>
                <a:t> | </a:t>
              </a:r>
              <a:r>
                <a:rPr lang="mn-MN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Бүртгэл</a:t>
              </a:r>
              <a:r>
                <a:rPr lang="mn-MN" sz="1100" dirty="0">
                  <a:latin typeface="Arial" panose="020B0604020202020204" pitchFamily="34" charset="0"/>
                  <a:cs typeface="Arial" panose="020B0604020202020204" pitchFamily="34" charset="0"/>
                </a:rPr>
                <a:t>, тайлагнал</a:t>
              </a:r>
              <a:endParaRPr lang="en-US" sz="1100" dirty="0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773841" y="4387923"/>
            <a:ext cx="1864542" cy="1353381"/>
            <a:chOff x="1773841" y="4614863"/>
            <a:chExt cx="1864542" cy="1353381"/>
          </a:xfrm>
        </p:grpSpPr>
        <p:sp>
          <p:nvSpPr>
            <p:cNvPr id="62" name="Oval 61"/>
            <p:cNvSpPr/>
            <p:nvPr/>
          </p:nvSpPr>
          <p:spPr>
            <a:xfrm>
              <a:off x="2361687" y="4614863"/>
              <a:ext cx="688850" cy="68885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grpSp>
          <p:nvGrpSpPr>
            <p:cNvPr id="16" name="Group 4"/>
            <p:cNvGrpSpPr>
              <a:grpSpLocks noChangeAspect="1"/>
            </p:cNvGrpSpPr>
            <p:nvPr/>
          </p:nvGrpSpPr>
          <p:grpSpPr bwMode="auto">
            <a:xfrm>
              <a:off x="2513108" y="4765911"/>
              <a:ext cx="386008" cy="375062"/>
              <a:chOff x="2268" y="635"/>
              <a:chExt cx="3139" cy="3050"/>
            </a:xfrm>
            <a:solidFill>
              <a:schemeClr val="bg1"/>
            </a:solidFill>
          </p:grpSpPr>
          <p:sp>
            <p:nvSpPr>
              <p:cNvPr id="17" name="Freeform 6"/>
              <p:cNvSpPr>
                <a:spLocks noEditPoints="1"/>
              </p:cNvSpPr>
              <p:nvPr/>
            </p:nvSpPr>
            <p:spPr bwMode="auto">
              <a:xfrm>
                <a:off x="3289" y="635"/>
                <a:ext cx="1076" cy="1076"/>
              </a:xfrm>
              <a:custGeom>
                <a:avLst/>
                <a:gdLst>
                  <a:gd name="T0" fmla="*/ 977 w 2151"/>
                  <a:gd name="T1" fmla="*/ 178 h 2153"/>
                  <a:gd name="T2" fmla="*/ 790 w 2151"/>
                  <a:gd name="T3" fmla="*/ 220 h 2153"/>
                  <a:gd name="T4" fmla="*/ 619 w 2151"/>
                  <a:gd name="T5" fmla="*/ 296 h 2153"/>
                  <a:gd name="T6" fmla="*/ 470 w 2151"/>
                  <a:gd name="T7" fmla="*/ 406 h 2153"/>
                  <a:gd name="T8" fmla="*/ 346 w 2151"/>
                  <a:gd name="T9" fmla="*/ 544 h 2153"/>
                  <a:gd name="T10" fmla="*/ 251 w 2151"/>
                  <a:gd name="T11" fmla="*/ 704 h 2153"/>
                  <a:gd name="T12" fmla="*/ 192 w 2151"/>
                  <a:gd name="T13" fmla="*/ 883 h 2153"/>
                  <a:gd name="T14" fmla="*/ 171 w 2151"/>
                  <a:gd name="T15" fmla="*/ 1078 h 2153"/>
                  <a:gd name="T16" fmla="*/ 192 w 2151"/>
                  <a:gd name="T17" fmla="*/ 1270 h 2153"/>
                  <a:gd name="T18" fmla="*/ 251 w 2151"/>
                  <a:gd name="T19" fmla="*/ 1451 h 2153"/>
                  <a:gd name="T20" fmla="*/ 346 w 2151"/>
                  <a:gd name="T21" fmla="*/ 1611 h 2153"/>
                  <a:gd name="T22" fmla="*/ 470 w 2151"/>
                  <a:gd name="T23" fmla="*/ 1749 h 2153"/>
                  <a:gd name="T24" fmla="*/ 619 w 2151"/>
                  <a:gd name="T25" fmla="*/ 1857 h 2153"/>
                  <a:gd name="T26" fmla="*/ 790 w 2151"/>
                  <a:gd name="T27" fmla="*/ 1936 h 2153"/>
                  <a:gd name="T28" fmla="*/ 977 w 2151"/>
                  <a:gd name="T29" fmla="*/ 1976 h 2153"/>
                  <a:gd name="T30" fmla="*/ 1173 w 2151"/>
                  <a:gd name="T31" fmla="*/ 1976 h 2153"/>
                  <a:gd name="T32" fmla="*/ 1360 w 2151"/>
                  <a:gd name="T33" fmla="*/ 1936 h 2153"/>
                  <a:gd name="T34" fmla="*/ 1532 w 2151"/>
                  <a:gd name="T35" fmla="*/ 1857 h 2153"/>
                  <a:gd name="T36" fmla="*/ 1680 w 2151"/>
                  <a:gd name="T37" fmla="*/ 1749 h 2153"/>
                  <a:gd name="T38" fmla="*/ 1804 w 2151"/>
                  <a:gd name="T39" fmla="*/ 1611 h 2153"/>
                  <a:gd name="T40" fmla="*/ 1899 w 2151"/>
                  <a:gd name="T41" fmla="*/ 1451 h 2153"/>
                  <a:gd name="T42" fmla="*/ 1958 w 2151"/>
                  <a:gd name="T43" fmla="*/ 1270 h 2153"/>
                  <a:gd name="T44" fmla="*/ 1979 w 2151"/>
                  <a:gd name="T45" fmla="*/ 1078 h 2153"/>
                  <a:gd name="T46" fmla="*/ 1958 w 2151"/>
                  <a:gd name="T47" fmla="*/ 883 h 2153"/>
                  <a:gd name="T48" fmla="*/ 1899 w 2151"/>
                  <a:gd name="T49" fmla="*/ 704 h 2153"/>
                  <a:gd name="T50" fmla="*/ 1804 w 2151"/>
                  <a:gd name="T51" fmla="*/ 544 h 2153"/>
                  <a:gd name="T52" fmla="*/ 1680 w 2151"/>
                  <a:gd name="T53" fmla="*/ 406 h 2153"/>
                  <a:gd name="T54" fmla="*/ 1532 w 2151"/>
                  <a:gd name="T55" fmla="*/ 296 h 2153"/>
                  <a:gd name="T56" fmla="*/ 1360 w 2151"/>
                  <a:gd name="T57" fmla="*/ 220 h 2153"/>
                  <a:gd name="T58" fmla="*/ 1173 w 2151"/>
                  <a:gd name="T59" fmla="*/ 178 h 2153"/>
                  <a:gd name="T60" fmla="*/ 1076 w 2151"/>
                  <a:gd name="T61" fmla="*/ 0 h 2153"/>
                  <a:gd name="T62" fmla="*/ 1292 w 2151"/>
                  <a:gd name="T63" fmla="*/ 23 h 2153"/>
                  <a:gd name="T64" fmla="*/ 1494 w 2151"/>
                  <a:gd name="T65" fmla="*/ 86 h 2153"/>
                  <a:gd name="T66" fmla="*/ 1676 w 2151"/>
                  <a:gd name="T67" fmla="*/ 185 h 2153"/>
                  <a:gd name="T68" fmla="*/ 1835 w 2151"/>
                  <a:gd name="T69" fmla="*/ 317 h 2153"/>
                  <a:gd name="T70" fmla="*/ 1966 w 2151"/>
                  <a:gd name="T71" fmla="*/ 475 h 2153"/>
                  <a:gd name="T72" fmla="*/ 2065 w 2151"/>
                  <a:gd name="T73" fmla="*/ 658 h 2153"/>
                  <a:gd name="T74" fmla="*/ 2128 w 2151"/>
                  <a:gd name="T75" fmla="*/ 860 h 2153"/>
                  <a:gd name="T76" fmla="*/ 2151 w 2151"/>
                  <a:gd name="T77" fmla="*/ 1078 h 2153"/>
                  <a:gd name="T78" fmla="*/ 2128 w 2151"/>
                  <a:gd name="T79" fmla="*/ 1293 h 2153"/>
                  <a:gd name="T80" fmla="*/ 2065 w 2151"/>
                  <a:gd name="T81" fmla="*/ 1495 h 2153"/>
                  <a:gd name="T82" fmla="*/ 1966 w 2151"/>
                  <a:gd name="T83" fmla="*/ 1678 h 2153"/>
                  <a:gd name="T84" fmla="*/ 1835 w 2151"/>
                  <a:gd name="T85" fmla="*/ 1838 h 2153"/>
                  <a:gd name="T86" fmla="*/ 1676 w 2151"/>
                  <a:gd name="T87" fmla="*/ 1970 h 2153"/>
                  <a:gd name="T88" fmla="*/ 1494 w 2151"/>
                  <a:gd name="T89" fmla="*/ 2069 h 2153"/>
                  <a:gd name="T90" fmla="*/ 1292 w 2151"/>
                  <a:gd name="T91" fmla="*/ 2132 h 2153"/>
                  <a:gd name="T92" fmla="*/ 1076 w 2151"/>
                  <a:gd name="T93" fmla="*/ 2153 h 2153"/>
                  <a:gd name="T94" fmla="*/ 859 w 2151"/>
                  <a:gd name="T95" fmla="*/ 2132 h 2153"/>
                  <a:gd name="T96" fmla="*/ 657 w 2151"/>
                  <a:gd name="T97" fmla="*/ 2069 h 2153"/>
                  <a:gd name="T98" fmla="*/ 474 w 2151"/>
                  <a:gd name="T99" fmla="*/ 1970 h 2153"/>
                  <a:gd name="T100" fmla="*/ 314 w 2151"/>
                  <a:gd name="T101" fmla="*/ 1838 h 2153"/>
                  <a:gd name="T102" fmla="*/ 183 w 2151"/>
                  <a:gd name="T103" fmla="*/ 1678 h 2153"/>
                  <a:gd name="T104" fmla="*/ 83 w 2151"/>
                  <a:gd name="T105" fmla="*/ 1495 h 2153"/>
                  <a:gd name="T106" fmla="*/ 21 w 2151"/>
                  <a:gd name="T107" fmla="*/ 1293 h 2153"/>
                  <a:gd name="T108" fmla="*/ 0 w 2151"/>
                  <a:gd name="T109" fmla="*/ 1078 h 2153"/>
                  <a:gd name="T110" fmla="*/ 21 w 2151"/>
                  <a:gd name="T111" fmla="*/ 860 h 2153"/>
                  <a:gd name="T112" fmla="*/ 83 w 2151"/>
                  <a:gd name="T113" fmla="*/ 658 h 2153"/>
                  <a:gd name="T114" fmla="*/ 183 w 2151"/>
                  <a:gd name="T115" fmla="*/ 475 h 2153"/>
                  <a:gd name="T116" fmla="*/ 314 w 2151"/>
                  <a:gd name="T117" fmla="*/ 317 h 2153"/>
                  <a:gd name="T118" fmla="*/ 474 w 2151"/>
                  <a:gd name="T119" fmla="*/ 185 h 2153"/>
                  <a:gd name="T120" fmla="*/ 657 w 2151"/>
                  <a:gd name="T121" fmla="*/ 86 h 2153"/>
                  <a:gd name="T122" fmla="*/ 859 w 2151"/>
                  <a:gd name="T123" fmla="*/ 23 h 2153"/>
                  <a:gd name="T124" fmla="*/ 1076 w 2151"/>
                  <a:gd name="T125" fmla="*/ 0 h 2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51" h="2153">
                    <a:moveTo>
                      <a:pt x="1076" y="172"/>
                    </a:moveTo>
                    <a:lnTo>
                      <a:pt x="977" y="178"/>
                    </a:lnTo>
                    <a:lnTo>
                      <a:pt x="882" y="193"/>
                    </a:lnTo>
                    <a:lnTo>
                      <a:pt x="790" y="220"/>
                    </a:lnTo>
                    <a:lnTo>
                      <a:pt x="703" y="254"/>
                    </a:lnTo>
                    <a:lnTo>
                      <a:pt x="619" y="296"/>
                    </a:lnTo>
                    <a:lnTo>
                      <a:pt x="541" y="347"/>
                    </a:lnTo>
                    <a:lnTo>
                      <a:pt x="470" y="406"/>
                    </a:lnTo>
                    <a:lnTo>
                      <a:pt x="404" y="471"/>
                    </a:lnTo>
                    <a:lnTo>
                      <a:pt x="346" y="544"/>
                    </a:lnTo>
                    <a:lnTo>
                      <a:pt x="295" y="622"/>
                    </a:lnTo>
                    <a:lnTo>
                      <a:pt x="251" y="704"/>
                    </a:lnTo>
                    <a:lnTo>
                      <a:pt x="217" y="792"/>
                    </a:lnTo>
                    <a:lnTo>
                      <a:pt x="192" y="883"/>
                    </a:lnTo>
                    <a:lnTo>
                      <a:pt x="177" y="978"/>
                    </a:lnTo>
                    <a:lnTo>
                      <a:pt x="171" y="1078"/>
                    </a:lnTo>
                    <a:lnTo>
                      <a:pt x="177" y="1175"/>
                    </a:lnTo>
                    <a:lnTo>
                      <a:pt x="192" y="1270"/>
                    </a:lnTo>
                    <a:lnTo>
                      <a:pt x="217" y="1364"/>
                    </a:lnTo>
                    <a:lnTo>
                      <a:pt x="251" y="1451"/>
                    </a:lnTo>
                    <a:lnTo>
                      <a:pt x="295" y="1533"/>
                    </a:lnTo>
                    <a:lnTo>
                      <a:pt x="346" y="1611"/>
                    </a:lnTo>
                    <a:lnTo>
                      <a:pt x="404" y="1684"/>
                    </a:lnTo>
                    <a:lnTo>
                      <a:pt x="470" y="1749"/>
                    </a:lnTo>
                    <a:lnTo>
                      <a:pt x="541" y="1808"/>
                    </a:lnTo>
                    <a:lnTo>
                      <a:pt x="619" y="1857"/>
                    </a:lnTo>
                    <a:lnTo>
                      <a:pt x="703" y="1901"/>
                    </a:lnTo>
                    <a:lnTo>
                      <a:pt x="790" y="1936"/>
                    </a:lnTo>
                    <a:lnTo>
                      <a:pt x="882" y="1960"/>
                    </a:lnTo>
                    <a:lnTo>
                      <a:pt x="977" y="1976"/>
                    </a:lnTo>
                    <a:lnTo>
                      <a:pt x="1076" y="1981"/>
                    </a:lnTo>
                    <a:lnTo>
                      <a:pt x="1173" y="1976"/>
                    </a:lnTo>
                    <a:lnTo>
                      <a:pt x="1269" y="1960"/>
                    </a:lnTo>
                    <a:lnTo>
                      <a:pt x="1360" y="1936"/>
                    </a:lnTo>
                    <a:lnTo>
                      <a:pt x="1448" y="1901"/>
                    </a:lnTo>
                    <a:lnTo>
                      <a:pt x="1532" y="1857"/>
                    </a:lnTo>
                    <a:lnTo>
                      <a:pt x="1610" y="1808"/>
                    </a:lnTo>
                    <a:lnTo>
                      <a:pt x="1680" y="1749"/>
                    </a:lnTo>
                    <a:lnTo>
                      <a:pt x="1747" y="1684"/>
                    </a:lnTo>
                    <a:lnTo>
                      <a:pt x="1804" y="1611"/>
                    </a:lnTo>
                    <a:lnTo>
                      <a:pt x="1856" y="1533"/>
                    </a:lnTo>
                    <a:lnTo>
                      <a:pt x="1899" y="1451"/>
                    </a:lnTo>
                    <a:lnTo>
                      <a:pt x="1934" y="1364"/>
                    </a:lnTo>
                    <a:lnTo>
                      <a:pt x="1958" y="1270"/>
                    </a:lnTo>
                    <a:lnTo>
                      <a:pt x="1974" y="1175"/>
                    </a:lnTo>
                    <a:lnTo>
                      <a:pt x="1979" y="1078"/>
                    </a:lnTo>
                    <a:lnTo>
                      <a:pt x="1974" y="978"/>
                    </a:lnTo>
                    <a:lnTo>
                      <a:pt x="1958" y="883"/>
                    </a:lnTo>
                    <a:lnTo>
                      <a:pt x="1934" y="792"/>
                    </a:lnTo>
                    <a:lnTo>
                      <a:pt x="1899" y="704"/>
                    </a:lnTo>
                    <a:lnTo>
                      <a:pt x="1856" y="622"/>
                    </a:lnTo>
                    <a:lnTo>
                      <a:pt x="1804" y="544"/>
                    </a:lnTo>
                    <a:lnTo>
                      <a:pt x="1747" y="471"/>
                    </a:lnTo>
                    <a:lnTo>
                      <a:pt x="1680" y="406"/>
                    </a:lnTo>
                    <a:lnTo>
                      <a:pt x="1610" y="347"/>
                    </a:lnTo>
                    <a:lnTo>
                      <a:pt x="1532" y="296"/>
                    </a:lnTo>
                    <a:lnTo>
                      <a:pt x="1448" y="254"/>
                    </a:lnTo>
                    <a:lnTo>
                      <a:pt x="1360" y="220"/>
                    </a:lnTo>
                    <a:lnTo>
                      <a:pt x="1269" y="193"/>
                    </a:lnTo>
                    <a:lnTo>
                      <a:pt x="1173" y="178"/>
                    </a:lnTo>
                    <a:lnTo>
                      <a:pt x="1076" y="172"/>
                    </a:lnTo>
                    <a:close/>
                    <a:moveTo>
                      <a:pt x="1076" y="0"/>
                    </a:moveTo>
                    <a:lnTo>
                      <a:pt x="1185" y="6"/>
                    </a:lnTo>
                    <a:lnTo>
                      <a:pt x="1292" y="23"/>
                    </a:lnTo>
                    <a:lnTo>
                      <a:pt x="1394" y="50"/>
                    </a:lnTo>
                    <a:lnTo>
                      <a:pt x="1494" y="86"/>
                    </a:lnTo>
                    <a:lnTo>
                      <a:pt x="1587" y="130"/>
                    </a:lnTo>
                    <a:lnTo>
                      <a:pt x="1676" y="185"/>
                    </a:lnTo>
                    <a:lnTo>
                      <a:pt x="1758" y="246"/>
                    </a:lnTo>
                    <a:lnTo>
                      <a:pt x="1835" y="317"/>
                    </a:lnTo>
                    <a:lnTo>
                      <a:pt x="1905" y="393"/>
                    </a:lnTo>
                    <a:lnTo>
                      <a:pt x="1966" y="475"/>
                    </a:lnTo>
                    <a:lnTo>
                      <a:pt x="2021" y="565"/>
                    </a:lnTo>
                    <a:lnTo>
                      <a:pt x="2065" y="658"/>
                    </a:lnTo>
                    <a:lnTo>
                      <a:pt x="2101" y="757"/>
                    </a:lnTo>
                    <a:lnTo>
                      <a:pt x="2128" y="860"/>
                    </a:lnTo>
                    <a:lnTo>
                      <a:pt x="2145" y="967"/>
                    </a:lnTo>
                    <a:lnTo>
                      <a:pt x="2151" y="1078"/>
                    </a:lnTo>
                    <a:lnTo>
                      <a:pt x="2145" y="1186"/>
                    </a:lnTo>
                    <a:lnTo>
                      <a:pt x="2128" y="1293"/>
                    </a:lnTo>
                    <a:lnTo>
                      <a:pt x="2101" y="1396"/>
                    </a:lnTo>
                    <a:lnTo>
                      <a:pt x="2065" y="1495"/>
                    </a:lnTo>
                    <a:lnTo>
                      <a:pt x="2021" y="1590"/>
                    </a:lnTo>
                    <a:lnTo>
                      <a:pt x="1966" y="1678"/>
                    </a:lnTo>
                    <a:lnTo>
                      <a:pt x="1905" y="1762"/>
                    </a:lnTo>
                    <a:lnTo>
                      <a:pt x="1835" y="1838"/>
                    </a:lnTo>
                    <a:lnTo>
                      <a:pt x="1758" y="1907"/>
                    </a:lnTo>
                    <a:lnTo>
                      <a:pt x="1676" y="1970"/>
                    </a:lnTo>
                    <a:lnTo>
                      <a:pt x="1587" y="2023"/>
                    </a:lnTo>
                    <a:lnTo>
                      <a:pt x="1494" y="2069"/>
                    </a:lnTo>
                    <a:lnTo>
                      <a:pt x="1394" y="2105"/>
                    </a:lnTo>
                    <a:lnTo>
                      <a:pt x="1292" y="2132"/>
                    </a:lnTo>
                    <a:lnTo>
                      <a:pt x="1185" y="2147"/>
                    </a:lnTo>
                    <a:lnTo>
                      <a:pt x="1076" y="2153"/>
                    </a:lnTo>
                    <a:lnTo>
                      <a:pt x="966" y="2147"/>
                    </a:lnTo>
                    <a:lnTo>
                      <a:pt x="859" y="2132"/>
                    </a:lnTo>
                    <a:lnTo>
                      <a:pt x="756" y="2105"/>
                    </a:lnTo>
                    <a:lnTo>
                      <a:pt x="657" y="2069"/>
                    </a:lnTo>
                    <a:lnTo>
                      <a:pt x="564" y="2023"/>
                    </a:lnTo>
                    <a:lnTo>
                      <a:pt x="474" y="1970"/>
                    </a:lnTo>
                    <a:lnTo>
                      <a:pt x="392" y="1907"/>
                    </a:lnTo>
                    <a:lnTo>
                      <a:pt x="314" y="1838"/>
                    </a:lnTo>
                    <a:lnTo>
                      <a:pt x="245" y="1762"/>
                    </a:lnTo>
                    <a:lnTo>
                      <a:pt x="183" y="1678"/>
                    </a:lnTo>
                    <a:lnTo>
                      <a:pt x="129" y="1590"/>
                    </a:lnTo>
                    <a:lnTo>
                      <a:pt x="83" y="1495"/>
                    </a:lnTo>
                    <a:lnTo>
                      <a:pt x="47" y="1398"/>
                    </a:lnTo>
                    <a:lnTo>
                      <a:pt x="21" y="1293"/>
                    </a:lnTo>
                    <a:lnTo>
                      <a:pt x="5" y="1186"/>
                    </a:lnTo>
                    <a:lnTo>
                      <a:pt x="0" y="1078"/>
                    </a:lnTo>
                    <a:lnTo>
                      <a:pt x="5" y="967"/>
                    </a:lnTo>
                    <a:lnTo>
                      <a:pt x="21" y="860"/>
                    </a:lnTo>
                    <a:lnTo>
                      <a:pt x="47" y="757"/>
                    </a:lnTo>
                    <a:lnTo>
                      <a:pt x="83" y="658"/>
                    </a:lnTo>
                    <a:lnTo>
                      <a:pt x="129" y="565"/>
                    </a:lnTo>
                    <a:lnTo>
                      <a:pt x="183" y="475"/>
                    </a:lnTo>
                    <a:lnTo>
                      <a:pt x="245" y="393"/>
                    </a:lnTo>
                    <a:lnTo>
                      <a:pt x="314" y="317"/>
                    </a:lnTo>
                    <a:lnTo>
                      <a:pt x="392" y="246"/>
                    </a:lnTo>
                    <a:lnTo>
                      <a:pt x="474" y="185"/>
                    </a:lnTo>
                    <a:lnTo>
                      <a:pt x="564" y="130"/>
                    </a:lnTo>
                    <a:lnTo>
                      <a:pt x="657" y="86"/>
                    </a:lnTo>
                    <a:lnTo>
                      <a:pt x="756" y="50"/>
                    </a:lnTo>
                    <a:lnTo>
                      <a:pt x="859" y="23"/>
                    </a:lnTo>
                    <a:lnTo>
                      <a:pt x="966" y="6"/>
                    </a:lnTo>
                    <a:lnTo>
                      <a:pt x="10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3658" y="830"/>
                <a:ext cx="334" cy="686"/>
              </a:xfrm>
              <a:custGeom>
                <a:avLst/>
                <a:gdLst>
                  <a:gd name="T0" fmla="*/ 429 w 669"/>
                  <a:gd name="T1" fmla="*/ 0 h 1371"/>
                  <a:gd name="T2" fmla="*/ 495 w 669"/>
                  <a:gd name="T3" fmla="*/ 168 h 1371"/>
                  <a:gd name="T4" fmla="*/ 616 w 669"/>
                  <a:gd name="T5" fmla="*/ 214 h 1371"/>
                  <a:gd name="T6" fmla="*/ 577 w 669"/>
                  <a:gd name="T7" fmla="*/ 402 h 1371"/>
                  <a:gd name="T8" fmla="*/ 524 w 669"/>
                  <a:gd name="T9" fmla="*/ 372 h 1371"/>
                  <a:gd name="T10" fmla="*/ 475 w 669"/>
                  <a:gd name="T11" fmla="*/ 349 h 1371"/>
                  <a:gd name="T12" fmla="*/ 404 w 669"/>
                  <a:gd name="T13" fmla="*/ 334 h 1371"/>
                  <a:gd name="T14" fmla="*/ 326 w 669"/>
                  <a:gd name="T15" fmla="*/ 334 h 1371"/>
                  <a:gd name="T16" fmla="*/ 276 w 669"/>
                  <a:gd name="T17" fmla="*/ 351 h 1371"/>
                  <a:gd name="T18" fmla="*/ 250 w 669"/>
                  <a:gd name="T19" fmla="*/ 380 h 1371"/>
                  <a:gd name="T20" fmla="*/ 238 w 669"/>
                  <a:gd name="T21" fmla="*/ 416 h 1371"/>
                  <a:gd name="T22" fmla="*/ 238 w 669"/>
                  <a:gd name="T23" fmla="*/ 452 h 1371"/>
                  <a:gd name="T24" fmla="*/ 252 w 669"/>
                  <a:gd name="T25" fmla="*/ 488 h 1371"/>
                  <a:gd name="T26" fmla="*/ 288 w 669"/>
                  <a:gd name="T27" fmla="*/ 523 h 1371"/>
                  <a:gd name="T28" fmla="*/ 354 w 669"/>
                  <a:gd name="T29" fmla="*/ 559 h 1371"/>
                  <a:gd name="T30" fmla="*/ 467 w 669"/>
                  <a:gd name="T31" fmla="*/ 610 h 1371"/>
                  <a:gd name="T32" fmla="*/ 570 w 669"/>
                  <a:gd name="T33" fmla="*/ 677 h 1371"/>
                  <a:gd name="T34" fmla="*/ 635 w 669"/>
                  <a:gd name="T35" fmla="*/ 755 h 1371"/>
                  <a:gd name="T36" fmla="*/ 665 w 669"/>
                  <a:gd name="T37" fmla="*/ 849 h 1371"/>
                  <a:gd name="T38" fmla="*/ 665 w 669"/>
                  <a:gd name="T39" fmla="*/ 955 h 1371"/>
                  <a:gd name="T40" fmla="*/ 631 w 669"/>
                  <a:gd name="T41" fmla="*/ 1051 h 1371"/>
                  <a:gd name="T42" fmla="*/ 564 w 669"/>
                  <a:gd name="T43" fmla="*/ 1129 h 1371"/>
                  <a:gd name="T44" fmla="*/ 473 w 669"/>
                  <a:gd name="T45" fmla="*/ 1184 h 1371"/>
                  <a:gd name="T46" fmla="*/ 419 w 669"/>
                  <a:gd name="T47" fmla="*/ 1371 h 1371"/>
                  <a:gd name="T48" fmla="*/ 248 w 669"/>
                  <a:gd name="T49" fmla="*/ 1211 h 1371"/>
                  <a:gd name="T50" fmla="*/ 124 w 669"/>
                  <a:gd name="T51" fmla="*/ 1186 h 1371"/>
                  <a:gd name="T52" fmla="*/ 23 w 669"/>
                  <a:gd name="T53" fmla="*/ 1137 h 1371"/>
                  <a:gd name="T54" fmla="*/ 63 w 669"/>
                  <a:gd name="T55" fmla="*/ 948 h 1371"/>
                  <a:gd name="T56" fmla="*/ 135 w 669"/>
                  <a:gd name="T57" fmla="*/ 992 h 1371"/>
                  <a:gd name="T58" fmla="*/ 213 w 669"/>
                  <a:gd name="T59" fmla="*/ 1020 h 1371"/>
                  <a:gd name="T60" fmla="*/ 293 w 669"/>
                  <a:gd name="T61" fmla="*/ 1034 h 1371"/>
                  <a:gd name="T62" fmla="*/ 366 w 669"/>
                  <a:gd name="T63" fmla="*/ 1026 h 1371"/>
                  <a:gd name="T64" fmla="*/ 419 w 669"/>
                  <a:gd name="T65" fmla="*/ 995 h 1371"/>
                  <a:gd name="T66" fmla="*/ 446 w 669"/>
                  <a:gd name="T67" fmla="*/ 946 h 1371"/>
                  <a:gd name="T68" fmla="*/ 448 w 669"/>
                  <a:gd name="T69" fmla="*/ 891 h 1371"/>
                  <a:gd name="T70" fmla="*/ 431 w 669"/>
                  <a:gd name="T71" fmla="*/ 845 h 1371"/>
                  <a:gd name="T72" fmla="*/ 385 w 669"/>
                  <a:gd name="T73" fmla="*/ 801 h 1371"/>
                  <a:gd name="T74" fmla="*/ 303 w 669"/>
                  <a:gd name="T75" fmla="*/ 759 h 1371"/>
                  <a:gd name="T76" fmla="*/ 219 w 669"/>
                  <a:gd name="T77" fmla="*/ 723 h 1371"/>
                  <a:gd name="T78" fmla="*/ 143 w 669"/>
                  <a:gd name="T79" fmla="*/ 677 h 1371"/>
                  <a:gd name="T80" fmla="*/ 80 w 669"/>
                  <a:gd name="T81" fmla="*/ 618 h 1371"/>
                  <a:gd name="T82" fmla="*/ 36 w 669"/>
                  <a:gd name="T83" fmla="*/ 544 h 1371"/>
                  <a:gd name="T84" fmla="*/ 19 w 669"/>
                  <a:gd name="T85" fmla="*/ 450 h 1371"/>
                  <a:gd name="T86" fmla="*/ 36 w 669"/>
                  <a:gd name="T87" fmla="*/ 351 h 1371"/>
                  <a:gd name="T88" fmla="*/ 84 w 669"/>
                  <a:gd name="T89" fmla="*/ 269 h 1371"/>
                  <a:gd name="T90" fmla="*/ 158 w 669"/>
                  <a:gd name="T91" fmla="*/ 206 h 1371"/>
                  <a:gd name="T92" fmla="*/ 257 w 669"/>
                  <a:gd name="T93" fmla="*/ 166 h 1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69" h="1371">
                    <a:moveTo>
                      <a:pt x="257" y="0"/>
                    </a:moveTo>
                    <a:lnTo>
                      <a:pt x="429" y="0"/>
                    </a:lnTo>
                    <a:lnTo>
                      <a:pt x="429" y="156"/>
                    </a:lnTo>
                    <a:lnTo>
                      <a:pt x="495" y="168"/>
                    </a:lnTo>
                    <a:lnTo>
                      <a:pt x="558" y="187"/>
                    </a:lnTo>
                    <a:lnTo>
                      <a:pt x="616" y="214"/>
                    </a:lnTo>
                    <a:lnTo>
                      <a:pt x="642" y="229"/>
                    </a:lnTo>
                    <a:lnTo>
                      <a:pt x="577" y="402"/>
                    </a:lnTo>
                    <a:lnTo>
                      <a:pt x="541" y="381"/>
                    </a:lnTo>
                    <a:lnTo>
                      <a:pt x="524" y="372"/>
                    </a:lnTo>
                    <a:lnTo>
                      <a:pt x="503" y="361"/>
                    </a:lnTo>
                    <a:lnTo>
                      <a:pt x="475" y="349"/>
                    </a:lnTo>
                    <a:lnTo>
                      <a:pt x="442" y="340"/>
                    </a:lnTo>
                    <a:lnTo>
                      <a:pt x="404" y="334"/>
                    </a:lnTo>
                    <a:lnTo>
                      <a:pt x="360" y="330"/>
                    </a:lnTo>
                    <a:lnTo>
                      <a:pt x="326" y="334"/>
                    </a:lnTo>
                    <a:lnTo>
                      <a:pt x="297" y="340"/>
                    </a:lnTo>
                    <a:lnTo>
                      <a:pt x="276" y="351"/>
                    </a:lnTo>
                    <a:lnTo>
                      <a:pt x="261" y="364"/>
                    </a:lnTo>
                    <a:lnTo>
                      <a:pt x="250" y="380"/>
                    </a:lnTo>
                    <a:lnTo>
                      <a:pt x="242" y="397"/>
                    </a:lnTo>
                    <a:lnTo>
                      <a:pt x="238" y="416"/>
                    </a:lnTo>
                    <a:lnTo>
                      <a:pt x="238" y="433"/>
                    </a:lnTo>
                    <a:lnTo>
                      <a:pt x="238" y="452"/>
                    </a:lnTo>
                    <a:lnTo>
                      <a:pt x="244" y="471"/>
                    </a:lnTo>
                    <a:lnTo>
                      <a:pt x="252" y="488"/>
                    </a:lnTo>
                    <a:lnTo>
                      <a:pt x="267" y="505"/>
                    </a:lnTo>
                    <a:lnTo>
                      <a:pt x="288" y="523"/>
                    </a:lnTo>
                    <a:lnTo>
                      <a:pt x="316" y="540"/>
                    </a:lnTo>
                    <a:lnTo>
                      <a:pt x="354" y="559"/>
                    </a:lnTo>
                    <a:lnTo>
                      <a:pt x="402" y="580"/>
                    </a:lnTo>
                    <a:lnTo>
                      <a:pt x="467" y="610"/>
                    </a:lnTo>
                    <a:lnTo>
                      <a:pt x="522" y="643"/>
                    </a:lnTo>
                    <a:lnTo>
                      <a:pt x="570" y="677"/>
                    </a:lnTo>
                    <a:lnTo>
                      <a:pt x="606" y="713"/>
                    </a:lnTo>
                    <a:lnTo>
                      <a:pt x="635" y="755"/>
                    </a:lnTo>
                    <a:lnTo>
                      <a:pt x="654" y="799"/>
                    </a:lnTo>
                    <a:lnTo>
                      <a:pt x="665" y="849"/>
                    </a:lnTo>
                    <a:lnTo>
                      <a:pt x="669" y="902"/>
                    </a:lnTo>
                    <a:lnTo>
                      <a:pt x="665" y="955"/>
                    </a:lnTo>
                    <a:lnTo>
                      <a:pt x="652" y="1005"/>
                    </a:lnTo>
                    <a:lnTo>
                      <a:pt x="631" y="1051"/>
                    </a:lnTo>
                    <a:lnTo>
                      <a:pt x="600" y="1093"/>
                    </a:lnTo>
                    <a:lnTo>
                      <a:pt x="564" y="1129"/>
                    </a:lnTo>
                    <a:lnTo>
                      <a:pt x="522" y="1159"/>
                    </a:lnTo>
                    <a:lnTo>
                      <a:pt x="473" y="1184"/>
                    </a:lnTo>
                    <a:lnTo>
                      <a:pt x="419" y="1201"/>
                    </a:lnTo>
                    <a:lnTo>
                      <a:pt x="419" y="1371"/>
                    </a:lnTo>
                    <a:lnTo>
                      <a:pt x="248" y="1371"/>
                    </a:lnTo>
                    <a:lnTo>
                      <a:pt x="248" y="1211"/>
                    </a:lnTo>
                    <a:lnTo>
                      <a:pt x="185" y="1203"/>
                    </a:lnTo>
                    <a:lnTo>
                      <a:pt x="124" y="1186"/>
                    </a:lnTo>
                    <a:lnTo>
                      <a:pt x="69" y="1165"/>
                    </a:lnTo>
                    <a:lnTo>
                      <a:pt x="23" y="1137"/>
                    </a:lnTo>
                    <a:lnTo>
                      <a:pt x="0" y="1121"/>
                    </a:lnTo>
                    <a:lnTo>
                      <a:pt x="63" y="948"/>
                    </a:lnTo>
                    <a:lnTo>
                      <a:pt x="101" y="973"/>
                    </a:lnTo>
                    <a:lnTo>
                      <a:pt x="135" y="992"/>
                    </a:lnTo>
                    <a:lnTo>
                      <a:pt x="173" y="1009"/>
                    </a:lnTo>
                    <a:lnTo>
                      <a:pt x="213" y="1020"/>
                    </a:lnTo>
                    <a:lnTo>
                      <a:pt x="253" y="1030"/>
                    </a:lnTo>
                    <a:lnTo>
                      <a:pt x="293" y="1034"/>
                    </a:lnTo>
                    <a:lnTo>
                      <a:pt x="332" y="1032"/>
                    </a:lnTo>
                    <a:lnTo>
                      <a:pt x="366" y="1026"/>
                    </a:lnTo>
                    <a:lnTo>
                      <a:pt x="394" y="1013"/>
                    </a:lnTo>
                    <a:lnTo>
                      <a:pt x="419" y="995"/>
                    </a:lnTo>
                    <a:lnTo>
                      <a:pt x="436" y="973"/>
                    </a:lnTo>
                    <a:lnTo>
                      <a:pt x="446" y="946"/>
                    </a:lnTo>
                    <a:lnTo>
                      <a:pt x="450" y="913"/>
                    </a:lnTo>
                    <a:lnTo>
                      <a:pt x="448" y="891"/>
                    </a:lnTo>
                    <a:lnTo>
                      <a:pt x="442" y="868"/>
                    </a:lnTo>
                    <a:lnTo>
                      <a:pt x="431" y="845"/>
                    </a:lnTo>
                    <a:lnTo>
                      <a:pt x="412" y="822"/>
                    </a:lnTo>
                    <a:lnTo>
                      <a:pt x="385" y="801"/>
                    </a:lnTo>
                    <a:lnTo>
                      <a:pt x="351" y="780"/>
                    </a:lnTo>
                    <a:lnTo>
                      <a:pt x="303" y="759"/>
                    </a:lnTo>
                    <a:lnTo>
                      <a:pt x="261" y="742"/>
                    </a:lnTo>
                    <a:lnTo>
                      <a:pt x="219" y="723"/>
                    </a:lnTo>
                    <a:lnTo>
                      <a:pt x="181" y="700"/>
                    </a:lnTo>
                    <a:lnTo>
                      <a:pt x="143" y="677"/>
                    </a:lnTo>
                    <a:lnTo>
                      <a:pt x="109" y="648"/>
                    </a:lnTo>
                    <a:lnTo>
                      <a:pt x="80" y="618"/>
                    </a:lnTo>
                    <a:lnTo>
                      <a:pt x="55" y="584"/>
                    </a:lnTo>
                    <a:lnTo>
                      <a:pt x="36" y="544"/>
                    </a:lnTo>
                    <a:lnTo>
                      <a:pt x="25" y="500"/>
                    </a:lnTo>
                    <a:lnTo>
                      <a:pt x="19" y="450"/>
                    </a:lnTo>
                    <a:lnTo>
                      <a:pt x="25" y="399"/>
                    </a:lnTo>
                    <a:lnTo>
                      <a:pt x="36" y="351"/>
                    </a:lnTo>
                    <a:lnTo>
                      <a:pt x="57" y="307"/>
                    </a:lnTo>
                    <a:lnTo>
                      <a:pt x="84" y="269"/>
                    </a:lnTo>
                    <a:lnTo>
                      <a:pt x="118" y="235"/>
                    </a:lnTo>
                    <a:lnTo>
                      <a:pt x="158" y="206"/>
                    </a:lnTo>
                    <a:lnTo>
                      <a:pt x="206" y="183"/>
                    </a:lnTo>
                    <a:lnTo>
                      <a:pt x="257" y="166"/>
                    </a:lnTo>
                    <a:lnTo>
                      <a:pt x="2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8"/>
              <p:cNvSpPr>
                <a:spLocks noEditPoints="1"/>
              </p:cNvSpPr>
              <p:nvPr/>
            </p:nvSpPr>
            <p:spPr bwMode="auto">
              <a:xfrm>
                <a:off x="4112" y="1452"/>
                <a:ext cx="828" cy="828"/>
              </a:xfrm>
              <a:custGeom>
                <a:avLst/>
                <a:gdLst>
                  <a:gd name="T0" fmla="*/ 745 w 1658"/>
                  <a:gd name="T1" fmla="*/ 153 h 1657"/>
                  <a:gd name="T2" fmla="*/ 583 w 1658"/>
                  <a:gd name="T3" fmla="*/ 193 h 1657"/>
                  <a:gd name="T4" fmla="*/ 440 w 1658"/>
                  <a:gd name="T5" fmla="*/ 269 h 1657"/>
                  <a:gd name="T6" fmla="*/ 320 w 1658"/>
                  <a:gd name="T7" fmla="*/ 376 h 1657"/>
                  <a:gd name="T8" fmla="*/ 229 w 1658"/>
                  <a:gd name="T9" fmla="*/ 507 h 1657"/>
                  <a:gd name="T10" fmla="*/ 170 w 1658"/>
                  <a:gd name="T11" fmla="*/ 660 h 1657"/>
                  <a:gd name="T12" fmla="*/ 149 w 1658"/>
                  <a:gd name="T13" fmla="*/ 828 h 1657"/>
                  <a:gd name="T14" fmla="*/ 170 w 1658"/>
                  <a:gd name="T15" fmla="*/ 996 h 1657"/>
                  <a:gd name="T16" fmla="*/ 229 w 1658"/>
                  <a:gd name="T17" fmla="*/ 1148 h 1657"/>
                  <a:gd name="T18" fmla="*/ 320 w 1658"/>
                  <a:gd name="T19" fmla="*/ 1280 h 1657"/>
                  <a:gd name="T20" fmla="*/ 440 w 1658"/>
                  <a:gd name="T21" fmla="*/ 1386 h 1657"/>
                  <a:gd name="T22" fmla="*/ 583 w 1658"/>
                  <a:gd name="T23" fmla="*/ 1463 h 1657"/>
                  <a:gd name="T24" fmla="*/ 745 w 1658"/>
                  <a:gd name="T25" fmla="*/ 1505 h 1657"/>
                  <a:gd name="T26" fmla="*/ 915 w 1658"/>
                  <a:gd name="T27" fmla="*/ 1505 h 1657"/>
                  <a:gd name="T28" fmla="*/ 1075 w 1658"/>
                  <a:gd name="T29" fmla="*/ 1463 h 1657"/>
                  <a:gd name="T30" fmla="*/ 1218 w 1658"/>
                  <a:gd name="T31" fmla="*/ 1386 h 1657"/>
                  <a:gd name="T32" fmla="*/ 1338 w 1658"/>
                  <a:gd name="T33" fmla="*/ 1280 h 1657"/>
                  <a:gd name="T34" fmla="*/ 1431 w 1658"/>
                  <a:gd name="T35" fmla="*/ 1148 h 1657"/>
                  <a:gd name="T36" fmla="*/ 1490 w 1658"/>
                  <a:gd name="T37" fmla="*/ 996 h 1657"/>
                  <a:gd name="T38" fmla="*/ 1511 w 1658"/>
                  <a:gd name="T39" fmla="*/ 828 h 1657"/>
                  <a:gd name="T40" fmla="*/ 1490 w 1658"/>
                  <a:gd name="T41" fmla="*/ 660 h 1657"/>
                  <a:gd name="T42" fmla="*/ 1431 w 1658"/>
                  <a:gd name="T43" fmla="*/ 507 h 1657"/>
                  <a:gd name="T44" fmla="*/ 1338 w 1658"/>
                  <a:gd name="T45" fmla="*/ 376 h 1657"/>
                  <a:gd name="T46" fmla="*/ 1218 w 1658"/>
                  <a:gd name="T47" fmla="*/ 269 h 1657"/>
                  <a:gd name="T48" fmla="*/ 1077 w 1658"/>
                  <a:gd name="T49" fmla="*/ 193 h 1657"/>
                  <a:gd name="T50" fmla="*/ 915 w 1658"/>
                  <a:gd name="T51" fmla="*/ 153 h 1657"/>
                  <a:gd name="T52" fmla="*/ 829 w 1658"/>
                  <a:gd name="T53" fmla="*/ 0 h 1657"/>
                  <a:gd name="T54" fmla="*/ 1019 w 1658"/>
                  <a:gd name="T55" fmla="*/ 21 h 1657"/>
                  <a:gd name="T56" fmla="*/ 1193 w 1658"/>
                  <a:gd name="T57" fmla="*/ 84 h 1657"/>
                  <a:gd name="T58" fmla="*/ 1347 w 1658"/>
                  <a:gd name="T59" fmla="*/ 181 h 1657"/>
                  <a:gd name="T60" fmla="*/ 1477 w 1658"/>
                  <a:gd name="T61" fmla="*/ 311 h 1657"/>
                  <a:gd name="T62" fmla="*/ 1574 w 1658"/>
                  <a:gd name="T63" fmla="*/ 464 h 1657"/>
                  <a:gd name="T64" fmla="*/ 1637 w 1658"/>
                  <a:gd name="T65" fmla="*/ 639 h 1657"/>
                  <a:gd name="T66" fmla="*/ 1658 w 1658"/>
                  <a:gd name="T67" fmla="*/ 828 h 1657"/>
                  <a:gd name="T68" fmla="*/ 1637 w 1658"/>
                  <a:gd name="T69" fmla="*/ 1018 h 1657"/>
                  <a:gd name="T70" fmla="*/ 1574 w 1658"/>
                  <a:gd name="T71" fmla="*/ 1192 h 1657"/>
                  <a:gd name="T72" fmla="*/ 1477 w 1658"/>
                  <a:gd name="T73" fmla="*/ 1346 h 1657"/>
                  <a:gd name="T74" fmla="*/ 1347 w 1658"/>
                  <a:gd name="T75" fmla="*/ 1474 h 1657"/>
                  <a:gd name="T76" fmla="*/ 1195 w 1658"/>
                  <a:gd name="T77" fmla="*/ 1571 h 1657"/>
                  <a:gd name="T78" fmla="*/ 1019 w 1658"/>
                  <a:gd name="T79" fmla="*/ 1634 h 1657"/>
                  <a:gd name="T80" fmla="*/ 829 w 1658"/>
                  <a:gd name="T81" fmla="*/ 1657 h 1657"/>
                  <a:gd name="T82" fmla="*/ 640 w 1658"/>
                  <a:gd name="T83" fmla="*/ 1634 h 1657"/>
                  <a:gd name="T84" fmla="*/ 465 w 1658"/>
                  <a:gd name="T85" fmla="*/ 1571 h 1657"/>
                  <a:gd name="T86" fmla="*/ 313 w 1658"/>
                  <a:gd name="T87" fmla="*/ 1474 h 1657"/>
                  <a:gd name="T88" fmla="*/ 183 w 1658"/>
                  <a:gd name="T89" fmla="*/ 1346 h 1657"/>
                  <a:gd name="T90" fmla="*/ 86 w 1658"/>
                  <a:gd name="T91" fmla="*/ 1192 h 1657"/>
                  <a:gd name="T92" fmla="*/ 23 w 1658"/>
                  <a:gd name="T93" fmla="*/ 1018 h 1657"/>
                  <a:gd name="T94" fmla="*/ 0 w 1658"/>
                  <a:gd name="T95" fmla="*/ 828 h 1657"/>
                  <a:gd name="T96" fmla="*/ 23 w 1658"/>
                  <a:gd name="T97" fmla="*/ 639 h 1657"/>
                  <a:gd name="T98" fmla="*/ 86 w 1658"/>
                  <a:gd name="T99" fmla="*/ 464 h 1657"/>
                  <a:gd name="T100" fmla="*/ 183 w 1658"/>
                  <a:gd name="T101" fmla="*/ 311 h 1657"/>
                  <a:gd name="T102" fmla="*/ 313 w 1658"/>
                  <a:gd name="T103" fmla="*/ 181 h 1657"/>
                  <a:gd name="T104" fmla="*/ 465 w 1658"/>
                  <a:gd name="T105" fmla="*/ 84 h 1657"/>
                  <a:gd name="T106" fmla="*/ 640 w 1658"/>
                  <a:gd name="T107" fmla="*/ 21 h 1657"/>
                  <a:gd name="T108" fmla="*/ 829 w 1658"/>
                  <a:gd name="T109" fmla="*/ 0 h 1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58" h="1657">
                    <a:moveTo>
                      <a:pt x="829" y="147"/>
                    </a:moveTo>
                    <a:lnTo>
                      <a:pt x="745" y="153"/>
                    </a:lnTo>
                    <a:lnTo>
                      <a:pt x="663" y="168"/>
                    </a:lnTo>
                    <a:lnTo>
                      <a:pt x="583" y="193"/>
                    </a:lnTo>
                    <a:lnTo>
                      <a:pt x="511" y="227"/>
                    </a:lnTo>
                    <a:lnTo>
                      <a:pt x="440" y="269"/>
                    </a:lnTo>
                    <a:lnTo>
                      <a:pt x="377" y="319"/>
                    </a:lnTo>
                    <a:lnTo>
                      <a:pt x="320" y="376"/>
                    </a:lnTo>
                    <a:lnTo>
                      <a:pt x="271" y="439"/>
                    </a:lnTo>
                    <a:lnTo>
                      <a:pt x="229" y="507"/>
                    </a:lnTo>
                    <a:lnTo>
                      <a:pt x="194" y="582"/>
                    </a:lnTo>
                    <a:lnTo>
                      <a:pt x="170" y="660"/>
                    </a:lnTo>
                    <a:lnTo>
                      <a:pt x="154" y="742"/>
                    </a:lnTo>
                    <a:lnTo>
                      <a:pt x="149" y="828"/>
                    </a:lnTo>
                    <a:lnTo>
                      <a:pt x="154" y="914"/>
                    </a:lnTo>
                    <a:lnTo>
                      <a:pt x="170" y="996"/>
                    </a:lnTo>
                    <a:lnTo>
                      <a:pt x="194" y="1074"/>
                    </a:lnTo>
                    <a:lnTo>
                      <a:pt x="229" y="1148"/>
                    </a:lnTo>
                    <a:lnTo>
                      <a:pt x="271" y="1217"/>
                    </a:lnTo>
                    <a:lnTo>
                      <a:pt x="320" y="1280"/>
                    </a:lnTo>
                    <a:lnTo>
                      <a:pt x="377" y="1337"/>
                    </a:lnTo>
                    <a:lnTo>
                      <a:pt x="440" y="1386"/>
                    </a:lnTo>
                    <a:lnTo>
                      <a:pt x="511" y="1430"/>
                    </a:lnTo>
                    <a:lnTo>
                      <a:pt x="583" y="1463"/>
                    </a:lnTo>
                    <a:lnTo>
                      <a:pt x="663" y="1489"/>
                    </a:lnTo>
                    <a:lnTo>
                      <a:pt x="745" y="1505"/>
                    </a:lnTo>
                    <a:lnTo>
                      <a:pt x="829" y="1510"/>
                    </a:lnTo>
                    <a:lnTo>
                      <a:pt x="915" y="1505"/>
                    </a:lnTo>
                    <a:lnTo>
                      <a:pt x="997" y="1489"/>
                    </a:lnTo>
                    <a:lnTo>
                      <a:pt x="1075" y="1463"/>
                    </a:lnTo>
                    <a:lnTo>
                      <a:pt x="1149" y="1430"/>
                    </a:lnTo>
                    <a:lnTo>
                      <a:pt x="1218" y="1386"/>
                    </a:lnTo>
                    <a:lnTo>
                      <a:pt x="1282" y="1337"/>
                    </a:lnTo>
                    <a:lnTo>
                      <a:pt x="1338" y="1280"/>
                    </a:lnTo>
                    <a:lnTo>
                      <a:pt x="1389" y="1217"/>
                    </a:lnTo>
                    <a:lnTo>
                      <a:pt x="1431" y="1148"/>
                    </a:lnTo>
                    <a:lnTo>
                      <a:pt x="1465" y="1074"/>
                    </a:lnTo>
                    <a:lnTo>
                      <a:pt x="1490" y="996"/>
                    </a:lnTo>
                    <a:lnTo>
                      <a:pt x="1505" y="914"/>
                    </a:lnTo>
                    <a:lnTo>
                      <a:pt x="1511" y="828"/>
                    </a:lnTo>
                    <a:lnTo>
                      <a:pt x="1505" y="742"/>
                    </a:lnTo>
                    <a:lnTo>
                      <a:pt x="1490" y="660"/>
                    </a:lnTo>
                    <a:lnTo>
                      <a:pt x="1465" y="582"/>
                    </a:lnTo>
                    <a:lnTo>
                      <a:pt x="1431" y="507"/>
                    </a:lnTo>
                    <a:lnTo>
                      <a:pt x="1389" y="439"/>
                    </a:lnTo>
                    <a:lnTo>
                      <a:pt x="1338" y="376"/>
                    </a:lnTo>
                    <a:lnTo>
                      <a:pt x="1282" y="319"/>
                    </a:lnTo>
                    <a:lnTo>
                      <a:pt x="1218" y="269"/>
                    </a:lnTo>
                    <a:lnTo>
                      <a:pt x="1149" y="227"/>
                    </a:lnTo>
                    <a:lnTo>
                      <a:pt x="1077" y="193"/>
                    </a:lnTo>
                    <a:lnTo>
                      <a:pt x="997" y="168"/>
                    </a:lnTo>
                    <a:lnTo>
                      <a:pt x="915" y="153"/>
                    </a:lnTo>
                    <a:lnTo>
                      <a:pt x="829" y="147"/>
                    </a:lnTo>
                    <a:close/>
                    <a:moveTo>
                      <a:pt x="829" y="0"/>
                    </a:moveTo>
                    <a:lnTo>
                      <a:pt x="926" y="6"/>
                    </a:lnTo>
                    <a:lnTo>
                      <a:pt x="1019" y="21"/>
                    </a:lnTo>
                    <a:lnTo>
                      <a:pt x="1109" y="48"/>
                    </a:lnTo>
                    <a:lnTo>
                      <a:pt x="1193" y="84"/>
                    </a:lnTo>
                    <a:lnTo>
                      <a:pt x="1273" y="128"/>
                    </a:lnTo>
                    <a:lnTo>
                      <a:pt x="1347" y="181"/>
                    </a:lnTo>
                    <a:lnTo>
                      <a:pt x="1416" y="242"/>
                    </a:lnTo>
                    <a:lnTo>
                      <a:pt x="1477" y="311"/>
                    </a:lnTo>
                    <a:lnTo>
                      <a:pt x="1528" y="384"/>
                    </a:lnTo>
                    <a:lnTo>
                      <a:pt x="1574" y="464"/>
                    </a:lnTo>
                    <a:lnTo>
                      <a:pt x="1610" y="549"/>
                    </a:lnTo>
                    <a:lnTo>
                      <a:pt x="1637" y="639"/>
                    </a:lnTo>
                    <a:lnTo>
                      <a:pt x="1652" y="732"/>
                    </a:lnTo>
                    <a:lnTo>
                      <a:pt x="1658" y="828"/>
                    </a:lnTo>
                    <a:lnTo>
                      <a:pt x="1652" y="925"/>
                    </a:lnTo>
                    <a:lnTo>
                      <a:pt x="1637" y="1018"/>
                    </a:lnTo>
                    <a:lnTo>
                      <a:pt x="1610" y="1108"/>
                    </a:lnTo>
                    <a:lnTo>
                      <a:pt x="1574" y="1192"/>
                    </a:lnTo>
                    <a:lnTo>
                      <a:pt x="1528" y="1272"/>
                    </a:lnTo>
                    <a:lnTo>
                      <a:pt x="1477" y="1346"/>
                    </a:lnTo>
                    <a:lnTo>
                      <a:pt x="1416" y="1413"/>
                    </a:lnTo>
                    <a:lnTo>
                      <a:pt x="1347" y="1474"/>
                    </a:lnTo>
                    <a:lnTo>
                      <a:pt x="1273" y="1528"/>
                    </a:lnTo>
                    <a:lnTo>
                      <a:pt x="1195" y="1571"/>
                    </a:lnTo>
                    <a:lnTo>
                      <a:pt x="1109" y="1608"/>
                    </a:lnTo>
                    <a:lnTo>
                      <a:pt x="1019" y="1634"/>
                    </a:lnTo>
                    <a:lnTo>
                      <a:pt x="926" y="1652"/>
                    </a:lnTo>
                    <a:lnTo>
                      <a:pt x="829" y="1657"/>
                    </a:lnTo>
                    <a:lnTo>
                      <a:pt x="734" y="1652"/>
                    </a:lnTo>
                    <a:lnTo>
                      <a:pt x="640" y="1634"/>
                    </a:lnTo>
                    <a:lnTo>
                      <a:pt x="551" y="1608"/>
                    </a:lnTo>
                    <a:lnTo>
                      <a:pt x="465" y="1571"/>
                    </a:lnTo>
                    <a:lnTo>
                      <a:pt x="387" y="1528"/>
                    </a:lnTo>
                    <a:lnTo>
                      <a:pt x="313" y="1474"/>
                    </a:lnTo>
                    <a:lnTo>
                      <a:pt x="244" y="1413"/>
                    </a:lnTo>
                    <a:lnTo>
                      <a:pt x="183" y="1346"/>
                    </a:lnTo>
                    <a:lnTo>
                      <a:pt x="130" y="1272"/>
                    </a:lnTo>
                    <a:lnTo>
                      <a:pt x="86" y="1192"/>
                    </a:lnTo>
                    <a:lnTo>
                      <a:pt x="50" y="1108"/>
                    </a:lnTo>
                    <a:lnTo>
                      <a:pt x="23" y="1018"/>
                    </a:lnTo>
                    <a:lnTo>
                      <a:pt x="6" y="925"/>
                    </a:lnTo>
                    <a:lnTo>
                      <a:pt x="0" y="828"/>
                    </a:lnTo>
                    <a:lnTo>
                      <a:pt x="6" y="732"/>
                    </a:lnTo>
                    <a:lnTo>
                      <a:pt x="23" y="639"/>
                    </a:lnTo>
                    <a:lnTo>
                      <a:pt x="50" y="549"/>
                    </a:lnTo>
                    <a:lnTo>
                      <a:pt x="86" y="464"/>
                    </a:lnTo>
                    <a:lnTo>
                      <a:pt x="130" y="384"/>
                    </a:lnTo>
                    <a:lnTo>
                      <a:pt x="183" y="311"/>
                    </a:lnTo>
                    <a:lnTo>
                      <a:pt x="244" y="242"/>
                    </a:lnTo>
                    <a:lnTo>
                      <a:pt x="313" y="181"/>
                    </a:lnTo>
                    <a:lnTo>
                      <a:pt x="387" y="128"/>
                    </a:lnTo>
                    <a:lnTo>
                      <a:pt x="465" y="84"/>
                    </a:lnTo>
                    <a:lnTo>
                      <a:pt x="551" y="48"/>
                    </a:lnTo>
                    <a:lnTo>
                      <a:pt x="640" y="21"/>
                    </a:lnTo>
                    <a:lnTo>
                      <a:pt x="734" y="6"/>
                    </a:lnTo>
                    <a:lnTo>
                      <a:pt x="8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4392" y="1600"/>
                <a:ext cx="264" cy="531"/>
              </a:xfrm>
              <a:custGeom>
                <a:avLst/>
                <a:gdLst>
                  <a:gd name="T0" fmla="*/ 347 w 530"/>
                  <a:gd name="T1" fmla="*/ 0 h 1062"/>
                  <a:gd name="T2" fmla="*/ 397 w 530"/>
                  <a:gd name="T3" fmla="*/ 128 h 1062"/>
                  <a:gd name="T4" fmla="*/ 486 w 530"/>
                  <a:gd name="T5" fmla="*/ 164 h 1062"/>
                  <a:gd name="T6" fmla="*/ 458 w 530"/>
                  <a:gd name="T7" fmla="*/ 326 h 1062"/>
                  <a:gd name="T8" fmla="*/ 404 w 530"/>
                  <a:gd name="T9" fmla="*/ 297 h 1062"/>
                  <a:gd name="T10" fmla="*/ 357 w 530"/>
                  <a:gd name="T11" fmla="*/ 278 h 1062"/>
                  <a:gd name="T12" fmla="*/ 286 w 530"/>
                  <a:gd name="T13" fmla="*/ 269 h 1062"/>
                  <a:gd name="T14" fmla="*/ 233 w 530"/>
                  <a:gd name="T15" fmla="*/ 278 h 1062"/>
                  <a:gd name="T16" fmla="*/ 204 w 530"/>
                  <a:gd name="T17" fmla="*/ 312 h 1062"/>
                  <a:gd name="T18" fmla="*/ 202 w 530"/>
                  <a:gd name="T19" fmla="*/ 353 h 1062"/>
                  <a:gd name="T20" fmla="*/ 216 w 530"/>
                  <a:gd name="T21" fmla="*/ 381 h 1062"/>
                  <a:gd name="T22" fmla="*/ 252 w 530"/>
                  <a:gd name="T23" fmla="*/ 410 h 1062"/>
                  <a:gd name="T24" fmla="*/ 322 w 530"/>
                  <a:gd name="T25" fmla="*/ 442 h 1062"/>
                  <a:gd name="T26" fmla="*/ 387 w 530"/>
                  <a:gd name="T27" fmla="*/ 473 h 1062"/>
                  <a:gd name="T28" fmla="*/ 448 w 530"/>
                  <a:gd name="T29" fmla="*/ 515 h 1062"/>
                  <a:gd name="T30" fmla="*/ 498 w 530"/>
                  <a:gd name="T31" fmla="*/ 572 h 1062"/>
                  <a:gd name="T32" fmla="*/ 526 w 530"/>
                  <a:gd name="T33" fmla="*/ 648 h 1062"/>
                  <a:gd name="T34" fmla="*/ 526 w 530"/>
                  <a:gd name="T35" fmla="*/ 741 h 1062"/>
                  <a:gd name="T36" fmla="*/ 492 w 530"/>
                  <a:gd name="T37" fmla="*/ 825 h 1062"/>
                  <a:gd name="T38" fmla="*/ 427 w 530"/>
                  <a:gd name="T39" fmla="*/ 890 h 1062"/>
                  <a:gd name="T40" fmla="*/ 339 w 530"/>
                  <a:gd name="T41" fmla="*/ 930 h 1062"/>
                  <a:gd name="T42" fmla="*/ 193 w 530"/>
                  <a:gd name="T43" fmla="*/ 1062 h 1062"/>
                  <a:gd name="T44" fmla="*/ 145 w 530"/>
                  <a:gd name="T45" fmla="*/ 930 h 1062"/>
                  <a:gd name="T46" fmla="*/ 57 w 530"/>
                  <a:gd name="T47" fmla="*/ 902 h 1062"/>
                  <a:gd name="T48" fmla="*/ 0 w 530"/>
                  <a:gd name="T49" fmla="*/ 865 h 1062"/>
                  <a:gd name="T50" fmla="*/ 94 w 530"/>
                  <a:gd name="T51" fmla="*/ 741 h 1062"/>
                  <a:gd name="T52" fmla="*/ 155 w 530"/>
                  <a:gd name="T53" fmla="*/ 770 h 1062"/>
                  <a:gd name="T54" fmla="*/ 219 w 530"/>
                  <a:gd name="T55" fmla="*/ 785 h 1062"/>
                  <a:gd name="T56" fmla="*/ 280 w 530"/>
                  <a:gd name="T57" fmla="*/ 782 h 1062"/>
                  <a:gd name="T58" fmla="*/ 326 w 530"/>
                  <a:gd name="T59" fmla="*/ 761 h 1062"/>
                  <a:gd name="T60" fmla="*/ 343 w 530"/>
                  <a:gd name="T61" fmla="*/ 726 h 1062"/>
                  <a:gd name="T62" fmla="*/ 345 w 530"/>
                  <a:gd name="T63" fmla="*/ 684 h 1062"/>
                  <a:gd name="T64" fmla="*/ 326 w 530"/>
                  <a:gd name="T65" fmla="*/ 648 h 1062"/>
                  <a:gd name="T66" fmla="*/ 278 w 530"/>
                  <a:gd name="T67" fmla="*/ 612 h 1062"/>
                  <a:gd name="T68" fmla="*/ 204 w 530"/>
                  <a:gd name="T69" fmla="*/ 579 h 1062"/>
                  <a:gd name="T70" fmla="*/ 134 w 530"/>
                  <a:gd name="T71" fmla="*/ 541 h 1062"/>
                  <a:gd name="T72" fmla="*/ 75 w 530"/>
                  <a:gd name="T73" fmla="*/ 494 h 1062"/>
                  <a:gd name="T74" fmla="*/ 35 w 530"/>
                  <a:gd name="T75" fmla="*/ 431 h 1062"/>
                  <a:gd name="T76" fmla="*/ 19 w 530"/>
                  <a:gd name="T77" fmla="*/ 351 h 1062"/>
                  <a:gd name="T78" fmla="*/ 35 w 530"/>
                  <a:gd name="T79" fmla="*/ 265 h 1062"/>
                  <a:gd name="T80" fmla="*/ 82 w 530"/>
                  <a:gd name="T81" fmla="*/ 194 h 1062"/>
                  <a:gd name="T82" fmla="*/ 155 w 530"/>
                  <a:gd name="T83" fmla="*/ 143 h 1062"/>
                  <a:gd name="T84" fmla="*/ 198 w 530"/>
                  <a:gd name="T85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0" h="1062">
                    <a:moveTo>
                      <a:pt x="198" y="0"/>
                    </a:moveTo>
                    <a:lnTo>
                      <a:pt x="347" y="0"/>
                    </a:lnTo>
                    <a:lnTo>
                      <a:pt x="347" y="120"/>
                    </a:lnTo>
                    <a:lnTo>
                      <a:pt x="397" y="128"/>
                    </a:lnTo>
                    <a:lnTo>
                      <a:pt x="442" y="143"/>
                    </a:lnTo>
                    <a:lnTo>
                      <a:pt x="486" y="164"/>
                    </a:lnTo>
                    <a:lnTo>
                      <a:pt x="511" y="179"/>
                    </a:lnTo>
                    <a:lnTo>
                      <a:pt x="458" y="326"/>
                    </a:lnTo>
                    <a:lnTo>
                      <a:pt x="421" y="305"/>
                    </a:lnTo>
                    <a:lnTo>
                      <a:pt x="404" y="297"/>
                    </a:lnTo>
                    <a:lnTo>
                      <a:pt x="383" y="286"/>
                    </a:lnTo>
                    <a:lnTo>
                      <a:pt x="357" y="278"/>
                    </a:lnTo>
                    <a:lnTo>
                      <a:pt x="324" y="271"/>
                    </a:lnTo>
                    <a:lnTo>
                      <a:pt x="286" y="269"/>
                    </a:lnTo>
                    <a:lnTo>
                      <a:pt x="256" y="271"/>
                    </a:lnTo>
                    <a:lnTo>
                      <a:pt x="233" y="278"/>
                    </a:lnTo>
                    <a:lnTo>
                      <a:pt x="216" y="293"/>
                    </a:lnTo>
                    <a:lnTo>
                      <a:pt x="204" y="312"/>
                    </a:lnTo>
                    <a:lnTo>
                      <a:pt x="202" y="337"/>
                    </a:lnTo>
                    <a:lnTo>
                      <a:pt x="202" y="353"/>
                    </a:lnTo>
                    <a:lnTo>
                      <a:pt x="208" y="368"/>
                    </a:lnTo>
                    <a:lnTo>
                      <a:pt x="216" y="381"/>
                    </a:lnTo>
                    <a:lnTo>
                      <a:pt x="231" y="394"/>
                    </a:lnTo>
                    <a:lnTo>
                      <a:pt x="252" y="410"/>
                    </a:lnTo>
                    <a:lnTo>
                      <a:pt x="282" y="425"/>
                    </a:lnTo>
                    <a:lnTo>
                      <a:pt x="322" y="442"/>
                    </a:lnTo>
                    <a:lnTo>
                      <a:pt x="355" y="457"/>
                    </a:lnTo>
                    <a:lnTo>
                      <a:pt x="387" y="473"/>
                    </a:lnTo>
                    <a:lnTo>
                      <a:pt x="419" y="492"/>
                    </a:lnTo>
                    <a:lnTo>
                      <a:pt x="448" y="515"/>
                    </a:lnTo>
                    <a:lnTo>
                      <a:pt x="475" y="541"/>
                    </a:lnTo>
                    <a:lnTo>
                      <a:pt x="498" y="572"/>
                    </a:lnTo>
                    <a:lnTo>
                      <a:pt x="515" y="608"/>
                    </a:lnTo>
                    <a:lnTo>
                      <a:pt x="526" y="648"/>
                    </a:lnTo>
                    <a:lnTo>
                      <a:pt x="530" y="696"/>
                    </a:lnTo>
                    <a:lnTo>
                      <a:pt x="526" y="741"/>
                    </a:lnTo>
                    <a:lnTo>
                      <a:pt x="513" y="785"/>
                    </a:lnTo>
                    <a:lnTo>
                      <a:pt x="492" y="825"/>
                    </a:lnTo>
                    <a:lnTo>
                      <a:pt x="463" y="862"/>
                    </a:lnTo>
                    <a:lnTo>
                      <a:pt x="427" y="890"/>
                    </a:lnTo>
                    <a:lnTo>
                      <a:pt x="387" y="913"/>
                    </a:lnTo>
                    <a:lnTo>
                      <a:pt x="339" y="930"/>
                    </a:lnTo>
                    <a:lnTo>
                      <a:pt x="339" y="1062"/>
                    </a:lnTo>
                    <a:lnTo>
                      <a:pt x="193" y="1062"/>
                    </a:lnTo>
                    <a:lnTo>
                      <a:pt x="193" y="938"/>
                    </a:lnTo>
                    <a:lnTo>
                      <a:pt x="145" y="930"/>
                    </a:lnTo>
                    <a:lnTo>
                      <a:pt x="99" y="919"/>
                    </a:lnTo>
                    <a:lnTo>
                      <a:pt x="57" y="902"/>
                    </a:lnTo>
                    <a:lnTo>
                      <a:pt x="23" y="881"/>
                    </a:lnTo>
                    <a:lnTo>
                      <a:pt x="0" y="865"/>
                    </a:lnTo>
                    <a:lnTo>
                      <a:pt x="56" y="717"/>
                    </a:lnTo>
                    <a:lnTo>
                      <a:pt x="94" y="741"/>
                    </a:lnTo>
                    <a:lnTo>
                      <a:pt x="122" y="757"/>
                    </a:lnTo>
                    <a:lnTo>
                      <a:pt x="155" y="770"/>
                    </a:lnTo>
                    <a:lnTo>
                      <a:pt x="187" y="780"/>
                    </a:lnTo>
                    <a:lnTo>
                      <a:pt x="219" y="785"/>
                    </a:lnTo>
                    <a:lnTo>
                      <a:pt x="252" y="785"/>
                    </a:lnTo>
                    <a:lnTo>
                      <a:pt x="280" y="782"/>
                    </a:lnTo>
                    <a:lnTo>
                      <a:pt x="305" y="774"/>
                    </a:lnTo>
                    <a:lnTo>
                      <a:pt x="326" y="761"/>
                    </a:lnTo>
                    <a:lnTo>
                      <a:pt x="338" y="745"/>
                    </a:lnTo>
                    <a:lnTo>
                      <a:pt x="343" y="726"/>
                    </a:lnTo>
                    <a:lnTo>
                      <a:pt x="345" y="705"/>
                    </a:lnTo>
                    <a:lnTo>
                      <a:pt x="345" y="684"/>
                    </a:lnTo>
                    <a:lnTo>
                      <a:pt x="338" y="665"/>
                    </a:lnTo>
                    <a:lnTo>
                      <a:pt x="326" y="648"/>
                    </a:lnTo>
                    <a:lnTo>
                      <a:pt x="307" y="629"/>
                    </a:lnTo>
                    <a:lnTo>
                      <a:pt x="278" y="612"/>
                    </a:lnTo>
                    <a:lnTo>
                      <a:pt x="240" y="595"/>
                    </a:lnTo>
                    <a:lnTo>
                      <a:pt x="204" y="579"/>
                    </a:lnTo>
                    <a:lnTo>
                      <a:pt x="168" y="562"/>
                    </a:lnTo>
                    <a:lnTo>
                      <a:pt x="134" y="541"/>
                    </a:lnTo>
                    <a:lnTo>
                      <a:pt x="103" y="520"/>
                    </a:lnTo>
                    <a:lnTo>
                      <a:pt x="75" y="494"/>
                    </a:lnTo>
                    <a:lnTo>
                      <a:pt x="52" y="465"/>
                    </a:lnTo>
                    <a:lnTo>
                      <a:pt x="35" y="431"/>
                    </a:lnTo>
                    <a:lnTo>
                      <a:pt x="23" y="394"/>
                    </a:lnTo>
                    <a:lnTo>
                      <a:pt x="19" y="351"/>
                    </a:lnTo>
                    <a:lnTo>
                      <a:pt x="23" y="307"/>
                    </a:lnTo>
                    <a:lnTo>
                      <a:pt x="35" y="265"/>
                    </a:lnTo>
                    <a:lnTo>
                      <a:pt x="56" y="227"/>
                    </a:lnTo>
                    <a:lnTo>
                      <a:pt x="82" y="194"/>
                    </a:lnTo>
                    <a:lnTo>
                      <a:pt x="116" y="166"/>
                    </a:lnTo>
                    <a:lnTo>
                      <a:pt x="155" y="143"/>
                    </a:lnTo>
                    <a:lnTo>
                      <a:pt x="198" y="128"/>
                    </a:lnTo>
                    <a:lnTo>
                      <a:pt x="1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2268" y="2335"/>
                <a:ext cx="3139" cy="1350"/>
              </a:xfrm>
              <a:custGeom>
                <a:avLst/>
                <a:gdLst>
                  <a:gd name="T0" fmla="*/ 5402 w 6278"/>
                  <a:gd name="T1" fmla="*/ 297 h 2700"/>
                  <a:gd name="T2" fmla="*/ 5103 w 6278"/>
                  <a:gd name="T3" fmla="*/ 559 h 2700"/>
                  <a:gd name="T4" fmla="*/ 4577 w 6278"/>
                  <a:gd name="T5" fmla="*/ 1037 h 2700"/>
                  <a:gd name="T6" fmla="*/ 4101 w 6278"/>
                  <a:gd name="T7" fmla="*/ 1344 h 2700"/>
                  <a:gd name="T8" fmla="*/ 3679 w 6278"/>
                  <a:gd name="T9" fmla="*/ 1476 h 2700"/>
                  <a:gd name="T10" fmla="*/ 1896 w 6278"/>
                  <a:gd name="T11" fmla="*/ 1466 h 2700"/>
                  <a:gd name="T12" fmla="*/ 1848 w 6278"/>
                  <a:gd name="T13" fmla="*/ 1378 h 2700"/>
                  <a:gd name="T14" fmla="*/ 1890 w 6278"/>
                  <a:gd name="T15" fmla="*/ 1274 h 2700"/>
                  <a:gd name="T16" fmla="*/ 2027 w 6278"/>
                  <a:gd name="T17" fmla="*/ 1222 h 2700"/>
                  <a:gd name="T18" fmla="*/ 3668 w 6278"/>
                  <a:gd name="T19" fmla="*/ 1203 h 2700"/>
                  <a:gd name="T20" fmla="*/ 3891 w 6278"/>
                  <a:gd name="T21" fmla="*/ 1062 h 2700"/>
                  <a:gd name="T22" fmla="*/ 4005 w 6278"/>
                  <a:gd name="T23" fmla="*/ 822 h 2700"/>
                  <a:gd name="T24" fmla="*/ 3967 w 6278"/>
                  <a:gd name="T25" fmla="*/ 547 h 2700"/>
                  <a:gd name="T26" fmla="*/ 3794 w 6278"/>
                  <a:gd name="T27" fmla="*/ 343 h 2700"/>
                  <a:gd name="T28" fmla="*/ 3533 w 6278"/>
                  <a:gd name="T29" fmla="*/ 263 h 2700"/>
                  <a:gd name="T30" fmla="*/ 1555 w 6278"/>
                  <a:gd name="T31" fmla="*/ 297 h 2700"/>
                  <a:gd name="T32" fmla="*/ 1254 w 6278"/>
                  <a:gd name="T33" fmla="*/ 2151 h 2700"/>
                  <a:gd name="T34" fmla="*/ 1315 w 6278"/>
                  <a:gd name="T35" fmla="*/ 2170 h 2700"/>
                  <a:gd name="T36" fmla="*/ 2016 w 6278"/>
                  <a:gd name="T37" fmla="*/ 2442 h 2700"/>
                  <a:gd name="T38" fmla="*/ 4011 w 6278"/>
                  <a:gd name="T39" fmla="*/ 2391 h 2700"/>
                  <a:gd name="T40" fmla="*/ 4550 w 6278"/>
                  <a:gd name="T41" fmla="*/ 2194 h 2700"/>
                  <a:gd name="T42" fmla="*/ 5044 w 6278"/>
                  <a:gd name="T43" fmla="*/ 1891 h 2700"/>
                  <a:gd name="T44" fmla="*/ 5482 w 6278"/>
                  <a:gd name="T45" fmla="*/ 1529 h 2700"/>
                  <a:gd name="T46" fmla="*/ 5861 w 6278"/>
                  <a:gd name="T47" fmla="*/ 1153 h 2700"/>
                  <a:gd name="T48" fmla="*/ 6050 w 6278"/>
                  <a:gd name="T49" fmla="*/ 885 h 2700"/>
                  <a:gd name="T50" fmla="*/ 6059 w 6278"/>
                  <a:gd name="T51" fmla="*/ 620 h 2700"/>
                  <a:gd name="T52" fmla="*/ 5920 w 6278"/>
                  <a:gd name="T53" fmla="*/ 385 h 2700"/>
                  <a:gd name="T54" fmla="*/ 5713 w 6278"/>
                  <a:gd name="T55" fmla="*/ 272 h 2700"/>
                  <a:gd name="T56" fmla="*/ 1254 w 6278"/>
                  <a:gd name="T57" fmla="*/ 0 h 2700"/>
                  <a:gd name="T58" fmla="*/ 1450 w 6278"/>
                  <a:gd name="T59" fmla="*/ 118 h 2700"/>
                  <a:gd name="T60" fmla="*/ 1740 w 6278"/>
                  <a:gd name="T61" fmla="*/ 55 h 2700"/>
                  <a:gd name="T62" fmla="*/ 3780 w 6278"/>
                  <a:gd name="T63" fmla="*/ 107 h 2700"/>
                  <a:gd name="T64" fmla="*/ 4045 w 6278"/>
                  <a:gd name="T65" fmla="*/ 293 h 2700"/>
                  <a:gd name="T66" fmla="*/ 4196 w 6278"/>
                  <a:gd name="T67" fmla="*/ 583 h 2700"/>
                  <a:gd name="T68" fmla="*/ 4200 w 6278"/>
                  <a:gd name="T69" fmla="*/ 902 h 2700"/>
                  <a:gd name="T70" fmla="*/ 4226 w 6278"/>
                  <a:gd name="T71" fmla="*/ 1035 h 2700"/>
                  <a:gd name="T72" fmla="*/ 4701 w 6278"/>
                  <a:gd name="T73" fmla="*/ 661 h 2700"/>
                  <a:gd name="T74" fmla="*/ 5149 w 6278"/>
                  <a:gd name="T75" fmla="*/ 215 h 2700"/>
                  <a:gd name="T76" fmla="*/ 5432 w 6278"/>
                  <a:gd name="T77" fmla="*/ 70 h 2700"/>
                  <a:gd name="T78" fmla="*/ 5764 w 6278"/>
                  <a:gd name="T79" fmla="*/ 72 h 2700"/>
                  <a:gd name="T80" fmla="*/ 6059 w 6278"/>
                  <a:gd name="T81" fmla="*/ 234 h 2700"/>
                  <a:gd name="T82" fmla="*/ 6233 w 6278"/>
                  <a:gd name="T83" fmla="*/ 490 h 2700"/>
                  <a:gd name="T84" fmla="*/ 6277 w 6278"/>
                  <a:gd name="T85" fmla="*/ 787 h 2700"/>
                  <a:gd name="T86" fmla="*/ 6191 w 6278"/>
                  <a:gd name="T87" fmla="*/ 1077 h 2700"/>
                  <a:gd name="T88" fmla="*/ 5915 w 6278"/>
                  <a:gd name="T89" fmla="*/ 1396 h 2700"/>
                  <a:gd name="T90" fmla="*/ 5501 w 6278"/>
                  <a:gd name="T91" fmla="*/ 1788 h 2700"/>
                  <a:gd name="T92" fmla="*/ 5021 w 6278"/>
                  <a:gd name="T93" fmla="*/ 2158 h 2700"/>
                  <a:gd name="T94" fmla="*/ 4484 w 6278"/>
                  <a:gd name="T95" fmla="*/ 2452 h 2700"/>
                  <a:gd name="T96" fmla="*/ 3893 w 6278"/>
                  <a:gd name="T97" fmla="*/ 2623 h 2700"/>
                  <a:gd name="T98" fmla="*/ 1944 w 6278"/>
                  <a:gd name="T99" fmla="*/ 2643 h 2700"/>
                  <a:gd name="T100" fmla="*/ 1254 w 6278"/>
                  <a:gd name="T101" fmla="*/ 2368 h 2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78" h="2700">
                    <a:moveTo>
                      <a:pt x="5594" y="257"/>
                    </a:moveTo>
                    <a:lnTo>
                      <a:pt x="5528" y="263"/>
                    </a:lnTo>
                    <a:lnTo>
                      <a:pt x="5463" y="276"/>
                    </a:lnTo>
                    <a:lnTo>
                      <a:pt x="5402" y="297"/>
                    </a:lnTo>
                    <a:lnTo>
                      <a:pt x="5343" y="328"/>
                    </a:lnTo>
                    <a:lnTo>
                      <a:pt x="5290" y="366"/>
                    </a:lnTo>
                    <a:lnTo>
                      <a:pt x="5242" y="412"/>
                    </a:lnTo>
                    <a:lnTo>
                      <a:pt x="5103" y="559"/>
                    </a:lnTo>
                    <a:lnTo>
                      <a:pt x="4966" y="694"/>
                    </a:lnTo>
                    <a:lnTo>
                      <a:pt x="4832" y="820"/>
                    </a:lnTo>
                    <a:lnTo>
                      <a:pt x="4703" y="934"/>
                    </a:lnTo>
                    <a:lnTo>
                      <a:pt x="4577" y="1037"/>
                    </a:lnTo>
                    <a:lnTo>
                      <a:pt x="4453" y="1131"/>
                    </a:lnTo>
                    <a:lnTo>
                      <a:pt x="4333" y="1213"/>
                    </a:lnTo>
                    <a:lnTo>
                      <a:pt x="4215" y="1283"/>
                    </a:lnTo>
                    <a:lnTo>
                      <a:pt x="4101" y="1344"/>
                    </a:lnTo>
                    <a:lnTo>
                      <a:pt x="3990" y="1394"/>
                    </a:lnTo>
                    <a:lnTo>
                      <a:pt x="3883" y="1432"/>
                    </a:lnTo>
                    <a:lnTo>
                      <a:pt x="3780" y="1458"/>
                    </a:lnTo>
                    <a:lnTo>
                      <a:pt x="3679" y="1476"/>
                    </a:lnTo>
                    <a:lnTo>
                      <a:pt x="3582" y="1481"/>
                    </a:lnTo>
                    <a:lnTo>
                      <a:pt x="1953" y="1481"/>
                    </a:lnTo>
                    <a:lnTo>
                      <a:pt x="1923" y="1478"/>
                    </a:lnTo>
                    <a:lnTo>
                      <a:pt x="1896" y="1466"/>
                    </a:lnTo>
                    <a:lnTo>
                      <a:pt x="1875" y="1451"/>
                    </a:lnTo>
                    <a:lnTo>
                      <a:pt x="1860" y="1430"/>
                    </a:lnTo>
                    <a:lnTo>
                      <a:pt x="1850" y="1405"/>
                    </a:lnTo>
                    <a:lnTo>
                      <a:pt x="1848" y="1378"/>
                    </a:lnTo>
                    <a:lnTo>
                      <a:pt x="1850" y="1352"/>
                    </a:lnTo>
                    <a:lnTo>
                      <a:pt x="1858" y="1325"/>
                    </a:lnTo>
                    <a:lnTo>
                      <a:pt x="1871" y="1298"/>
                    </a:lnTo>
                    <a:lnTo>
                      <a:pt x="1890" y="1274"/>
                    </a:lnTo>
                    <a:lnTo>
                      <a:pt x="1917" y="1253"/>
                    </a:lnTo>
                    <a:lnTo>
                      <a:pt x="1947" y="1237"/>
                    </a:lnTo>
                    <a:lnTo>
                      <a:pt x="1985" y="1226"/>
                    </a:lnTo>
                    <a:lnTo>
                      <a:pt x="2027" y="1222"/>
                    </a:lnTo>
                    <a:lnTo>
                      <a:pt x="2027" y="1222"/>
                    </a:lnTo>
                    <a:lnTo>
                      <a:pt x="3531" y="1224"/>
                    </a:lnTo>
                    <a:lnTo>
                      <a:pt x="3601" y="1218"/>
                    </a:lnTo>
                    <a:lnTo>
                      <a:pt x="3668" y="1203"/>
                    </a:lnTo>
                    <a:lnTo>
                      <a:pt x="3731" y="1180"/>
                    </a:lnTo>
                    <a:lnTo>
                      <a:pt x="3790" y="1148"/>
                    </a:lnTo>
                    <a:lnTo>
                      <a:pt x="3843" y="1108"/>
                    </a:lnTo>
                    <a:lnTo>
                      <a:pt x="3891" y="1062"/>
                    </a:lnTo>
                    <a:lnTo>
                      <a:pt x="3931" y="1010"/>
                    </a:lnTo>
                    <a:lnTo>
                      <a:pt x="3965" y="951"/>
                    </a:lnTo>
                    <a:lnTo>
                      <a:pt x="3990" y="888"/>
                    </a:lnTo>
                    <a:lnTo>
                      <a:pt x="4005" y="822"/>
                    </a:lnTo>
                    <a:lnTo>
                      <a:pt x="4011" y="751"/>
                    </a:lnTo>
                    <a:lnTo>
                      <a:pt x="4005" y="681"/>
                    </a:lnTo>
                    <a:lnTo>
                      <a:pt x="3990" y="612"/>
                    </a:lnTo>
                    <a:lnTo>
                      <a:pt x="3967" y="547"/>
                    </a:lnTo>
                    <a:lnTo>
                      <a:pt x="3935" y="488"/>
                    </a:lnTo>
                    <a:lnTo>
                      <a:pt x="3893" y="433"/>
                    </a:lnTo>
                    <a:lnTo>
                      <a:pt x="3847" y="385"/>
                    </a:lnTo>
                    <a:lnTo>
                      <a:pt x="3794" y="343"/>
                    </a:lnTo>
                    <a:lnTo>
                      <a:pt x="3735" y="311"/>
                    </a:lnTo>
                    <a:lnTo>
                      <a:pt x="3670" y="286"/>
                    </a:lnTo>
                    <a:lnTo>
                      <a:pt x="3603" y="269"/>
                    </a:lnTo>
                    <a:lnTo>
                      <a:pt x="3533" y="263"/>
                    </a:lnTo>
                    <a:lnTo>
                      <a:pt x="1736" y="261"/>
                    </a:lnTo>
                    <a:lnTo>
                      <a:pt x="1675" y="265"/>
                    </a:lnTo>
                    <a:lnTo>
                      <a:pt x="1614" y="276"/>
                    </a:lnTo>
                    <a:lnTo>
                      <a:pt x="1555" y="297"/>
                    </a:lnTo>
                    <a:lnTo>
                      <a:pt x="1498" y="324"/>
                    </a:lnTo>
                    <a:lnTo>
                      <a:pt x="1446" y="358"/>
                    </a:lnTo>
                    <a:lnTo>
                      <a:pt x="1254" y="505"/>
                    </a:lnTo>
                    <a:lnTo>
                      <a:pt x="1254" y="2151"/>
                    </a:lnTo>
                    <a:lnTo>
                      <a:pt x="1267" y="2156"/>
                    </a:lnTo>
                    <a:lnTo>
                      <a:pt x="1286" y="2160"/>
                    </a:lnTo>
                    <a:lnTo>
                      <a:pt x="1303" y="2166"/>
                    </a:lnTo>
                    <a:lnTo>
                      <a:pt x="1315" y="2170"/>
                    </a:lnTo>
                    <a:lnTo>
                      <a:pt x="1818" y="2398"/>
                    </a:lnTo>
                    <a:lnTo>
                      <a:pt x="1883" y="2421"/>
                    </a:lnTo>
                    <a:lnTo>
                      <a:pt x="1949" y="2437"/>
                    </a:lnTo>
                    <a:lnTo>
                      <a:pt x="2016" y="2442"/>
                    </a:lnTo>
                    <a:lnTo>
                      <a:pt x="3582" y="2442"/>
                    </a:lnTo>
                    <a:lnTo>
                      <a:pt x="3727" y="2435"/>
                    </a:lnTo>
                    <a:lnTo>
                      <a:pt x="3870" y="2419"/>
                    </a:lnTo>
                    <a:lnTo>
                      <a:pt x="4011" y="2391"/>
                    </a:lnTo>
                    <a:lnTo>
                      <a:pt x="4150" y="2355"/>
                    </a:lnTo>
                    <a:lnTo>
                      <a:pt x="4285" y="2309"/>
                    </a:lnTo>
                    <a:lnTo>
                      <a:pt x="4419" y="2255"/>
                    </a:lnTo>
                    <a:lnTo>
                      <a:pt x="4550" y="2194"/>
                    </a:lnTo>
                    <a:lnTo>
                      <a:pt x="4678" y="2128"/>
                    </a:lnTo>
                    <a:lnTo>
                      <a:pt x="4804" y="2053"/>
                    </a:lnTo>
                    <a:lnTo>
                      <a:pt x="4924" y="1975"/>
                    </a:lnTo>
                    <a:lnTo>
                      <a:pt x="5044" y="1891"/>
                    </a:lnTo>
                    <a:lnTo>
                      <a:pt x="5158" y="1804"/>
                    </a:lnTo>
                    <a:lnTo>
                      <a:pt x="5270" y="1714"/>
                    </a:lnTo>
                    <a:lnTo>
                      <a:pt x="5379" y="1622"/>
                    </a:lnTo>
                    <a:lnTo>
                      <a:pt x="5482" y="1529"/>
                    </a:lnTo>
                    <a:lnTo>
                      <a:pt x="5583" y="1434"/>
                    </a:lnTo>
                    <a:lnTo>
                      <a:pt x="5680" y="1340"/>
                    </a:lnTo>
                    <a:lnTo>
                      <a:pt x="5774" y="1247"/>
                    </a:lnTo>
                    <a:lnTo>
                      <a:pt x="5861" y="1153"/>
                    </a:lnTo>
                    <a:lnTo>
                      <a:pt x="5945" y="1064"/>
                    </a:lnTo>
                    <a:lnTo>
                      <a:pt x="5991" y="1008"/>
                    </a:lnTo>
                    <a:lnTo>
                      <a:pt x="6025" y="949"/>
                    </a:lnTo>
                    <a:lnTo>
                      <a:pt x="6050" y="885"/>
                    </a:lnTo>
                    <a:lnTo>
                      <a:pt x="6067" y="820"/>
                    </a:lnTo>
                    <a:lnTo>
                      <a:pt x="6073" y="753"/>
                    </a:lnTo>
                    <a:lnTo>
                      <a:pt x="6071" y="686"/>
                    </a:lnTo>
                    <a:lnTo>
                      <a:pt x="6059" y="620"/>
                    </a:lnTo>
                    <a:lnTo>
                      <a:pt x="6038" y="555"/>
                    </a:lnTo>
                    <a:lnTo>
                      <a:pt x="6008" y="494"/>
                    </a:lnTo>
                    <a:lnTo>
                      <a:pt x="5968" y="436"/>
                    </a:lnTo>
                    <a:lnTo>
                      <a:pt x="5920" y="385"/>
                    </a:lnTo>
                    <a:lnTo>
                      <a:pt x="5873" y="347"/>
                    </a:lnTo>
                    <a:lnTo>
                      <a:pt x="5823" y="316"/>
                    </a:lnTo>
                    <a:lnTo>
                      <a:pt x="5770" y="290"/>
                    </a:lnTo>
                    <a:lnTo>
                      <a:pt x="5713" y="272"/>
                    </a:lnTo>
                    <a:lnTo>
                      <a:pt x="5653" y="261"/>
                    </a:lnTo>
                    <a:lnTo>
                      <a:pt x="5594" y="257"/>
                    </a:lnTo>
                    <a:close/>
                    <a:moveTo>
                      <a:pt x="0" y="0"/>
                    </a:moveTo>
                    <a:lnTo>
                      <a:pt x="1254" y="0"/>
                    </a:lnTo>
                    <a:lnTo>
                      <a:pt x="1254" y="248"/>
                    </a:lnTo>
                    <a:lnTo>
                      <a:pt x="1322" y="194"/>
                    </a:lnTo>
                    <a:lnTo>
                      <a:pt x="1383" y="152"/>
                    </a:lnTo>
                    <a:lnTo>
                      <a:pt x="1450" y="118"/>
                    </a:lnTo>
                    <a:lnTo>
                      <a:pt x="1519" y="91"/>
                    </a:lnTo>
                    <a:lnTo>
                      <a:pt x="1591" y="70"/>
                    </a:lnTo>
                    <a:lnTo>
                      <a:pt x="1665" y="59"/>
                    </a:lnTo>
                    <a:lnTo>
                      <a:pt x="1740" y="55"/>
                    </a:lnTo>
                    <a:lnTo>
                      <a:pt x="3533" y="57"/>
                    </a:lnTo>
                    <a:lnTo>
                      <a:pt x="3618" y="63"/>
                    </a:lnTo>
                    <a:lnTo>
                      <a:pt x="3702" y="80"/>
                    </a:lnTo>
                    <a:lnTo>
                      <a:pt x="3780" y="107"/>
                    </a:lnTo>
                    <a:lnTo>
                      <a:pt x="3855" y="141"/>
                    </a:lnTo>
                    <a:lnTo>
                      <a:pt x="3923" y="185"/>
                    </a:lnTo>
                    <a:lnTo>
                      <a:pt x="3988" y="236"/>
                    </a:lnTo>
                    <a:lnTo>
                      <a:pt x="4045" y="293"/>
                    </a:lnTo>
                    <a:lnTo>
                      <a:pt x="4095" y="358"/>
                    </a:lnTo>
                    <a:lnTo>
                      <a:pt x="4137" y="429"/>
                    </a:lnTo>
                    <a:lnTo>
                      <a:pt x="4171" y="503"/>
                    </a:lnTo>
                    <a:lnTo>
                      <a:pt x="4196" y="583"/>
                    </a:lnTo>
                    <a:lnTo>
                      <a:pt x="4211" y="665"/>
                    </a:lnTo>
                    <a:lnTo>
                      <a:pt x="4215" y="753"/>
                    </a:lnTo>
                    <a:lnTo>
                      <a:pt x="4211" y="827"/>
                    </a:lnTo>
                    <a:lnTo>
                      <a:pt x="4200" y="902"/>
                    </a:lnTo>
                    <a:lnTo>
                      <a:pt x="4179" y="972"/>
                    </a:lnTo>
                    <a:lnTo>
                      <a:pt x="4152" y="1039"/>
                    </a:lnTo>
                    <a:lnTo>
                      <a:pt x="4118" y="1102"/>
                    </a:lnTo>
                    <a:lnTo>
                      <a:pt x="4226" y="1035"/>
                    </a:lnTo>
                    <a:lnTo>
                      <a:pt x="4341" y="957"/>
                    </a:lnTo>
                    <a:lnTo>
                      <a:pt x="4457" y="869"/>
                    </a:lnTo>
                    <a:lnTo>
                      <a:pt x="4577" y="770"/>
                    </a:lnTo>
                    <a:lnTo>
                      <a:pt x="4701" y="661"/>
                    </a:lnTo>
                    <a:lnTo>
                      <a:pt x="4828" y="541"/>
                    </a:lnTo>
                    <a:lnTo>
                      <a:pt x="4958" y="412"/>
                    </a:lnTo>
                    <a:lnTo>
                      <a:pt x="5091" y="271"/>
                    </a:lnTo>
                    <a:lnTo>
                      <a:pt x="5149" y="215"/>
                    </a:lnTo>
                    <a:lnTo>
                      <a:pt x="5213" y="168"/>
                    </a:lnTo>
                    <a:lnTo>
                      <a:pt x="5284" y="126"/>
                    </a:lnTo>
                    <a:lnTo>
                      <a:pt x="5356" y="95"/>
                    </a:lnTo>
                    <a:lnTo>
                      <a:pt x="5432" y="70"/>
                    </a:lnTo>
                    <a:lnTo>
                      <a:pt x="5512" y="57"/>
                    </a:lnTo>
                    <a:lnTo>
                      <a:pt x="5594" y="51"/>
                    </a:lnTo>
                    <a:lnTo>
                      <a:pt x="5680" y="57"/>
                    </a:lnTo>
                    <a:lnTo>
                      <a:pt x="5764" y="72"/>
                    </a:lnTo>
                    <a:lnTo>
                      <a:pt x="5844" y="99"/>
                    </a:lnTo>
                    <a:lnTo>
                      <a:pt x="5920" y="135"/>
                    </a:lnTo>
                    <a:lnTo>
                      <a:pt x="5993" y="179"/>
                    </a:lnTo>
                    <a:lnTo>
                      <a:pt x="6059" y="234"/>
                    </a:lnTo>
                    <a:lnTo>
                      <a:pt x="6115" y="292"/>
                    </a:lnTo>
                    <a:lnTo>
                      <a:pt x="6162" y="354"/>
                    </a:lnTo>
                    <a:lnTo>
                      <a:pt x="6202" y="421"/>
                    </a:lnTo>
                    <a:lnTo>
                      <a:pt x="6233" y="490"/>
                    </a:lnTo>
                    <a:lnTo>
                      <a:pt x="6256" y="562"/>
                    </a:lnTo>
                    <a:lnTo>
                      <a:pt x="6271" y="637"/>
                    </a:lnTo>
                    <a:lnTo>
                      <a:pt x="6278" y="711"/>
                    </a:lnTo>
                    <a:lnTo>
                      <a:pt x="6277" y="787"/>
                    </a:lnTo>
                    <a:lnTo>
                      <a:pt x="6267" y="862"/>
                    </a:lnTo>
                    <a:lnTo>
                      <a:pt x="6250" y="936"/>
                    </a:lnTo>
                    <a:lnTo>
                      <a:pt x="6223" y="1007"/>
                    </a:lnTo>
                    <a:lnTo>
                      <a:pt x="6191" y="1077"/>
                    </a:lnTo>
                    <a:lnTo>
                      <a:pt x="6147" y="1142"/>
                    </a:lnTo>
                    <a:lnTo>
                      <a:pt x="6097" y="1205"/>
                    </a:lnTo>
                    <a:lnTo>
                      <a:pt x="6008" y="1298"/>
                    </a:lnTo>
                    <a:lnTo>
                      <a:pt x="5915" y="1396"/>
                    </a:lnTo>
                    <a:lnTo>
                      <a:pt x="5817" y="1493"/>
                    </a:lnTo>
                    <a:lnTo>
                      <a:pt x="5716" y="1592"/>
                    </a:lnTo>
                    <a:lnTo>
                      <a:pt x="5610" y="1691"/>
                    </a:lnTo>
                    <a:lnTo>
                      <a:pt x="5501" y="1788"/>
                    </a:lnTo>
                    <a:lnTo>
                      <a:pt x="5387" y="1886"/>
                    </a:lnTo>
                    <a:lnTo>
                      <a:pt x="5269" y="1979"/>
                    </a:lnTo>
                    <a:lnTo>
                      <a:pt x="5147" y="2071"/>
                    </a:lnTo>
                    <a:lnTo>
                      <a:pt x="5021" y="2158"/>
                    </a:lnTo>
                    <a:lnTo>
                      <a:pt x="4891" y="2240"/>
                    </a:lnTo>
                    <a:lnTo>
                      <a:pt x="4758" y="2318"/>
                    </a:lnTo>
                    <a:lnTo>
                      <a:pt x="4623" y="2389"/>
                    </a:lnTo>
                    <a:lnTo>
                      <a:pt x="4484" y="2452"/>
                    </a:lnTo>
                    <a:lnTo>
                      <a:pt x="4341" y="2509"/>
                    </a:lnTo>
                    <a:lnTo>
                      <a:pt x="4194" y="2557"/>
                    </a:lnTo>
                    <a:lnTo>
                      <a:pt x="4045" y="2595"/>
                    </a:lnTo>
                    <a:lnTo>
                      <a:pt x="3893" y="2623"/>
                    </a:lnTo>
                    <a:lnTo>
                      <a:pt x="3739" y="2641"/>
                    </a:lnTo>
                    <a:lnTo>
                      <a:pt x="3582" y="2648"/>
                    </a:lnTo>
                    <a:lnTo>
                      <a:pt x="2016" y="2648"/>
                    </a:lnTo>
                    <a:lnTo>
                      <a:pt x="1944" y="2643"/>
                    </a:lnTo>
                    <a:lnTo>
                      <a:pt x="1871" y="2631"/>
                    </a:lnTo>
                    <a:lnTo>
                      <a:pt x="1801" y="2612"/>
                    </a:lnTo>
                    <a:lnTo>
                      <a:pt x="1734" y="2585"/>
                    </a:lnTo>
                    <a:lnTo>
                      <a:pt x="1254" y="2368"/>
                    </a:lnTo>
                    <a:lnTo>
                      <a:pt x="1254" y="2700"/>
                    </a:lnTo>
                    <a:lnTo>
                      <a:pt x="0" y="27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773841" y="5321913"/>
              <a:ext cx="18645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gency FB" panose="020B0503020202020204" pitchFamily="34" charset="0"/>
                  <a:cs typeface="Arial" panose="020B0604020202020204" pitchFamily="34" charset="0"/>
                </a:rPr>
                <a:t>15.8</a:t>
              </a:r>
              <a:r>
                <a:rPr lang="en-US" sz="1400" b="1" dirty="0" smtClean="0">
                  <a:latin typeface="Agency FB" panose="020B0503020202020204" pitchFamily="34" charset="0"/>
                  <a:cs typeface="Arial" panose="020B0604020202020204" pitchFamily="34" charset="0"/>
                </a:rPr>
                <a:t>%</a:t>
              </a:r>
              <a:r>
                <a:rPr lang="mn-MN" sz="1400" b="1" dirty="0" smtClean="0">
                  <a:latin typeface="Agency FB" panose="020B0503020202020204" pitchFamily="34" charset="0"/>
                  <a:cs typeface="Arial" panose="020B0604020202020204" pitchFamily="34" charset="0"/>
                </a:rPr>
                <a:t> |</a:t>
              </a:r>
              <a:r>
                <a:rPr lang="mn-MN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mn-MN" sz="1100" dirty="0">
                  <a:latin typeface="Arial" panose="020B0604020202020204" pitchFamily="34" charset="0"/>
                  <a:cs typeface="Arial" panose="020B0604020202020204" pitchFamily="34" charset="0"/>
                </a:rPr>
                <a:t>Арвилан хэмнэх, үр ашиг, </a:t>
              </a:r>
              <a:r>
                <a:rPr lang="mn-MN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үр </a:t>
              </a:r>
              <a:r>
                <a:rPr lang="mn-MN" sz="1100" dirty="0">
                  <a:latin typeface="Arial" panose="020B0604020202020204" pitchFamily="34" charset="0"/>
                  <a:cs typeface="Arial" panose="020B0604020202020204" pitchFamily="34" charset="0"/>
                </a:rPr>
                <a:t>нөлөөг сайжруулах</a:t>
              </a:r>
              <a:endParaRPr lang="en-US" sz="1100" dirty="0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328274" y="3469639"/>
            <a:ext cx="1543528" cy="1370823"/>
            <a:chOff x="3328274" y="3578696"/>
            <a:chExt cx="1543528" cy="1370823"/>
          </a:xfrm>
        </p:grpSpPr>
        <p:sp>
          <p:nvSpPr>
            <p:cNvPr id="63" name="Oval 62"/>
            <p:cNvSpPr/>
            <p:nvPr/>
          </p:nvSpPr>
          <p:spPr>
            <a:xfrm>
              <a:off x="3755612" y="3578696"/>
              <a:ext cx="688850" cy="68885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grpSp>
          <p:nvGrpSpPr>
            <p:cNvPr id="22" name="Group 100"/>
            <p:cNvGrpSpPr>
              <a:grpSpLocks noChangeAspect="1"/>
            </p:cNvGrpSpPr>
            <p:nvPr/>
          </p:nvGrpSpPr>
          <p:grpSpPr bwMode="gray">
            <a:xfrm>
              <a:off x="3881092" y="3801856"/>
              <a:ext cx="437890" cy="242530"/>
              <a:chOff x="1956" y="1569"/>
              <a:chExt cx="1847" cy="1138"/>
            </a:xfrm>
            <a:solidFill>
              <a:schemeClr val="bg1"/>
            </a:solidFill>
          </p:grpSpPr>
          <p:sp>
            <p:nvSpPr>
              <p:cNvPr id="23" name="Freeform 101"/>
              <p:cNvSpPr>
                <a:spLocks/>
              </p:cNvSpPr>
              <p:nvPr/>
            </p:nvSpPr>
            <p:spPr bwMode="gray">
              <a:xfrm>
                <a:off x="1956" y="1791"/>
                <a:ext cx="607" cy="782"/>
              </a:xfrm>
              <a:custGeom>
                <a:avLst/>
                <a:gdLst>
                  <a:gd name="T0" fmla="*/ 117 w 257"/>
                  <a:gd name="T1" fmla="*/ 279 h 331"/>
                  <a:gd name="T2" fmla="*/ 257 w 257"/>
                  <a:gd name="T3" fmla="*/ 248 h 331"/>
                  <a:gd name="T4" fmla="*/ 234 w 257"/>
                  <a:gd name="T5" fmla="*/ 171 h 331"/>
                  <a:gd name="T6" fmla="*/ 215 w 257"/>
                  <a:gd name="T7" fmla="*/ 156 h 331"/>
                  <a:gd name="T8" fmla="*/ 170 w 257"/>
                  <a:gd name="T9" fmla="*/ 156 h 331"/>
                  <a:gd name="T10" fmla="*/ 152 w 257"/>
                  <a:gd name="T11" fmla="*/ 132 h 331"/>
                  <a:gd name="T12" fmla="*/ 170 w 257"/>
                  <a:gd name="T13" fmla="*/ 125 h 331"/>
                  <a:gd name="T14" fmla="*/ 134 w 257"/>
                  <a:gd name="T15" fmla="*/ 34 h 331"/>
                  <a:gd name="T16" fmla="*/ 74 w 257"/>
                  <a:gd name="T17" fmla="*/ 3 h 331"/>
                  <a:gd name="T18" fmla="*/ 33 w 257"/>
                  <a:gd name="T19" fmla="*/ 101 h 331"/>
                  <a:gd name="T20" fmla="*/ 42 w 257"/>
                  <a:gd name="T21" fmla="*/ 161 h 331"/>
                  <a:gd name="T22" fmla="*/ 67 w 257"/>
                  <a:gd name="T23" fmla="*/ 154 h 331"/>
                  <a:gd name="T24" fmla="*/ 68 w 257"/>
                  <a:gd name="T25" fmla="*/ 173 h 331"/>
                  <a:gd name="T26" fmla="*/ 14 w 257"/>
                  <a:gd name="T27" fmla="*/ 199 h 331"/>
                  <a:gd name="T28" fmla="*/ 2 w 257"/>
                  <a:gd name="T29" fmla="*/ 232 h 331"/>
                  <a:gd name="T30" fmla="*/ 28 w 257"/>
                  <a:gd name="T31" fmla="*/ 331 h 331"/>
                  <a:gd name="T32" fmla="*/ 117 w 257"/>
                  <a:gd name="T33" fmla="*/ 2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7" h="331">
                    <a:moveTo>
                      <a:pt x="117" y="279"/>
                    </a:moveTo>
                    <a:cubicBezTo>
                      <a:pt x="155" y="265"/>
                      <a:pt x="203" y="254"/>
                      <a:pt x="257" y="248"/>
                    </a:cubicBezTo>
                    <a:cubicBezTo>
                      <a:pt x="247" y="215"/>
                      <a:pt x="234" y="171"/>
                      <a:pt x="234" y="171"/>
                    </a:cubicBezTo>
                    <a:cubicBezTo>
                      <a:pt x="233" y="162"/>
                      <a:pt x="222" y="156"/>
                      <a:pt x="215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68" y="156"/>
                      <a:pt x="157" y="153"/>
                      <a:pt x="152" y="132"/>
                    </a:cubicBezTo>
                    <a:cubicBezTo>
                      <a:pt x="151" y="129"/>
                      <a:pt x="171" y="129"/>
                      <a:pt x="170" y="125"/>
                    </a:cubicBezTo>
                    <a:cubicBezTo>
                      <a:pt x="164" y="101"/>
                      <a:pt x="146" y="60"/>
                      <a:pt x="134" y="34"/>
                    </a:cubicBezTo>
                    <a:cubicBezTo>
                      <a:pt x="122" y="7"/>
                      <a:pt x="93" y="0"/>
                      <a:pt x="74" y="3"/>
                    </a:cubicBezTo>
                    <a:cubicBezTo>
                      <a:pt x="74" y="3"/>
                      <a:pt x="11" y="12"/>
                      <a:pt x="33" y="101"/>
                    </a:cubicBezTo>
                    <a:cubicBezTo>
                      <a:pt x="39" y="124"/>
                      <a:pt x="41" y="146"/>
                      <a:pt x="42" y="161"/>
                    </a:cubicBezTo>
                    <a:cubicBezTo>
                      <a:pt x="42" y="164"/>
                      <a:pt x="67" y="151"/>
                      <a:pt x="67" y="154"/>
                    </a:cubicBezTo>
                    <a:cubicBezTo>
                      <a:pt x="68" y="160"/>
                      <a:pt x="72" y="170"/>
                      <a:pt x="68" y="173"/>
                    </a:cubicBezTo>
                    <a:cubicBezTo>
                      <a:pt x="54" y="180"/>
                      <a:pt x="14" y="199"/>
                      <a:pt x="14" y="199"/>
                    </a:cubicBezTo>
                    <a:cubicBezTo>
                      <a:pt x="7" y="202"/>
                      <a:pt x="0" y="223"/>
                      <a:pt x="2" y="232"/>
                    </a:cubicBezTo>
                    <a:cubicBezTo>
                      <a:pt x="2" y="232"/>
                      <a:pt x="16" y="289"/>
                      <a:pt x="28" y="331"/>
                    </a:cubicBezTo>
                    <a:cubicBezTo>
                      <a:pt x="47" y="313"/>
                      <a:pt x="75" y="295"/>
                      <a:pt x="117" y="2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/>
                <a:endParaRPr lang="en-US" dirty="0">
                  <a:solidFill>
                    <a:srgbClr val="2D2D2A"/>
                  </a:solidFill>
                </a:endParaRPr>
              </a:p>
            </p:txBody>
          </p:sp>
          <p:sp>
            <p:nvSpPr>
              <p:cNvPr id="24" name="Freeform 102"/>
              <p:cNvSpPr>
                <a:spLocks/>
              </p:cNvSpPr>
              <p:nvPr/>
            </p:nvSpPr>
            <p:spPr bwMode="gray">
              <a:xfrm>
                <a:off x="3191" y="1741"/>
                <a:ext cx="612" cy="844"/>
              </a:xfrm>
              <a:custGeom>
                <a:avLst/>
                <a:gdLst>
                  <a:gd name="T0" fmla="*/ 232 w 259"/>
                  <a:gd name="T1" fmla="*/ 357 h 357"/>
                  <a:gd name="T2" fmla="*/ 259 w 259"/>
                  <a:gd name="T3" fmla="*/ 234 h 357"/>
                  <a:gd name="T4" fmla="*/ 233 w 259"/>
                  <a:gd name="T5" fmla="*/ 204 h 357"/>
                  <a:gd name="T6" fmla="*/ 172 w 259"/>
                  <a:gd name="T7" fmla="*/ 170 h 357"/>
                  <a:gd name="T8" fmla="*/ 204 w 259"/>
                  <a:gd name="T9" fmla="*/ 101 h 357"/>
                  <a:gd name="T10" fmla="*/ 187 w 259"/>
                  <a:gd name="T11" fmla="*/ 17 h 357"/>
                  <a:gd name="T12" fmla="*/ 144 w 259"/>
                  <a:gd name="T13" fmla="*/ 3 h 357"/>
                  <a:gd name="T14" fmla="*/ 105 w 259"/>
                  <a:gd name="T15" fmla="*/ 23 h 357"/>
                  <a:gd name="T16" fmla="*/ 91 w 259"/>
                  <a:gd name="T17" fmla="*/ 85 h 357"/>
                  <a:gd name="T18" fmla="*/ 100 w 259"/>
                  <a:gd name="T19" fmla="*/ 158 h 357"/>
                  <a:gd name="T20" fmla="*/ 39 w 259"/>
                  <a:gd name="T21" fmla="*/ 171 h 357"/>
                  <a:gd name="T22" fmla="*/ 14 w 259"/>
                  <a:gd name="T23" fmla="*/ 201 h 357"/>
                  <a:gd name="T24" fmla="*/ 0 w 259"/>
                  <a:gd name="T25" fmla="*/ 269 h 357"/>
                  <a:gd name="T26" fmla="*/ 137 w 259"/>
                  <a:gd name="T27" fmla="*/ 300 h 357"/>
                  <a:gd name="T28" fmla="*/ 232 w 259"/>
                  <a:gd name="T29" fmla="*/ 35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9" h="357">
                    <a:moveTo>
                      <a:pt x="232" y="357"/>
                    </a:moveTo>
                    <a:cubicBezTo>
                      <a:pt x="239" y="331"/>
                      <a:pt x="259" y="265"/>
                      <a:pt x="259" y="234"/>
                    </a:cubicBezTo>
                    <a:cubicBezTo>
                      <a:pt x="259" y="227"/>
                      <a:pt x="248" y="213"/>
                      <a:pt x="233" y="204"/>
                    </a:cubicBezTo>
                    <a:cubicBezTo>
                      <a:pt x="217" y="196"/>
                      <a:pt x="181" y="178"/>
                      <a:pt x="172" y="170"/>
                    </a:cubicBezTo>
                    <a:cubicBezTo>
                      <a:pt x="175" y="146"/>
                      <a:pt x="193" y="136"/>
                      <a:pt x="204" y="101"/>
                    </a:cubicBezTo>
                    <a:cubicBezTo>
                      <a:pt x="215" y="66"/>
                      <a:pt x="198" y="26"/>
                      <a:pt x="187" y="17"/>
                    </a:cubicBezTo>
                    <a:cubicBezTo>
                      <a:pt x="176" y="9"/>
                      <a:pt x="160" y="0"/>
                      <a:pt x="144" y="3"/>
                    </a:cubicBezTo>
                    <a:cubicBezTo>
                      <a:pt x="129" y="6"/>
                      <a:pt x="117" y="10"/>
                      <a:pt x="105" y="23"/>
                    </a:cubicBezTo>
                    <a:cubicBezTo>
                      <a:pt x="98" y="30"/>
                      <a:pt x="88" y="40"/>
                      <a:pt x="91" y="85"/>
                    </a:cubicBezTo>
                    <a:cubicBezTo>
                      <a:pt x="94" y="128"/>
                      <a:pt x="113" y="143"/>
                      <a:pt x="100" y="158"/>
                    </a:cubicBezTo>
                    <a:cubicBezTo>
                      <a:pt x="89" y="164"/>
                      <a:pt x="62" y="169"/>
                      <a:pt x="39" y="171"/>
                    </a:cubicBezTo>
                    <a:cubicBezTo>
                      <a:pt x="38" y="171"/>
                      <a:pt x="20" y="174"/>
                      <a:pt x="14" y="201"/>
                    </a:cubicBezTo>
                    <a:cubicBezTo>
                      <a:pt x="10" y="218"/>
                      <a:pt x="5" y="243"/>
                      <a:pt x="0" y="269"/>
                    </a:cubicBezTo>
                    <a:cubicBezTo>
                      <a:pt x="52" y="276"/>
                      <a:pt x="98" y="286"/>
                      <a:pt x="137" y="300"/>
                    </a:cubicBezTo>
                    <a:cubicBezTo>
                      <a:pt x="183" y="317"/>
                      <a:pt x="213" y="337"/>
                      <a:pt x="232" y="3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/>
                <a:endParaRPr lang="en-US" dirty="0">
                  <a:solidFill>
                    <a:srgbClr val="2D2D2A"/>
                  </a:solidFill>
                </a:endParaRPr>
              </a:p>
            </p:txBody>
          </p:sp>
          <p:sp>
            <p:nvSpPr>
              <p:cNvPr id="25" name="Freeform 103"/>
              <p:cNvSpPr>
                <a:spLocks/>
              </p:cNvSpPr>
              <p:nvPr/>
            </p:nvSpPr>
            <p:spPr bwMode="gray">
              <a:xfrm>
                <a:off x="2582" y="1569"/>
                <a:ext cx="588" cy="805"/>
              </a:xfrm>
              <a:custGeom>
                <a:avLst/>
                <a:gdLst>
                  <a:gd name="T0" fmla="*/ 249 w 249"/>
                  <a:gd name="T1" fmla="*/ 341 h 341"/>
                  <a:gd name="T2" fmla="*/ 249 w 249"/>
                  <a:gd name="T3" fmla="*/ 341 h 341"/>
                  <a:gd name="T4" fmla="*/ 249 w 249"/>
                  <a:gd name="T5" fmla="*/ 215 h 341"/>
                  <a:gd name="T6" fmla="*/ 230 w 249"/>
                  <a:gd name="T7" fmla="*/ 188 h 341"/>
                  <a:gd name="T8" fmla="*/ 156 w 249"/>
                  <a:gd name="T9" fmla="*/ 160 h 341"/>
                  <a:gd name="T10" fmla="*/ 165 w 249"/>
                  <a:gd name="T11" fmla="*/ 126 h 341"/>
                  <a:gd name="T12" fmla="*/ 179 w 249"/>
                  <a:gd name="T13" fmla="*/ 81 h 341"/>
                  <a:gd name="T14" fmla="*/ 166 w 249"/>
                  <a:gd name="T15" fmla="*/ 35 h 341"/>
                  <a:gd name="T16" fmla="*/ 76 w 249"/>
                  <a:gd name="T17" fmla="*/ 55 h 341"/>
                  <a:gd name="T18" fmla="*/ 81 w 249"/>
                  <a:gd name="T19" fmla="*/ 120 h 341"/>
                  <a:gd name="T20" fmla="*/ 95 w 249"/>
                  <a:gd name="T21" fmla="*/ 159 h 341"/>
                  <a:gd name="T22" fmla="*/ 28 w 249"/>
                  <a:gd name="T23" fmla="*/ 187 h 341"/>
                  <a:gd name="T24" fmla="*/ 5 w 249"/>
                  <a:gd name="T25" fmla="*/ 211 h 341"/>
                  <a:gd name="T26" fmla="*/ 0 w 249"/>
                  <a:gd name="T27" fmla="*/ 341 h 341"/>
                  <a:gd name="T28" fmla="*/ 121 w 249"/>
                  <a:gd name="T29" fmla="*/ 334 h 341"/>
                  <a:gd name="T30" fmla="*/ 249 w 249"/>
                  <a:gd name="T3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9" h="341">
                    <a:moveTo>
                      <a:pt x="249" y="341"/>
                    </a:moveTo>
                    <a:cubicBezTo>
                      <a:pt x="249" y="341"/>
                      <a:pt x="249" y="341"/>
                      <a:pt x="249" y="341"/>
                    </a:cubicBezTo>
                    <a:cubicBezTo>
                      <a:pt x="249" y="215"/>
                      <a:pt x="249" y="215"/>
                      <a:pt x="249" y="215"/>
                    </a:cubicBezTo>
                    <a:cubicBezTo>
                      <a:pt x="249" y="206"/>
                      <a:pt x="241" y="194"/>
                      <a:pt x="230" y="188"/>
                    </a:cubicBezTo>
                    <a:cubicBezTo>
                      <a:pt x="222" y="183"/>
                      <a:pt x="163" y="168"/>
                      <a:pt x="156" y="160"/>
                    </a:cubicBezTo>
                    <a:cubicBezTo>
                      <a:pt x="154" y="155"/>
                      <a:pt x="157" y="137"/>
                      <a:pt x="165" y="126"/>
                    </a:cubicBezTo>
                    <a:cubicBezTo>
                      <a:pt x="173" y="115"/>
                      <a:pt x="179" y="81"/>
                      <a:pt x="179" y="81"/>
                    </a:cubicBezTo>
                    <a:cubicBezTo>
                      <a:pt x="179" y="81"/>
                      <a:pt x="177" y="50"/>
                      <a:pt x="166" y="35"/>
                    </a:cubicBezTo>
                    <a:cubicBezTo>
                      <a:pt x="155" y="20"/>
                      <a:pt x="84" y="0"/>
                      <a:pt x="76" y="55"/>
                    </a:cubicBezTo>
                    <a:cubicBezTo>
                      <a:pt x="74" y="65"/>
                      <a:pt x="75" y="105"/>
                      <a:pt x="81" y="120"/>
                    </a:cubicBezTo>
                    <a:cubicBezTo>
                      <a:pt x="86" y="136"/>
                      <a:pt x="96" y="141"/>
                      <a:pt x="95" y="159"/>
                    </a:cubicBezTo>
                    <a:cubicBezTo>
                      <a:pt x="86" y="166"/>
                      <a:pt x="31" y="186"/>
                      <a:pt x="28" y="187"/>
                    </a:cubicBezTo>
                    <a:cubicBezTo>
                      <a:pt x="28" y="187"/>
                      <a:pt x="7" y="192"/>
                      <a:pt x="5" y="211"/>
                    </a:cubicBezTo>
                    <a:cubicBezTo>
                      <a:pt x="3" y="230"/>
                      <a:pt x="0" y="335"/>
                      <a:pt x="0" y="341"/>
                    </a:cubicBezTo>
                    <a:cubicBezTo>
                      <a:pt x="38" y="336"/>
                      <a:pt x="79" y="334"/>
                      <a:pt x="121" y="334"/>
                    </a:cubicBezTo>
                    <a:cubicBezTo>
                      <a:pt x="166" y="334"/>
                      <a:pt x="209" y="337"/>
                      <a:pt x="249" y="3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/>
                <a:endParaRPr lang="en-US" dirty="0">
                  <a:solidFill>
                    <a:srgbClr val="2D2D2A"/>
                  </a:solidFill>
                </a:endParaRPr>
              </a:p>
            </p:txBody>
          </p:sp>
          <p:sp>
            <p:nvSpPr>
              <p:cNvPr id="26" name="Freeform 104"/>
              <p:cNvSpPr>
                <a:spLocks/>
              </p:cNvSpPr>
              <p:nvPr/>
            </p:nvSpPr>
            <p:spPr bwMode="gray">
              <a:xfrm>
                <a:off x="1998" y="2407"/>
                <a:ext cx="1756" cy="300"/>
              </a:xfrm>
              <a:custGeom>
                <a:avLst/>
                <a:gdLst>
                  <a:gd name="T0" fmla="*/ 501 w 743"/>
                  <a:gd name="T1" fmla="*/ 8 h 127"/>
                  <a:gd name="T2" fmla="*/ 478 w 743"/>
                  <a:gd name="T3" fmla="*/ 6 h 127"/>
                  <a:gd name="T4" fmla="*/ 369 w 743"/>
                  <a:gd name="T5" fmla="*/ 0 h 127"/>
                  <a:gd name="T6" fmla="*/ 255 w 743"/>
                  <a:gd name="T7" fmla="*/ 6 h 127"/>
                  <a:gd name="T8" fmla="*/ 245 w 743"/>
                  <a:gd name="T9" fmla="*/ 7 h 127"/>
                  <a:gd name="T10" fmla="*/ 18 w 743"/>
                  <a:gd name="T11" fmla="*/ 94 h 127"/>
                  <a:gd name="T12" fmla="*/ 0 w 743"/>
                  <a:gd name="T13" fmla="*/ 127 h 127"/>
                  <a:gd name="T14" fmla="*/ 743 w 743"/>
                  <a:gd name="T15" fmla="*/ 127 h 127"/>
                  <a:gd name="T16" fmla="*/ 721 w 743"/>
                  <a:gd name="T17" fmla="*/ 89 h 127"/>
                  <a:gd name="T18" fmla="*/ 501 w 743"/>
                  <a:gd name="T19" fmla="*/ 8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3" h="127">
                    <a:moveTo>
                      <a:pt x="501" y="8"/>
                    </a:moveTo>
                    <a:cubicBezTo>
                      <a:pt x="494" y="7"/>
                      <a:pt x="486" y="7"/>
                      <a:pt x="478" y="6"/>
                    </a:cubicBezTo>
                    <a:cubicBezTo>
                      <a:pt x="443" y="2"/>
                      <a:pt x="407" y="0"/>
                      <a:pt x="369" y="0"/>
                    </a:cubicBezTo>
                    <a:cubicBezTo>
                      <a:pt x="329" y="0"/>
                      <a:pt x="291" y="2"/>
                      <a:pt x="255" y="6"/>
                    </a:cubicBezTo>
                    <a:cubicBezTo>
                      <a:pt x="252" y="7"/>
                      <a:pt x="248" y="7"/>
                      <a:pt x="245" y="7"/>
                    </a:cubicBezTo>
                    <a:cubicBezTo>
                      <a:pt x="138" y="20"/>
                      <a:pt x="54" y="50"/>
                      <a:pt x="18" y="94"/>
                    </a:cubicBezTo>
                    <a:cubicBezTo>
                      <a:pt x="9" y="104"/>
                      <a:pt x="3" y="115"/>
                      <a:pt x="0" y="127"/>
                    </a:cubicBezTo>
                    <a:cubicBezTo>
                      <a:pt x="743" y="127"/>
                      <a:pt x="743" y="127"/>
                      <a:pt x="743" y="127"/>
                    </a:cubicBezTo>
                    <a:cubicBezTo>
                      <a:pt x="740" y="113"/>
                      <a:pt x="732" y="100"/>
                      <a:pt x="721" y="89"/>
                    </a:cubicBezTo>
                    <a:cubicBezTo>
                      <a:pt x="682" y="49"/>
                      <a:pt x="601" y="21"/>
                      <a:pt x="50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/>
                <a:endParaRPr lang="en-US" dirty="0">
                  <a:solidFill>
                    <a:srgbClr val="2D2D2A"/>
                  </a:solidFill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3328274" y="4303188"/>
              <a:ext cx="1543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gency FB" panose="020B0503020202020204" pitchFamily="34" charset="0"/>
                  <a:cs typeface="Arial" panose="020B0604020202020204" pitchFamily="34" charset="0"/>
                </a:rPr>
                <a:t>15.1%</a:t>
              </a:r>
              <a:r>
                <a:rPr lang="mn-MN" sz="1400" b="1" dirty="0" smtClean="0">
                  <a:latin typeface="Agency FB" panose="020B0503020202020204" pitchFamily="34" charset="0"/>
                  <a:cs typeface="Arial" panose="020B0604020202020204" pitchFamily="34" charset="0"/>
                </a:rPr>
                <a:t> | </a:t>
              </a:r>
              <a:r>
                <a:rPr lang="mn-MN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Дотоод </a:t>
              </a:r>
              <a:r>
                <a:rPr lang="mn-MN" sz="1100" dirty="0">
                  <a:latin typeface="Arial" panose="020B0604020202020204" pitchFamily="34" charset="0"/>
                  <a:cs typeface="Arial" panose="020B0604020202020204" pitchFamily="34" charset="0"/>
                </a:rPr>
                <a:t>хяналтыг </a:t>
              </a:r>
            </a:p>
            <a:p>
              <a:pPr algn="ctr"/>
              <a:r>
                <a:rPr lang="mn-MN" sz="1100" dirty="0">
                  <a:latin typeface="Arial" panose="020B0604020202020204" pitchFamily="34" charset="0"/>
                  <a:cs typeface="Arial" panose="020B0604020202020204" pitchFamily="34" charset="0"/>
                </a:rPr>
                <a:t>сайжруулах</a:t>
              </a:r>
              <a:endParaRPr lang="en-US" sz="1100" dirty="0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52297" y="3471474"/>
            <a:ext cx="1087988" cy="1199711"/>
            <a:chOff x="3317788" y="1831480"/>
            <a:chExt cx="1087988" cy="1199711"/>
          </a:xfrm>
        </p:grpSpPr>
        <p:sp>
          <p:nvSpPr>
            <p:cNvPr id="60" name="Oval 59"/>
            <p:cNvSpPr/>
            <p:nvPr/>
          </p:nvSpPr>
          <p:spPr>
            <a:xfrm>
              <a:off x="3517357" y="1831480"/>
              <a:ext cx="688850" cy="68885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xmlns="" id="{52AB16E6-3B15-42C5-95F7-9A00E8F758EF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3638383" y="2057500"/>
              <a:ext cx="446800" cy="236812"/>
              <a:chOff x="1863" y="1443"/>
              <a:chExt cx="2032" cy="1436"/>
            </a:xfrm>
            <a:solidFill>
              <a:schemeClr val="bg1"/>
            </a:solidFill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xmlns="" id="{8C68122C-9039-4034-BF69-26B4B2B36A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00" y="1443"/>
                <a:ext cx="995" cy="895"/>
              </a:xfrm>
              <a:custGeom>
                <a:avLst/>
                <a:gdLst>
                  <a:gd name="T0" fmla="*/ 421 w 421"/>
                  <a:gd name="T1" fmla="*/ 183 h 379"/>
                  <a:gd name="T2" fmla="*/ 195 w 421"/>
                  <a:gd name="T3" fmla="*/ 0 h 379"/>
                  <a:gd name="T4" fmla="*/ 0 w 421"/>
                  <a:gd name="T5" fmla="*/ 91 h 379"/>
                  <a:gd name="T6" fmla="*/ 205 w 421"/>
                  <a:gd name="T7" fmla="*/ 340 h 379"/>
                  <a:gd name="T8" fmla="*/ 204 w 421"/>
                  <a:gd name="T9" fmla="*/ 367 h 379"/>
                  <a:gd name="T10" fmla="*/ 343 w 421"/>
                  <a:gd name="T11" fmla="*/ 378 h 379"/>
                  <a:gd name="T12" fmla="*/ 338 w 421"/>
                  <a:gd name="T13" fmla="*/ 368 h 379"/>
                  <a:gd name="T14" fmla="*/ 338 w 421"/>
                  <a:gd name="T15" fmla="*/ 325 h 379"/>
                  <a:gd name="T16" fmla="*/ 338 w 421"/>
                  <a:gd name="T17" fmla="*/ 325 h 379"/>
                  <a:gd name="T18" fmla="*/ 421 w 421"/>
                  <a:gd name="T19" fmla="*/ 183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379">
                    <a:moveTo>
                      <a:pt x="421" y="183"/>
                    </a:moveTo>
                    <a:cubicBezTo>
                      <a:pt x="421" y="82"/>
                      <a:pt x="320" y="0"/>
                      <a:pt x="195" y="0"/>
                    </a:cubicBezTo>
                    <a:cubicBezTo>
                      <a:pt x="112" y="0"/>
                      <a:pt x="39" y="37"/>
                      <a:pt x="0" y="91"/>
                    </a:cubicBezTo>
                    <a:cubicBezTo>
                      <a:pt x="120" y="131"/>
                      <a:pt x="205" y="228"/>
                      <a:pt x="205" y="340"/>
                    </a:cubicBezTo>
                    <a:cubicBezTo>
                      <a:pt x="205" y="349"/>
                      <a:pt x="205" y="358"/>
                      <a:pt x="204" y="367"/>
                    </a:cubicBezTo>
                    <a:cubicBezTo>
                      <a:pt x="248" y="370"/>
                      <a:pt x="319" y="375"/>
                      <a:pt x="343" y="378"/>
                    </a:cubicBezTo>
                    <a:cubicBezTo>
                      <a:pt x="343" y="378"/>
                      <a:pt x="357" y="379"/>
                      <a:pt x="338" y="368"/>
                    </a:cubicBezTo>
                    <a:cubicBezTo>
                      <a:pt x="329" y="364"/>
                      <a:pt x="310" y="343"/>
                      <a:pt x="338" y="325"/>
                    </a:cubicBezTo>
                    <a:cubicBezTo>
                      <a:pt x="338" y="325"/>
                      <a:pt x="338" y="325"/>
                      <a:pt x="338" y="325"/>
                    </a:cubicBezTo>
                    <a:cubicBezTo>
                      <a:pt x="389" y="291"/>
                      <a:pt x="421" y="240"/>
                      <a:pt x="421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/>
                <a:endParaRPr lang="en-US" dirty="0">
                  <a:solidFill>
                    <a:srgbClr val="2D2D2A"/>
                  </a:solidFill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xmlns="" id="{4465CAEE-D165-4808-A7FB-1BAEF526E8B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63" y="1648"/>
                <a:ext cx="1484" cy="1231"/>
              </a:xfrm>
              <a:custGeom>
                <a:avLst/>
                <a:gdLst>
                  <a:gd name="T0" fmla="*/ 314 w 628"/>
                  <a:gd name="T1" fmla="*/ 0 h 521"/>
                  <a:gd name="T2" fmla="*/ 0 w 628"/>
                  <a:gd name="T3" fmla="*/ 253 h 521"/>
                  <a:gd name="T4" fmla="*/ 115 w 628"/>
                  <a:gd name="T5" fmla="*/ 449 h 521"/>
                  <a:gd name="T6" fmla="*/ 123 w 628"/>
                  <a:gd name="T7" fmla="*/ 454 h 521"/>
                  <a:gd name="T8" fmla="*/ 136 w 628"/>
                  <a:gd name="T9" fmla="*/ 470 h 521"/>
                  <a:gd name="T10" fmla="*/ 135 w 628"/>
                  <a:gd name="T11" fmla="*/ 470 h 521"/>
                  <a:gd name="T12" fmla="*/ 139 w 628"/>
                  <a:gd name="T13" fmla="*/ 488 h 521"/>
                  <a:gd name="T14" fmla="*/ 119 w 628"/>
                  <a:gd name="T15" fmla="*/ 521 h 521"/>
                  <a:gd name="T16" fmla="*/ 319 w 628"/>
                  <a:gd name="T17" fmla="*/ 506 h 521"/>
                  <a:gd name="T18" fmla="*/ 356 w 628"/>
                  <a:gd name="T19" fmla="*/ 504 h 521"/>
                  <a:gd name="T20" fmla="*/ 357 w 628"/>
                  <a:gd name="T21" fmla="*/ 504 h 521"/>
                  <a:gd name="T22" fmla="*/ 628 w 628"/>
                  <a:gd name="T23" fmla="*/ 253 h 521"/>
                  <a:gd name="T24" fmla="*/ 314 w 628"/>
                  <a:gd name="T25" fmla="*/ 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8" h="521">
                    <a:moveTo>
                      <a:pt x="314" y="0"/>
                    </a:moveTo>
                    <a:cubicBezTo>
                      <a:pt x="141" y="0"/>
                      <a:pt x="0" y="114"/>
                      <a:pt x="0" y="253"/>
                    </a:cubicBezTo>
                    <a:cubicBezTo>
                      <a:pt x="0" y="329"/>
                      <a:pt x="42" y="400"/>
                      <a:pt x="115" y="449"/>
                    </a:cubicBezTo>
                    <a:cubicBezTo>
                      <a:pt x="123" y="454"/>
                      <a:pt x="123" y="454"/>
                      <a:pt x="123" y="454"/>
                    </a:cubicBezTo>
                    <a:cubicBezTo>
                      <a:pt x="127" y="458"/>
                      <a:pt x="132" y="464"/>
                      <a:pt x="136" y="470"/>
                    </a:cubicBezTo>
                    <a:cubicBezTo>
                      <a:pt x="135" y="470"/>
                      <a:pt x="135" y="470"/>
                      <a:pt x="135" y="470"/>
                    </a:cubicBezTo>
                    <a:cubicBezTo>
                      <a:pt x="139" y="476"/>
                      <a:pt x="140" y="483"/>
                      <a:pt x="139" y="488"/>
                    </a:cubicBezTo>
                    <a:cubicBezTo>
                      <a:pt x="139" y="503"/>
                      <a:pt x="128" y="515"/>
                      <a:pt x="119" y="521"/>
                    </a:cubicBezTo>
                    <a:cubicBezTo>
                      <a:pt x="168" y="516"/>
                      <a:pt x="262" y="510"/>
                      <a:pt x="319" y="506"/>
                    </a:cubicBezTo>
                    <a:cubicBezTo>
                      <a:pt x="332" y="506"/>
                      <a:pt x="344" y="505"/>
                      <a:pt x="356" y="504"/>
                    </a:cubicBezTo>
                    <a:cubicBezTo>
                      <a:pt x="357" y="504"/>
                      <a:pt x="357" y="504"/>
                      <a:pt x="357" y="504"/>
                    </a:cubicBezTo>
                    <a:cubicBezTo>
                      <a:pt x="512" y="487"/>
                      <a:pt x="628" y="379"/>
                      <a:pt x="628" y="253"/>
                    </a:cubicBezTo>
                    <a:cubicBezTo>
                      <a:pt x="628" y="114"/>
                      <a:pt x="487" y="0"/>
                      <a:pt x="3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/>
                <a:endParaRPr lang="en-US" dirty="0">
                  <a:solidFill>
                    <a:srgbClr val="2D2D2A"/>
                  </a:solidFill>
                </a:endParaRPr>
              </a:p>
            </p:txBody>
          </p:sp>
          <p:sp>
            <p:nvSpPr>
              <p:cNvPr id="30" name="Line 31">
                <a:extLst>
                  <a:ext uri="{FF2B5EF4-FFF2-40B4-BE49-F238E27FC236}">
                    <a16:creationId xmlns:a16="http://schemas.microsoft.com/office/drawing/2014/main" xmlns="" id="{53639911-E2DD-437C-ABB5-CF9FF1669D18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2390" y="2650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/>
                <a:endParaRPr lang="en-US" dirty="0">
                  <a:solidFill>
                    <a:srgbClr val="2D2D2A"/>
                  </a:solidFill>
                </a:endParaRPr>
              </a:p>
            </p:txBody>
          </p:sp>
          <p:sp>
            <p:nvSpPr>
              <p:cNvPr id="31" name="Line 32">
                <a:extLst>
                  <a:ext uri="{FF2B5EF4-FFF2-40B4-BE49-F238E27FC236}">
                    <a16:creationId xmlns:a16="http://schemas.microsoft.com/office/drawing/2014/main" xmlns="" id="{D57B742C-A965-44A1-9C8C-9B6CBC0C2F95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2390" y="2650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/>
                <a:endParaRPr lang="en-US" dirty="0">
                  <a:solidFill>
                    <a:srgbClr val="2D2D2A"/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317788" y="2554137"/>
              <a:ext cx="108798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8.6</a:t>
              </a:r>
              <a:r>
                <a:rPr lang="en-US" sz="1400" b="1" dirty="0" smtClean="0">
                  <a:latin typeface="Agency FB" panose="020B0503020202020204" pitchFamily="34" charset="0"/>
                  <a:cs typeface="Arial" panose="020B0604020202020204" pitchFamily="34" charset="0"/>
                </a:rPr>
                <a:t>%</a:t>
              </a:r>
              <a:r>
                <a:rPr lang="mn-M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mn-MN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| </a:t>
              </a:r>
              <a:r>
                <a:rPr lang="mn-MN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Бусад</a:t>
              </a:r>
            </a:p>
            <a:p>
              <a:pPr algn="ctr"/>
              <a:r>
                <a:rPr lang="mn-MN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асуудал</a:t>
              </a:r>
              <a:endParaRPr lang="en-US" sz="1100" dirty="0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3438014" y="346403"/>
            <a:ext cx="3029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ЗӨРЧЛИЙН </a:t>
            </a:r>
            <a:r>
              <a:rPr lang="mn-M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ЗАДАРГАА</a:t>
            </a:r>
            <a:endParaRPr lang="en-US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  <a:p>
            <a:pPr algn="ctr"/>
            <a:r>
              <a:rPr lang="mn-M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ЗӨВЛӨМЖИЙН ДҮН</a:t>
            </a:r>
            <a:endParaRPr lang="mn-MN" altLang="en-US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43917" y="1087465"/>
            <a:ext cx="9018166" cy="0"/>
            <a:chOff x="443917" y="1087465"/>
            <a:chExt cx="9018166" cy="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443917" y="1087465"/>
              <a:ext cx="901816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570219" y="1087465"/>
              <a:ext cx="765562" cy="0"/>
            </a:xfrm>
            <a:prstGeom prst="line">
              <a:avLst/>
            </a:prstGeom>
            <a:ln w="381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/>
          <p:cNvCxnSpPr/>
          <p:nvPr/>
        </p:nvCxnSpPr>
        <p:spPr>
          <a:xfrm>
            <a:off x="4953000" y="1670102"/>
            <a:ext cx="0" cy="401823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544544" y="2195231"/>
            <a:ext cx="1588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3200" b="1" dirty="0">
                <a:solidFill>
                  <a:srgbClr val="00B0F0"/>
                </a:solidFill>
                <a:latin typeface="Mogul Europe" panose="020B7200000000000000" pitchFamily="34" charset="0"/>
              </a:rPr>
              <a:t>77.5%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997118" y="1889177"/>
            <a:ext cx="26837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1600" b="1" dirty="0">
                <a:latin typeface="Mogul Europe" panose="020B7200000000000000" pitchFamily="34" charset="0"/>
              </a:rPr>
              <a:t>Зөвлөмжийн хэрэгжилт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982318" y="2783024"/>
            <a:ext cx="27133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050" dirty="0">
                <a:latin typeface="Mogul Europe" panose="020B7200000000000000" pitchFamily="34" charset="0"/>
              </a:rPr>
              <a:t>Өгсөн зөвлөмж ба түүний биелэлт, сүүлийн 5 жил, тоогоор</a:t>
            </a:r>
          </a:p>
        </p:txBody>
      </p:sp>
      <p:graphicFrame>
        <p:nvGraphicFramePr>
          <p:cNvPr id="57" name="Chart 56"/>
          <p:cNvGraphicFramePr/>
          <p:nvPr>
            <p:extLst>
              <p:ext uri="{D42A27DB-BD31-4B8C-83A1-F6EECF244321}">
                <p14:modId xmlns:p14="http://schemas.microsoft.com/office/powerpoint/2010/main" val="2972359665"/>
              </p:ext>
            </p:extLst>
          </p:nvPr>
        </p:nvGraphicFramePr>
        <p:xfrm>
          <a:off x="5204861" y="3080984"/>
          <a:ext cx="4268263" cy="265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8" name="Chart 57"/>
          <p:cNvGraphicFramePr/>
          <p:nvPr>
            <p:extLst>
              <p:ext uri="{D42A27DB-BD31-4B8C-83A1-F6EECF244321}">
                <p14:modId xmlns:p14="http://schemas.microsoft.com/office/powerpoint/2010/main" val="1393412731"/>
              </p:ext>
            </p:extLst>
          </p:nvPr>
        </p:nvGraphicFramePr>
        <p:xfrm>
          <a:off x="5204861" y="3482912"/>
          <a:ext cx="4268263" cy="2176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350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5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5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5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50"/>
                                        <p:tgtEl>
                                          <p:spTgt spid="5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50"/>
                                        <p:tgtEl>
                                          <p:spTgt spid="5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"/>
                                        <p:tgtEl>
                                          <p:spTgt spid="5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50"/>
                                        <p:tgtEl>
                                          <p:spTgt spid="5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5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50"/>
                                        <p:tgtEl>
                                          <p:spTgt spid="5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50"/>
                                        <p:tgtEl>
                                          <p:spTgt spid="5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5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50"/>
                                        <p:tgtEl>
                                          <p:spTgt spid="5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50"/>
                                        <p:tgtEl>
                                          <p:spTgt spid="5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50"/>
                                        <p:tgtEl>
                                          <p:spTgt spid="5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" grpId="0"/>
      <p:bldP spid="43" grpId="0"/>
      <p:bldP spid="53" grpId="0"/>
      <p:bldP spid="54" grpId="0"/>
      <p:bldP spid="55" grpId="0"/>
      <p:bldGraphic spid="57" grpId="0" uiExpand="1">
        <p:bldSub>
          <a:bldChart bld="category"/>
        </p:bldSub>
      </p:bldGraphic>
      <p:bldGraphic spid="58" grpId="0">
        <p:bldSub>
          <a:bldChart bld="category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257" y="4050314"/>
            <a:ext cx="7681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392.5</a:t>
            </a:r>
          </a:p>
        </p:txBody>
      </p:sp>
      <p:sp>
        <p:nvSpPr>
          <p:cNvPr id="3" name="Rectangle 2"/>
          <p:cNvSpPr/>
          <p:nvPr/>
        </p:nvSpPr>
        <p:spPr>
          <a:xfrm>
            <a:off x="3105088" y="3600952"/>
            <a:ext cx="7681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812.4</a:t>
            </a:r>
          </a:p>
        </p:txBody>
      </p:sp>
      <p:sp>
        <p:nvSpPr>
          <p:cNvPr id="4" name="Rectangle 3"/>
          <p:cNvSpPr/>
          <p:nvPr/>
        </p:nvSpPr>
        <p:spPr>
          <a:xfrm>
            <a:off x="4536859" y="3873410"/>
            <a:ext cx="832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540.9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32750" y="3794886"/>
            <a:ext cx="7681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633.7</a:t>
            </a:r>
          </a:p>
        </p:txBody>
      </p:sp>
      <p:sp>
        <p:nvSpPr>
          <p:cNvPr id="6" name="Rectangle 5"/>
          <p:cNvSpPr/>
          <p:nvPr/>
        </p:nvSpPr>
        <p:spPr>
          <a:xfrm>
            <a:off x="7367539" y="2602261"/>
            <a:ext cx="10262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1,831.6 </a:t>
            </a:r>
          </a:p>
        </p:txBody>
      </p:sp>
      <p:sp>
        <p:nvSpPr>
          <p:cNvPr id="7" name="Rectangle 6"/>
          <p:cNvSpPr/>
          <p:nvPr/>
        </p:nvSpPr>
        <p:spPr>
          <a:xfrm>
            <a:off x="2995588" y="346403"/>
            <a:ext cx="3914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ҮЙЛ </a:t>
            </a:r>
            <a:r>
              <a:rPr lang="mn-M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АЖИЛЛАГААНЫ ҮР ДҮН</a:t>
            </a:r>
          </a:p>
          <a:p>
            <a:pPr algn="ctr"/>
            <a:r>
              <a:rPr lang="mn-M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ҮР ӨГӨӨЖ</a:t>
            </a:r>
            <a:endParaRPr lang="mn-MN" altLang="en-US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3917" y="1087465"/>
            <a:ext cx="9018166" cy="0"/>
            <a:chOff x="443917" y="1087465"/>
            <a:chExt cx="9018166" cy="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43917" y="1087465"/>
              <a:ext cx="901816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570219" y="1087465"/>
              <a:ext cx="765562" cy="0"/>
            </a:xfrm>
            <a:prstGeom prst="line">
              <a:avLst/>
            </a:prstGeom>
            <a:ln w="381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3725741" y="1510979"/>
            <a:ext cx="2454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1600" b="1" dirty="0">
                <a:latin typeface="Mogul Europe" panose="020B7200000000000000" pitchFamily="34" charset="0"/>
              </a:rPr>
              <a:t>Бүртгэгдсэн үр </a:t>
            </a:r>
            <a:r>
              <a:rPr lang="mn-MN" sz="1600" b="1" dirty="0" smtClean="0">
                <a:latin typeface="Mogul Europe" panose="020B7200000000000000" pitchFamily="34" charset="0"/>
              </a:rPr>
              <a:t>өгөөж</a:t>
            </a:r>
            <a:endParaRPr lang="mn-MN" sz="1600" b="1" dirty="0">
              <a:latin typeface="Mogul Europe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96326" y="1847833"/>
            <a:ext cx="27133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050" dirty="0" smtClean="0">
                <a:latin typeface="Mogul Europe" panose="020B7200000000000000" pitchFamily="34" charset="0"/>
              </a:rPr>
              <a:t>Сүүлийн </a:t>
            </a:r>
            <a:r>
              <a:rPr lang="mn-MN" sz="1050" dirty="0">
                <a:latin typeface="Mogul Europe" panose="020B7200000000000000" pitchFamily="34" charset="0"/>
              </a:rPr>
              <a:t>5 </a:t>
            </a:r>
            <a:r>
              <a:rPr lang="mn-MN" sz="1050" dirty="0" smtClean="0">
                <a:latin typeface="Mogul Europe" panose="020B7200000000000000" pitchFamily="34" charset="0"/>
              </a:rPr>
              <a:t>жил, тэрбум төгрөг</a:t>
            </a:r>
            <a:endParaRPr lang="mn-MN" sz="1050" dirty="0">
              <a:latin typeface="Mogul Europe" panose="020B72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82672" y="4355595"/>
            <a:ext cx="485330" cy="3947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sp>
        <p:nvSpPr>
          <p:cNvPr id="14" name="Rectangle 13"/>
          <p:cNvSpPr/>
          <p:nvPr/>
        </p:nvSpPr>
        <p:spPr>
          <a:xfrm>
            <a:off x="3246504" y="3908730"/>
            <a:ext cx="485330" cy="8416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sp>
        <p:nvSpPr>
          <p:cNvPr id="15" name="Rectangle 14"/>
          <p:cNvSpPr/>
          <p:nvPr/>
        </p:nvSpPr>
        <p:spPr>
          <a:xfrm>
            <a:off x="4710335" y="4189750"/>
            <a:ext cx="485330" cy="56060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sp>
        <p:nvSpPr>
          <p:cNvPr id="16" name="Rectangle 15"/>
          <p:cNvSpPr/>
          <p:nvPr/>
        </p:nvSpPr>
        <p:spPr>
          <a:xfrm>
            <a:off x="6174167" y="4102664"/>
            <a:ext cx="485330" cy="6476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sp>
        <p:nvSpPr>
          <p:cNvPr id="17" name="Rectangle 16"/>
          <p:cNvSpPr/>
          <p:nvPr/>
        </p:nvSpPr>
        <p:spPr>
          <a:xfrm>
            <a:off x="7637999" y="2910039"/>
            <a:ext cx="485330" cy="1840318"/>
          </a:xfrm>
          <a:prstGeom prst="rect">
            <a:avLst/>
          </a:prstGeom>
          <a:solidFill>
            <a:srgbClr val="7CD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sp>
        <p:nvSpPr>
          <p:cNvPr id="18" name="Rectangle 17"/>
          <p:cNvSpPr/>
          <p:nvPr/>
        </p:nvSpPr>
        <p:spPr>
          <a:xfrm>
            <a:off x="0" y="4752974"/>
            <a:ext cx="9906000" cy="2105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cxnSp>
        <p:nvCxnSpPr>
          <p:cNvPr id="19" name="Straight Connector 18"/>
          <p:cNvCxnSpPr/>
          <p:nvPr/>
        </p:nvCxnSpPr>
        <p:spPr>
          <a:xfrm>
            <a:off x="1066800" y="4750357"/>
            <a:ext cx="7772400" cy="0"/>
          </a:xfrm>
          <a:prstGeom prst="line">
            <a:avLst/>
          </a:prstGeom>
          <a:ln w="57150" cap="sq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650877" y="4783309"/>
            <a:ext cx="748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2013</a:t>
            </a:r>
            <a:endParaRPr lang="mn-MN" sz="1600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14706" y="4783309"/>
            <a:ext cx="748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2014</a:t>
            </a:r>
            <a:endParaRPr lang="mn-MN" sz="1600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8535" y="4783309"/>
            <a:ext cx="748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2015</a:t>
            </a:r>
            <a:endParaRPr lang="mn-MN" sz="1600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42364" y="4783309"/>
            <a:ext cx="748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2016</a:t>
            </a:r>
            <a:endParaRPr lang="mn-MN" sz="1600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06193" y="4783309"/>
            <a:ext cx="748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gul Europe" panose="020B7200000000000000" pitchFamily="34" charset="0"/>
              </a:rPr>
              <a:t>2017</a:t>
            </a:r>
            <a:endParaRPr lang="mn-MN" sz="1600" dirty="0">
              <a:solidFill>
                <a:schemeClr val="tx1">
                  <a:lumMod val="65000"/>
                  <a:lumOff val="35000"/>
                </a:schemeClr>
              </a:solidFill>
              <a:latin typeface="Mogul Europe" panose="020B7200000000000000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67717" y="5454252"/>
            <a:ext cx="8595308" cy="329160"/>
            <a:chOff x="367717" y="5454252"/>
            <a:chExt cx="8595308" cy="329160"/>
          </a:xfrm>
        </p:grpSpPr>
        <p:sp>
          <p:nvSpPr>
            <p:cNvPr id="26" name="Rounded Rectangle 25"/>
            <p:cNvSpPr/>
            <p:nvPr/>
          </p:nvSpPr>
          <p:spPr>
            <a:xfrm>
              <a:off x="367717" y="5454252"/>
              <a:ext cx="8595308" cy="3291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 sz="16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68690" y="5488027"/>
              <a:ext cx="216437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mn-MN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Bold" charset="0"/>
                  <a:ea typeface="Montserrat Bold" charset="0"/>
                  <a:cs typeface="Montserrat Bold" charset="0"/>
                </a:rPr>
                <a:t>Нэг төгрөгт ногдох үр өгөөж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42363" y="5288634"/>
            <a:ext cx="720000" cy="720000"/>
            <a:chOff x="6042363" y="5288634"/>
            <a:chExt cx="720000" cy="720000"/>
          </a:xfrm>
        </p:grpSpPr>
        <p:sp>
          <p:nvSpPr>
            <p:cNvPr id="29" name="Oval 28"/>
            <p:cNvSpPr/>
            <p:nvPr/>
          </p:nvSpPr>
          <p:spPr>
            <a:xfrm>
              <a:off x="6042363" y="5288634"/>
              <a:ext cx="720000" cy="72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4280" tIns="37140" rIns="74280" bIns="37140" rtlCol="0" anchor="ctr"/>
            <a:lstStyle/>
            <a:p>
              <a:pPr algn="ctr"/>
              <a:endParaRPr lang="en-US" b="1" dirty="0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75189" y="5483350"/>
              <a:ext cx="6799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67.9</a:t>
              </a:r>
              <a:r>
                <a:rPr lang="mn-MN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₮</a:t>
              </a:r>
              <a:endParaRPr lang="en-US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367526" y="5126634"/>
            <a:ext cx="1044000" cy="1044000"/>
            <a:chOff x="7367526" y="5126634"/>
            <a:chExt cx="1044000" cy="1044000"/>
          </a:xfrm>
        </p:grpSpPr>
        <p:sp>
          <p:nvSpPr>
            <p:cNvPr id="32" name="Oval 31"/>
            <p:cNvSpPr/>
            <p:nvPr/>
          </p:nvSpPr>
          <p:spPr>
            <a:xfrm>
              <a:off x="7367526" y="5126634"/>
              <a:ext cx="1044000" cy="1044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4280" tIns="37140" rIns="74280" bIns="37140"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474538" y="5460971"/>
              <a:ext cx="8418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198.57</a:t>
              </a:r>
              <a:r>
                <a:rPr lang="mn-MN" b="1" dirty="0">
                  <a:solidFill>
                    <a:schemeClr val="bg1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₮</a:t>
              </a:r>
              <a:endParaRPr lang="en-US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039167" y="5198702"/>
            <a:ext cx="900000" cy="899864"/>
            <a:chOff x="3039167" y="5198702"/>
            <a:chExt cx="900000" cy="899864"/>
          </a:xfrm>
        </p:grpSpPr>
        <p:sp>
          <p:nvSpPr>
            <p:cNvPr id="35" name="Oval 34"/>
            <p:cNvSpPr/>
            <p:nvPr/>
          </p:nvSpPr>
          <p:spPr>
            <a:xfrm>
              <a:off x="3039167" y="5198702"/>
              <a:ext cx="900000" cy="89986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4280" tIns="37140" rIns="74280" bIns="37140" rtlCol="0" anchor="ctr"/>
            <a:lstStyle/>
            <a:p>
              <a:pPr lvl="0" algn="ctr"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121117" y="5483350"/>
              <a:ext cx="7360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mn-MN" b="1" dirty="0">
                  <a:solidFill>
                    <a:schemeClr val="bg1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92.16₮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594618" y="5289511"/>
            <a:ext cx="720000" cy="718246"/>
            <a:chOff x="4594618" y="5289511"/>
            <a:chExt cx="720000" cy="718246"/>
          </a:xfrm>
        </p:grpSpPr>
        <p:sp>
          <p:nvSpPr>
            <p:cNvPr id="38" name="Oval 37"/>
            <p:cNvSpPr/>
            <p:nvPr/>
          </p:nvSpPr>
          <p:spPr>
            <a:xfrm>
              <a:off x="4594618" y="5289511"/>
              <a:ext cx="720000" cy="71824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4280" tIns="37140" rIns="74280" bIns="37140" rtlCol="0" anchor="ctr"/>
            <a:lstStyle/>
            <a:p>
              <a:pPr lvl="0" algn="ctr"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594618" y="5460971"/>
              <a:ext cx="7056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mn-MN" b="1" dirty="0">
                  <a:solidFill>
                    <a:schemeClr val="bg1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56.6₮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869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07732" y="1265043"/>
            <a:ext cx="2890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000" b="1" dirty="0" smtClean="0">
                <a:latin typeface="Mogul Europe" panose="020B7200000000000000" pitchFamily="34" charset="0"/>
              </a:rPr>
              <a:t>ЗӨРЧИЛ ГАРГАСАН</a:t>
            </a:r>
            <a:endParaRPr lang="mn-MN" sz="2000" b="1" dirty="0">
              <a:latin typeface="Mogul Europe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6326" y="1628629"/>
            <a:ext cx="2713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dirty="0" smtClean="0">
                <a:latin typeface="Mogul Europe" panose="020B7200000000000000" pitchFamily="34" charset="0"/>
              </a:rPr>
              <a:t>2017 ОНД</a:t>
            </a:r>
            <a:endParaRPr lang="mn-MN" dirty="0">
              <a:latin typeface="Mogul Europe" panose="020B7200000000000000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186431" y="2497264"/>
            <a:ext cx="1803956" cy="1811474"/>
            <a:chOff x="6137268" y="2984518"/>
            <a:chExt cx="1357253" cy="1362910"/>
          </a:xfrm>
          <a:solidFill>
            <a:srgbClr val="FF5050"/>
          </a:solidFill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6684628" y="3813710"/>
              <a:ext cx="119121" cy="533718"/>
            </a:xfrm>
            <a:custGeom>
              <a:avLst/>
              <a:gdLst>
                <a:gd name="T0" fmla="*/ 0 w 746"/>
                <a:gd name="T1" fmla="*/ 11 h 3340"/>
                <a:gd name="T2" fmla="*/ 0 w 746"/>
                <a:gd name="T3" fmla="*/ 2968 h 3340"/>
                <a:gd name="T4" fmla="*/ 373 w 746"/>
                <a:gd name="T5" fmla="*/ 3340 h 3340"/>
                <a:gd name="T6" fmla="*/ 746 w 746"/>
                <a:gd name="T7" fmla="*/ 2968 h 3340"/>
                <a:gd name="T8" fmla="*/ 746 w 746"/>
                <a:gd name="T9" fmla="*/ 0 h 3340"/>
                <a:gd name="T10" fmla="*/ 0 w 746"/>
                <a:gd name="T11" fmla="*/ 11 h 3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6" h="3340">
                  <a:moveTo>
                    <a:pt x="0" y="11"/>
                  </a:moveTo>
                  <a:lnTo>
                    <a:pt x="0" y="2968"/>
                  </a:lnTo>
                  <a:cubicBezTo>
                    <a:pt x="0" y="3174"/>
                    <a:pt x="167" y="3340"/>
                    <a:pt x="373" y="3340"/>
                  </a:cubicBezTo>
                  <a:cubicBezTo>
                    <a:pt x="579" y="3340"/>
                    <a:pt x="746" y="3174"/>
                    <a:pt x="746" y="2968"/>
                  </a:cubicBezTo>
                  <a:lnTo>
                    <a:pt x="746" y="0"/>
                  </a:lnTo>
                  <a:cubicBezTo>
                    <a:pt x="532" y="161"/>
                    <a:pt x="231" y="175"/>
                    <a:pt x="0" y="1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6829370" y="3814709"/>
              <a:ext cx="119121" cy="532719"/>
            </a:xfrm>
            <a:custGeom>
              <a:avLst/>
              <a:gdLst>
                <a:gd name="T0" fmla="*/ 0 w 745"/>
                <a:gd name="T1" fmla="*/ 0 h 3334"/>
                <a:gd name="T2" fmla="*/ 0 w 745"/>
                <a:gd name="T3" fmla="*/ 2962 h 3334"/>
                <a:gd name="T4" fmla="*/ 372 w 745"/>
                <a:gd name="T5" fmla="*/ 3334 h 3334"/>
                <a:gd name="T6" fmla="*/ 745 w 745"/>
                <a:gd name="T7" fmla="*/ 2962 h 3334"/>
                <a:gd name="T8" fmla="*/ 745 w 745"/>
                <a:gd name="T9" fmla="*/ 0 h 3334"/>
                <a:gd name="T10" fmla="*/ 0 w 745"/>
                <a:gd name="T11" fmla="*/ 0 h 3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5" h="3334">
                  <a:moveTo>
                    <a:pt x="0" y="0"/>
                  </a:moveTo>
                  <a:lnTo>
                    <a:pt x="0" y="2962"/>
                  </a:lnTo>
                  <a:cubicBezTo>
                    <a:pt x="0" y="3168"/>
                    <a:pt x="166" y="3334"/>
                    <a:pt x="372" y="3334"/>
                  </a:cubicBezTo>
                  <a:cubicBezTo>
                    <a:pt x="578" y="3334"/>
                    <a:pt x="745" y="3168"/>
                    <a:pt x="745" y="2962"/>
                  </a:cubicBezTo>
                  <a:lnTo>
                    <a:pt x="745" y="0"/>
                  </a:lnTo>
                  <a:cubicBezTo>
                    <a:pt x="518" y="165"/>
                    <a:pt x="217" y="159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714242" y="3130259"/>
              <a:ext cx="205634" cy="20563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7157454" y="3213444"/>
              <a:ext cx="195652" cy="98824"/>
            </a:xfrm>
            <a:custGeom>
              <a:avLst/>
              <a:gdLst>
                <a:gd name="T0" fmla="*/ 8 w 1225"/>
                <a:gd name="T1" fmla="*/ 0 h 619"/>
                <a:gd name="T2" fmla="*/ 613 w 1225"/>
                <a:gd name="T3" fmla="*/ 619 h 619"/>
                <a:gd name="T4" fmla="*/ 1218 w 1225"/>
                <a:gd name="T5" fmla="*/ 0 h 619"/>
                <a:gd name="T6" fmla="*/ 8 w 1225"/>
                <a:gd name="T7" fmla="*/ 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5" h="619">
                  <a:moveTo>
                    <a:pt x="8" y="0"/>
                  </a:moveTo>
                  <a:cubicBezTo>
                    <a:pt x="0" y="343"/>
                    <a:pt x="276" y="619"/>
                    <a:pt x="613" y="619"/>
                  </a:cubicBezTo>
                  <a:cubicBezTo>
                    <a:pt x="951" y="619"/>
                    <a:pt x="1225" y="341"/>
                    <a:pt x="1218" y="0"/>
                  </a:cubicBezTo>
                  <a:cubicBezTo>
                    <a:pt x="883" y="242"/>
                    <a:pt x="342" y="243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137268" y="3336892"/>
              <a:ext cx="1357253" cy="959960"/>
            </a:xfrm>
            <a:custGeom>
              <a:avLst/>
              <a:gdLst>
                <a:gd name="T0" fmla="*/ 7783 w 8498"/>
                <a:gd name="T1" fmla="*/ 21 h 6010"/>
                <a:gd name="T2" fmla="*/ 5600 w 8498"/>
                <a:gd name="T3" fmla="*/ 318 h 6010"/>
                <a:gd name="T4" fmla="*/ 4899 w 8498"/>
                <a:gd name="T5" fmla="*/ 0 h 6010"/>
                <a:gd name="T6" fmla="*/ 3524 w 8498"/>
                <a:gd name="T7" fmla="*/ 0 h 6010"/>
                <a:gd name="T8" fmla="*/ 2229 w 8498"/>
                <a:gd name="T9" fmla="*/ 21 h 6010"/>
                <a:gd name="T10" fmla="*/ 6 w 8498"/>
                <a:gd name="T11" fmla="*/ 726 h 6010"/>
                <a:gd name="T12" fmla="*/ 310 w 8498"/>
                <a:gd name="T13" fmla="*/ 3039 h 6010"/>
                <a:gd name="T14" fmla="*/ 625 w 8498"/>
                <a:gd name="T15" fmla="*/ 729 h 6010"/>
                <a:gd name="T16" fmla="*/ 676 w 8498"/>
                <a:gd name="T17" fmla="*/ 675 h 6010"/>
                <a:gd name="T18" fmla="*/ 703 w 8498"/>
                <a:gd name="T19" fmla="*/ 5639 h 6010"/>
                <a:gd name="T20" fmla="*/ 1445 w 8498"/>
                <a:gd name="T21" fmla="*/ 5639 h 6010"/>
                <a:gd name="T22" fmla="*/ 1445 w 8498"/>
                <a:gd name="T23" fmla="*/ 2838 h 6010"/>
                <a:gd name="T24" fmla="*/ 1555 w 8498"/>
                <a:gd name="T25" fmla="*/ 2838 h 6010"/>
                <a:gd name="T26" fmla="*/ 1926 w 8498"/>
                <a:gd name="T27" fmla="*/ 6010 h 6010"/>
                <a:gd name="T28" fmla="*/ 2277 w 8498"/>
                <a:gd name="T29" fmla="*/ 703 h 6010"/>
                <a:gd name="T30" fmla="*/ 2338 w 8498"/>
                <a:gd name="T31" fmla="*/ 662 h 6010"/>
                <a:gd name="T32" fmla="*/ 2589 w 8498"/>
                <a:gd name="T33" fmla="*/ 1016 h 6010"/>
                <a:gd name="T34" fmla="*/ 2382 w 8498"/>
                <a:gd name="T35" fmla="*/ 1526 h 6010"/>
                <a:gd name="T36" fmla="*/ 3606 w 8498"/>
                <a:gd name="T37" fmla="*/ 2731 h 6010"/>
                <a:gd name="T38" fmla="*/ 3978 w 8498"/>
                <a:gd name="T39" fmla="*/ 2233 h 6010"/>
                <a:gd name="T40" fmla="*/ 3343 w 8498"/>
                <a:gd name="T41" fmla="*/ 809 h 6010"/>
                <a:gd name="T42" fmla="*/ 3427 w 8498"/>
                <a:gd name="T43" fmla="*/ 826 h 6010"/>
                <a:gd name="T44" fmla="*/ 4249 w 8498"/>
                <a:gd name="T45" fmla="*/ 2047 h 6010"/>
                <a:gd name="T46" fmla="*/ 5072 w 8498"/>
                <a:gd name="T47" fmla="*/ 830 h 6010"/>
                <a:gd name="T48" fmla="*/ 5157 w 8498"/>
                <a:gd name="T49" fmla="*/ 813 h 6010"/>
                <a:gd name="T50" fmla="*/ 4520 w 8498"/>
                <a:gd name="T51" fmla="*/ 2233 h 6010"/>
                <a:gd name="T52" fmla="*/ 4892 w 8498"/>
                <a:gd name="T53" fmla="*/ 2731 h 6010"/>
                <a:gd name="T54" fmla="*/ 6116 w 8498"/>
                <a:gd name="T55" fmla="*/ 1526 h 6010"/>
                <a:gd name="T56" fmla="*/ 5909 w 8498"/>
                <a:gd name="T57" fmla="*/ 1016 h 6010"/>
                <a:gd name="T58" fmla="*/ 6160 w 8498"/>
                <a:gd name="T59" fmla="*/ 662 h 6010"/>
                <a:gd name="T60" fmla="*/ 6221 w 8498"/>
                <a:gd name="T61" fmla="*/ 703 h 6010"/>
                <a:gd name="T62" fmla="*/ 6572 w 8498"/>
                <a:gd name="T63" fmla="*/ 6010 h 6010"/>
                <a:gd name="T64" fmla="*/ 6943 w 8498"/>
                <a:gd name="T65" fmla="*/ 2837 h 6010"/>
                <a:gd name="T66" fmla="*/ 7053 w 8498"/>
                <a:gd name="T67" fmla="*/ 2837 h 6010"/>
                <a:gd name="T68" fmla="*/ 7053 w 8498"/>
                <a:gd name="T69" fmla="*/ 5639 h 6010"/>
                <a:gd name="T70" fmla="*/ 7795 w 8498"/>
                <a:gd name="T71" fmla="*/ 5639 h 6010"/>
                <a:gd name="T72" fmla="*/ 7828 w 8498"/>
                <a:gd name="T73" fmla="*/ 685 h 6010"/>
                <a:gd name="T74" fmla="*/ 7873 w 8498"/>
                <a:gd name="T75" fmla="*/ 729 h 6010"/>
                <a:gd name="T76" fmla="*/ 8187 w 8498"/>
                <a:gd name="T77" fmla="*/ 3039 h 6010"/>
                <a:gd name="T78" fmla="*/ 8492 w 8498"/>
                <a:gd name="T79" fmla="*/ 726 h 6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98" h="6010">
                  <a:moveTo>
                    <a:pt x="8492" y="726"/>
                  </a:moveTo>
                  <a:cubicBezTo>
                    <a:pt x="8490" y="338"/>
                    <a:pt x="8172" y="21"/>
                    <a:pt x="7783" y="21"/>
                  </a:cubicBezTo>
                  <a:lnTo>
                    <a:pt x="6269" y="21"/>
                  </a:lnTo>
                  <a:cubicBezTo>
                    <a:pt x="6012" y="21"/>
                    <a:pt x="5769" y="133"/>
                    <a:pt x="5600" y="318"/>
                  </a:cubicBezTo>
                  <a:cubicBezTo>
                    <a:pt x="5457" y="120"/>
                    <a:pt x="5227" y="0"/>
                    <a:pt x="4974" y="0"/>
                  </a:cubicBezTo>
                  <a:lnTo>
                    <a:pt x="4899" y="0"/>
                  </a:lnTo>
                  <a:cubicBezTo>
                    <a:pt x="4542" y="352"/>
                    <a:pt x="3971" y="351"/>
                    <a:pt x="3616" y="0"/>
                  </a:cubicBezTo>
                  <a:lnTo>
                    <a:pt x="3524" y="0"/>
                  </a:lnTo>
                  <a:cubicBezTo>
                    <a:pt x="3271" y="0"/>
                    <a:pt x="3041" y="120"/>
                    <a:pt x="2898" y="318"/>
                  </a:cubicBezTo>
                  <a:cubicBezTo>
                    <a:pt x="2729" y="133"/>
                    <a:pt x="2486" y="21"/>
                    <a:pt x="2229" y="21"/>
                  </a:cubicBezTo>
                  <a:lnTo>
                    <a:pt x="715" y="21"/>
                  </a:lnTo>
                  <a:cubicBezTo>
                    <a:pt x="326" y="21"/>
                    <a:pt x="8" y="338"/>
                    <a:pt x="6" y="726"/>
                  </a:cubicBezTo>
                  <a:cubicBezTo>
                    <a:pt x="0" y="2008"/>
                    <a:pt x="1" y="1552"/>
                    <a:pt x="1" y="2729"/>
                  </a:cubicBezTo>
                  <a:cubicBezTo>
                    <a:pt x="1" y="2900"/>
                    <a:pt x="140" y="3039"/>
                    <a:pt x="310" y="3039"/>
                  </a:cubicBezTo>
                  <a:cubicBezTo>
                    <a:pt x="481" y="3039"/>
                    <a:pt x="620" y="2900"/>
                    <a:pt x="620" y="2729"/>
                  </a:cubicBezTo>
                  <a:cubicBezTo>
                    <a:pt x="620" y="1554"/>
                    <a:pt x="618" y="2010"/>
                    <a:pt x="625" y="729"/>
                  </a:cubicBezTo>
                  <a:cubicBezTo>
                    <a:pt x="625" y="722"/>
                    <a:pt x="626" y="714"/>
                    <a:pt x="628" y="707"/>
                  </a:cubicBezTo>
                  <a:cubicBezTo>
                    <a:pt x="633" y="686"/>
                    <a:pt x="654" y="672"/>
                    <a:pt x="676" y="675"/>
                  </a:cubicBezTo>
                  <a:cubicBezTo>
                    <a:pt x="698" y="678"/>
                    <a:pt x="714" y="696"/>
                    <a:pt x="714" y="719"/>
                  </a:cubicBezTo>
                  <a:cubicBezTo>
                    <a:pt x="712" y="1112"/>
                    <a:pt x="703" y="2951"/>
                    <a:pt x="703" y="5639"/>
                  </a:cubicBezTo>
                  <a:cubicBezTo>
                    <a:pt x="703" y="5844"/>
                    <a:pt x="869" y="6010"/>
                    <a:pt x="1074" y="6010"/>
                  </a:cubicBezTo>
                  <a:cubicBezTo>
                    <a:pt x="1279" y="6010"/>
                    <a:pt x="1445" y="5844"/>
                    <a:pt x="1445" y="5639"/>
                  </a:cubicBezTo>
                  <a:lnTo>
                    <a:pt x="1445" y="2838"/>
                  </a:lnTo>
                  <a:lnTo>
                    <a:pt x="1445" y="2838"/>
                  </a:lnTo>
                  <a:lnTo>
                    <a:pt x="1555" y="2838"/>
                  </a:lnTo>
                  <a:lnTo>
                    <a:pt x="1555" y="2838"/>
                  </a:lnTo>
                  <a:lnTo>
                    <a:pt x="1555" y="5639"/>
                  </a:lnTo>
                  <a:cubicBezTo>
                    <a:pt x="1555" y="5844"/>
                    <a:pt x="1721" y="6010"/>
                    <a:pt x="1926" y="6010"/>
                  </a:cubicBezTo>
                  <a:cubicBezTo>
                    <a:pt x="2131" y="6010"/>
                    <a:pt x="2297" y="5844"/>
                    <a:pt x="2297" y="5639"/>
                  </a:cubicBezTo>
                  <a:cubicBezTo>
                    <a:pt x="2297" y="2784"/>
                    <a:pt x="2279" y="1077"/>
                    <a:pt x="2277" y="703"/>
                  </a:cubicBezTo>
                  <a:cubicBezTo>
                    <a:pt x="2277" y="688"/>
                    <a:pt x="2284" y="674"/>
                    <a:pt x="2296" y="666"/>
                  </a:cubicBezTo>
                  <a:cubicBezTo>
                    <a:pt x="2309" y="658"/>
                    <a:pt x="2324" y="656"/>
                    <a:pt x="2338" y="662"/>
                  </a:cubicBezTo>
                  <a:cubicBezTo>
                    <a:pt x="2402" y="688"/>
                    <a:pt x="2457" y="738"/>
                    <a:pt x="2487" y="803"/>
                  </a:cubicBezTo>
                  <a:lnTo>
                    <a:pt x="2589" y="1016"/>
                  </a:lnTo>
                  <a:lnTo>
                    <a:pt x="2589" y="1017"/>
                  </a:lnTo>
                  <a:lnTo>
                    <a:pt x="2382" y="1526"/>
                  </a:lnTo>
                  <a:cubicBezTo>
                    <a:pt x="2329" y="1657"/>
                    <a:pt x="2371" y="1807"/>
                    <a:pt x="2484" y="1892"/>
                  </a:cubicBezTo>
                  <a:lnTo>
                    <a:pt x="3606" y="2731"/>
                  </a:lnTo>
                  <a:cubicBezTo>
                    <a:pt x="3743" y="2833"/>
                    <a:pt x="3938" y="2805"/>
                    <a:pt x="4040" y="2668"/>
                  </a:cubicBezTo>
                  <a:cubicBezTo>
                    <a:pt x="4143" y="2531"/>
                    <a:pt x="4115" y="2336"/>
                    <a:pt x="3978" y="2233"/>
                  </a:cubicBezTo>
                  <a:lnTo>
                    <a:pt x="3048" y="1538"/>
                  </a:lnTo>
                  <a:cubicBezTo>
                    <a:pt x="3211" y="1136"/>
                    <a:pt x="3295" y="924"/>
                    <a:pt x="3343" y="809"/>
                  </a:cubicBezTo>
                  <a:cubicBezTo>
                    <a:pt x="3351" y="790"/>
                    <a:pt x="3371" y="779"/>
                    <a:pt x="3392" y="783"/>
                  </a:cubicBezTo>
                  <a:cubicBezTo>
                    <a:pt x="3412" y="787"/>
                    <a:pt x="3427" y="805"/>
                    <a:pt x="3427" y="826"/>
                  </a:cubicBezTo>
                  <a:lnTo>
                    <a:pt x="3427" y="1421"/>
                  </a:lnTo>
                  <a:cubicBezTo>
                    <a:pt x="4241" y="2030"/>
                    <a:pt x="4198" y="1994"/>
                    <a:pt x="4249" y="2047"/>
                  </a:cubicBezTo>
                  <a:cubicBezTo>
                    <a:pt x="4300" y="1993"/>
                    <a:pt x="4256" y="2031"/>
                    <a:pt x="5072" y="1420"/>
                  </a:cubicBezTo>
                  <a:lnTo>
                    <a:pt x="5072" y="830"/>
                  </a:lnTo>
                  <a:cubicBezTo>
                    <a:pt x="5072" y="809"/>
                    <a:pt x="5087" y="791"/>
                    <a:pt x="5107" y="787"/>
                  </a:cubicBezTo>
                  <a:cubicBezTo>
                    <a:pt x="5128" y="782"/>
                    <a:pt x="5149" y="793"/>
                    <a:pt x="5157" y="813"/>
                  </a:cubicBezTo>
                  <a:cubicBezTo>
                    <a:pt x="5204" y="928"/>
                    <a:pt x="5288" y="1139"/>
                    <a:pt x="5450" y="1538"/>
                  </a:cubicBezTo>
                  <a:lnTo>
                    <a:pt x="4520" y="2233"/>
                  </a:lnTo>
                  <a:cubicBezTo>
                    <a:pt x="4410" y="2316"/>
                    <a:pt x="4368" y="2461"/>
                    <a:pt x="4414" y="2588"/>
                  </a:cubicBezTo>
                  <a:cubicBezTo>
                    <a:pt x="4485" y="2784"/>
                    <a:pt x="4726" y="2855"/>
                    <a:pt x="4892" y="2731"/>
                  </a:cubicBezTo>
                  <a:lnTo>
                    <a:pt x="6014" y="1892"/>
                  </a:lnTo>
                  <a:cubicBezTo>
                    <a:pt x="6127" y="1807"/>
                    <a:pt x="6169" y="1657"/>
                    <a:pt x="6116" y="1526"/>
                  </a:cubicBezTo>
                  <a:lnTo>
                    <a:pt x="5909" y="1017"/>
                  </a:lnTo>
                  <a:lnTo>
                    <a:pt x="5909" y="1016"/>
                  </a:lnTo>
                  <a:lnTo>
                    <a:pt x="6010" y="803"/>
                  </a:lnTo>
                  <a:cubicBezTo>
                    <a:pt x="6041" y="738"/>
                    <a:pt x="6095" y="688"/>
                    <a:pt x="6160" y="662"/>
                  </a:cubicBezTo>
                  <a:cubicBezTo>
                    <a:pt x="6174" y="656"/>
                    <a:pt x="6189" y="658"/>
                    <a:pt x="6201" y="666"/>
                  </a:cubicBezTo>
                  <a:cubicBezTo>
                    <a:pt x="6214" y="674"/>
                    <a:pt x="6221" y="688"/>
                    <a:pt x="6221" y="703"/>
                  </a:cubicBezTo>
                  <a:cubicBezTo>
                    <a:pt x="6218" y="1078"/>
                    <a:pt x="6200" y="2792"/>
                    <a:pt x="6200" y="5639"/>
                  </a:cubicBezTo>
                  <a:cubicBezTo>
                    <a:pt x="6200" y="5844"/>
                    <a:pt x="6367" y="6010"/>
                    <a:pt x="6572" y="6010"/>
                  </a:cubicBezTo>
                  <a:cubicBezTo>
                    <a:pt x="6777" y="6010"/>
                    <a:pt x="6943" y="5844"/>
                    <a:pt x="6943" y="5639"/>
                  </a:cubicBezTo>
                  <a:lnTo>
                    <a:pt x="6943" y="2837"/>
                  </a:lnTo>
                  <a:lnTo>
                    <a:pt x="6943" y="2837"/>
                  </a:lnTo>
                  <a:lnTo>
                    <a:pt x="7053" y="2837"/>
                  </a:lnTo>
                  <a:lnTo>
                    <a:pt x="7053" y="2837"/>
                  </a:lnTo>
                  <a:lnTo>
                    <a:pt x="7053" y="5639"/>
                  </a:lnTo>
                  <a:cubicBezTo>
                    <a:pt x="7053" y="5844"/>
                    <a:pt x="7219" y="6010"/>
                    <a:pt x="7424" y="6010"/>
                  </a:cubicBezTo>
                  <a:cubicBezTo>
                    <a:pt x="7629" y="6010"/>
                    <a:pt x="7795" y="5844"/>
                    <a:pt x="7795" y="5639"/>
                  </a:cubicBezTo>
                  <a:cubicBezTo>
                    <a:pt x="7795" y="2980"/>
                    <a:pt x="7786" y="1146"/>
                    <a:pt x="7784" y="730"/>
                  </a:cubicBezTo>
                  <a:cubicBezTo>
                    <a:pt x="7784" y="705"/>
                    <a:pt x="7803" y="685"/>
                    <a:pt x="7828" y="685"/>
                  </a:cubicBezTo>
                  <a:cubicBezTo>
                    <a:pt x="7853" y="685"/>
                    <a:pt x="7873" y="705"/>
                    <a:pt x="7873" y="729"/>
                  </a:cubicBezTo>
                  <a:lnTo>
                    <a:pt x="7873" y="729"/>
                  </a:lnTo>
                  <a:cubicBezTo>
                    <a:pt x="7879" y="2008"/>
                    <a:pt x="7878" y="1552"/>
                    <a:pt x="7878" y="2729"/>
                  </a:cubicBezTo>
                  <a:cubicBezTo>
                    <a:pt x="7878" y="2900"/>
                    <a:pt x="8017" y="3039"/>
                    <a:pt x="8187" y="3039"/>
                  </a:cubicBezTo>
                  <a:cubicBezTo>
                    <a:pt x="8358" y="3039"/>
                    <a:pt x="8497" y="2900"/>
                    <a:pt x="8497" y="2729"/>
                  </a:cubicBezTo>
                  <a:cubicBezTo>
                    <a:pt x="8497" y="1550"/>
                    <a:pt x="8498" y="2007"/>
                    <a:pt x="8492" y="7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7117192" y="2984518"/>
              <a:ext cx="276508" cy="222937"/>
            </a:xfrm>
            <a:custGeom>
              <a:avLst/>
              <a:gdLst>
                <a:gd name="T0" fmla="*/ 747 w 1730"/>
                <a:gd name="T1" fmla="*/ 836 h 1396"/>
                <a:gd name="T2" fmla="*/ 865 w 1730"/>
                <a:gd name="T3" fmla="*/ 626 h 1396"/>
                <a:gd name="T4" fmla="*/ 982 w 1730"/>
                <a:gd name="T5" fmla="*/ 836 h 1396"/>
                <a:gd name="T6" fmla="*/ 865 w 1730"/>
                <a:gd name="T7" fmla="*/ 1046 h 1396"/>
                <a:gd name="T8" fmla="*/ 747 w 1730"/>
                <a:gd name="T9" fmla="*/ 836 h 1396"/>
                <a:gd name="T10" fmla="*/ 270 w 1730"/>
                <a:gd name="T11" fmla="*/ 971 h 1396"/>
                <a:gd name="T12" fmla="*/ 270 w 1730"/>
                <a:gd name="T13" fmla="*/ 1085 h 1396"/>
                <a:gd name="T14" fmla="*/ 865 w 1730"/>
                <a:gd name="T15" fmla="*/ 1396 h 1396"/>
                <a:gd name="T16" fmla="*/ 1460 w 1730"/>
                <a:gd name="T17" fmla="*/ 1085 h 1396"/>
                <a:gd name="T18" fmla="*/ 1460 w 1730"/>
                <a:gd name="T19" fmla="*/ 971 h 1396"/>
                <a:gd name="T20" fmla="*/ 1680 w 1730"/>
                <a:gd name="T21" fmla="*/ 825 h 1396"/>
                <a:gd name="T22" fmla="*/ 1730 w 1730"/>
                <a:gd name="T23" fmla="*/ 651 h 1396"/>
                <a:gd name="T24" fmla="*/ 1465 w 1730"/>
                <a:gd name="T25" fmla="*/ 203 h 1396"/>
                <a:gd name="T26" fmla="*/ 865 w 1730"/>
                <a:gd name="T27" fmla="*/ 0 h 1396"/>
                <a:gd name="T28" fmla="*/ 264 w 1730"/>
                <a:gd name="T29" fmla="*/ 203 h 1396"/>
                <a:gd name="T30" fmla="*/ 0 w 1730"/>
                <a:gd name="T31" fmla="*/ 651 h 1396"/>
                <a:gd name="T32" fmla="*/ 50 w 1730"/>
                <a:gd name="T33" fmla="*/ 825 h 1396"/>
                <a:gd name="T34" fmla="*/ 270 w 1730"/>
                <a:gd name="T35" fmla="*/ 97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0" h="1396">
                  <a:moveTo>
                    <a:pt x="747" y="836"/>
                  </a:moveTo>
                  <a:cubicBezTo>
                    <a:pt x="747" y="716"/>
                    <a:pt x="809" y="626"/>
                    <a:pt x="865" y="626"/>
                  </a:cubicBezTo>
                  <a:cubicBezTo>
                    <a:pt x="920" y="626"/>
                    <a:pt x="982" y="716"/>
                    <a:pt x="982" y="836"/>
                  </a:cubicBezTo>
                  <a:cubicBezTo>
                    <a:pt x="982" y="957"/>
                    <a:pt x="920" y="1046"/>
                    <a:pt x="865" y="1046"/>
                  </a:cubicBezTo>
                  <a:cubicBezTo>
                    <a:pt x="809" y="1046"/>
                    <a:pt x="747" y="957"/>
                    <a:pt x="747" y="836"/>
                  </a:cubicBezTo>
                  <a:close/>
                  <a:moveTo>
                    <a:pt x="270" y="971"/>
                  </a:moveTo>
                  <a:lnTo>
                    <a:pt x="270" y="1085"/>
                  </a:lnTo>
                  <a:cubicBezTo>
                    <a:pt x="270" y="1220"/>
                    <a:pt x="536" y="1396"/>
                    <a:pt x="865" y="1396"/>
                  </a:cubicBezTo>
                  <a:cubicBezTo>
                    <a:pt x="1193" y="1396"/>
                    <a:pt x="1459" y="1220"/>
                    <a:pt x="1460" y="1085"/>
                  </a:cubicBezTo>
                  <a:lnTo>
                    <a:pt x="1460" y="971"/>
                  </a:lnTo>
                  <a:cubicBezTo>
                    <a:pt x="1553" y="941"/>
                    <a:pt x="1632" y="895"/>
                    <a:pt x="1680" y="825"/>
                  </a:cubicBezTo>
                  <a:cubicBezTo>
                    <a:pt x="1712" y="779"/>
                    <a:pt x="1730" y="721"/>
                    <a:pt x="1730" y="651"/>
                  </a:cubicBezTo>
                  <a:cubicBezTo>
                    <a:pt x="1730" y="498"/>
                    <a:pt x="1631" y="331"/>
                    <a:pt x="1465" y="203"/>
                  </a:cubicBezTo>
                  <a:cubicBezTo>
                    <a:pt x="1294" y="72"/>
                    <a:pt x="1081" y="0"/>
                    <a:pt x="865" y="0"/>
                  </a:cubicBezTo>
                  <a:cubicBezTo>
                    <a:pt x="648" y="0"/>
                    <a:pt x="435" y="72"/>
                    <a:pt x="264" y="203"/>
                  </a:cubicBezTo>
                  <a:cubicBezTo>
                    <a:pt x="99" y="331"/>
                    <a:pt x="0" y="498"/>
                    <a:pt x="0" y="651"/>
                  </a:cubicBezTo>
                  <a:cubicBezTo>
                    <a:pt x="0" y="721"/>
                    <a:pt x="18" y="778"/>
                    <a:pt x="50" y="825"/>
                  </a:cubicBezTo>
                  <a:cubicBezTo>
                    <a:pt x="97" y="895"/>
                    <a:pt x="176" y="941"/>
                    <a:pt x="270" y="97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6278350" y="3213444"/>
              <a:ext cx="195652" cy="98824"/>
            </a:xfrm>
            <a:custGeom>
              <a:avLst/>
              <a:gdLst>
                <a:gd name="T0" fmla="*/ 7 w 1225"/>
                <a:gd name="T1" fmla="*/ 0 h 619"/>
                <a:gd name="T2" fmla="*/ 612 w 1225"/>
                <a:gd name="T3" fmla="*/ 619 h 619"/>
                <a:gd name="T4" fmla="*/ 1217 w 1225"/>
                <a:gd name="T5" fmla="*/ 0 h 619"/>
                <a:gd name="T6" fmla="*/ 7 w 1225"/>
                <a:gd name="T7" fmla="*/ 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5" h="619">
                  <a:moveTo>
                    <a:pt x="7" y="0"/>
                  </a:moveTo>
                  <a:cubicBezTo>
                    <a:pt x="0" y="344"/>
                    <a:pt x="277" y="619"/>
                    <a:pt x="612" y="619"/>
                  </a:cubicBezTo>
                  <a:cubicBezTo>
                    <a:pt x="949" y="619"/>
                    <a:pt x="1225" y="342"/>
                    <a:pt x="1217" y="0"/>
                  </a:cubicBezTo>
                  <a:cubicBezTo>
                    <a:pt x="881" y="243"/>
                    <a:pt x="340" y="242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6237756" y="2984518"/>
              <a:ext cx="276508" cy="222937"/>
            </a:xfrm>
            <a:custGeom>
              <a:avLst/>
              <a:gdLst>
                <a:gd name="T0" fmla="*/ 747 w 1730"/>
                <a:gd name="T1" fmla="*/ 836 h 1396"/>
                <a:gd name="T2" fmla="*/ 865 w 1730"/>
                <a:gd name="T3" fmla="*/ 626 h 1396"/>
                <a:gd name="T4" fmla="*/ 983 w 1730"/>
                <a:gd name="T5" fmla="*/ 836 h 1396"/>
                <a:gd name="T6" fmla="*/ 865 w 1730"/>
                <a:gd name="T7" fmla="*/ 1046 h 1396"/>
                <a:gd name="T8" fmla="*/ 747 w 1730"/>
                <a:gd name="T9" fmla="*/ 836 h 1396"/>
                <a:gd name="T10" fmla="*/ 270 w 1730"/>
                <a:gd name="T11" fmla="*/ 971 h 1396"/>
                <a:gd name="T12" fmla="*/ 270 w 1730"/>
                <a:gd name="T13" fmla="*/ 1085 h 1396"/>
                <a:gd name="T14" fmla="*/ 865 w 1730"/>
                <a:gd name="T15" fmla="*/ 1396 h 1396"/>
                <a:gd name="T16" fmla="*/ 1460 w 1730"/>
                <a:gd name="T17" fmla="*/ 1085 h 1396"/>
                <a:gd name="T18" fmla="*/ 1460 w 1730"/>
                <a:gd name="T19" fmla="*/ 971 h 1396"/>
                <a:gd name="T20" fmla="*/ 1680 w 1730"/>
                <a:gd name="T21" fmla="*/ 825 h 1396"/>
                <a:gd name="T22" fmla="*/ 1730 w 1730"/>
                <a:gd name="T23" fmla="*/ 651 h 1396"/>
                <a:gd name="T24" fmla="*/ 1465 w 1730"/>
                <a:gd name="T25" fmla="*/ 203 h 1396"/>
                <a:gd name="T26" fmla="*/ 865 w 1730"/>
                <a:gd name="T27" fmla="*/ 0 h 1396"/>
                <a:gd name="T28" fmla="*/ 265 w 1730"/>
                <a:gd name="T29" fmla="*/ 203 h 1396"/>
                <a:gd name="T30" fmla="*/ 0 w 1730"/>
                <a:gd name="T31" fmla="*/ 651 h 1396"/>
                <a:gd name="T32" fmla="*/ 50 w 1730"/>
                <a:gd name="T33" fmla="*/ 825 h 1396"/>
                <a:gd name="T34" fmla="*/ 270 w 1730"/>
                <a:gd name="T35" fmla="*/ 97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0" h="1396">
                  <a:moveTo>
                    <a:pt x="747" y="836"/>
                  </a:moveTo>
                  <a:cubicBezTo>
                    <a:pt x="747" y="716"/>
                    <a:pt x="810" y="626"/>
                    <a:pt x="865" y="626"/>
                  </a:cubicBezTo>
                  <a:cubicBezTo>
                    <a:pt x="921" y="626"/>
                    <a:pt x="983" y="716"/>
                    <a:pt x="983" y="836"/>
                  </a:cubicBezTo>
                  <a:cubicBezTo>
                    <a:pt x="983" y="957"/>
                    <a:pt x="921" y="1046"/>
                    <a:pt x="865" y="1046"/>
                  </a:cubicBezTo>
                  <a:cubicBezTo>
                    <a:pt x="810" y="1046"/>
                    <a:pt x="747" y="957"/>
                    <a:pt x="747" y="836"/>
                  </a:cubicBezTo>
                  <a:close/>
                  <a:moveTo>
                    <a:pt x="270" y="971"/>
                  </a:moveTo>
                  <a:lnTo>
                    <a:pt x="270" y="1085"/>
                  </a:lnTo>
                  <a:cubicBezTo>
                    <a:pt x="270" y="1220"/>
                    <a:pt x="537" y="1396"/>
                    <a:pt x="865" y="1396"/>
                  </a:cubicBezTo>
                  <a:cubicBezTo>
                    <a:pt x="1194" y="1396"/>
                    <a:pt x="1460" y="1220"/>
                    <a:pt x="1460" y="1085"/>
                  </a:cubicBezTo>
                  <a:lnTo>
                    <a:pt x="1460" y="971"/>
                  </a:lnTo>
                  <a:cubicBezTo>
                    <a:pt x="1554" y="941"/>
                    <a:pt x="1633" y="895"/>
                    <a:pt x="1680" y="825"/>
                  </a:cubicBezTo>
                  <a:cubicBezTo>
                    <a:pt x="1712" y="778"/>
                    <a:pt x="1730" y="721"/>
                    <a:pt x="1730" y="651"/>
                  </a:cubicBezTo>
                  <a:cubicBezTo>
                    <a:pt x="1730" y="498"/>
                    <a:pt x="1631" y="331"/>
                    <a:pt x="1465" y="203"/>
                  </a:cubicBezTo>
                  <a:cubicBezTo>
                    <a:pt x="1295" y="72"/>
                    <a:pt x="1082" y="0"/>
                    <a:pt x="865" y="0"/>
                  </a:cubicBezTo>
                  <a:cubicBezTo>
                    <a:pt x="649" y="0"/>
                    <a:pt x="435" y="72"/>
                    <a:pt x="265" y="203"/>
                  </a:cubicBezTo>
                  <a:cubicBezTo>
                    <a:pt x="99" y="331"/>
                    <a:pt x="0" y="498"/>
                    <a:pt x="0" y="651"/>
                  </a:cubicBezTo>
                  <a:cubicBezTo>
                    <a:pt x="0" y="721"/>
                    <a:pt x="18" y="779"/>
                    <a:pt x="50" y="825"/>
                  </a:cubicBezTo>
                  <a:cubicBezTo>
                    <a:pt x="98" y="895"/>
                    <a:pt x="177" y="941"/>
                    <a:pt x="270" y="97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774228" y="2685680"/>
            <a:ext cx="2083334" cy="1608192"/>
            <a:chOff x="2551112" y="3127085"/>
            <a:chExt cx="1567451" cy="1209966"/>
          </a:xfrm>
          <a:solidFill>
            <a:schemeClr val="accent2"/>
          </a:solidFill>
        </p:grpSpPr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2687638" y="3130550"/>
              <a:ext cx="196850" cy="190500"/>
            </a:xfrm>
            <a:custGeom>
              <a:avLst/>
              <a:gdLst>
                <a:gd name="T0" fmla="*/ 314 w 1000"/>
                <a:gd name="T1" fmla="*/ 964 h 964"/>
                <a:gd name="T2" fmla="*/ 765 w 1000"/>
                <a:gd name="T3" fmla="*/ 871 h 964"/>
                <a:gd name="T4" fmla="*/ 810 w 1000"/>
                <a:gd name="T5" fmla="*/ 891 h 964"/>
                <a:gd name="T6" fmla="*/ 1000 w 1000"/>
                <a:gd name="T7" fmla="*/ 500 h 964"/>
                <a:gd name="T8" fmla="*/ 500 w 1000"/>
                <a:gd name="T9" fmla="*/ 0 h 964"/>
                <a:gd name="T10" fmla="*/ 0 w 1000"/>
                <a:gd name="T11" fmla="*/ 500 h 964"/>
                <a:gd name="T12" fmla="*/ 314 w 1000"/>
                <a:gd name="T13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0" h="964">
                  <a:moveTo>
                    <a:pt x="314" y="964"/>
                  </a:moveTo>
                  <a:cubicBezTo>
                    <a:pt x="430" y="851"/>
                    <a:pt x="604" y="809"/>
                    <a:pt x="765" y="871"/>
                  </a:cubicBezTo>
                  <a:cubicBezTo>
                    <a:pt x="781" y="877"/>
                    <a:pt x="796" y="884"/>
                    <a:pt x="810" y="891"/>
                  </a:cubicBezTo>
                  <a:cubicBezTo>
                    <a:pt x="926" y="800"/>
                    <a:pt x="1000" y="659"/>
                    <a:pt x="1000" y="500"/>
                  </a:cubicBezTo>
                  <a:cubicBezTo>
                    <a:pt x="1000" y="224"/>
                    <a:pt x="776" y="0"/>
                    <a:pt x="500" y="0"/>
                  </a:cubicBezTo>
                  <a:cubicBezTo>
                    <a:pt x="224" y="0"/>
                    <a:pt x="0" y="224"/>
                    <a:pt x="0" y="500"/>
                  </a:cubicBezTo>
                  <a:cubicBezTo>
                    <a:pt x="0" y="710"/>
                    <a:pt x="130" y="890"/>
                    <a:pt x="314" y="9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2660650" y="3683000"/>
              <a:ext cx="250825" cy="654050"/>
            </a:xfrm>
            <a:custGeom>
              <a:avLst/>
              <a:gdLst>
                <a:gd name="T0" fmla="*/ 926 w 1283"/>
                <a:gd name="T1" fmla="*/ 448 h 3322"/>
                <a:gd name="T2" fmla="*/ 364 w 1283"/>
                <a:gd name="T3" fmla="*/ 223 h 3322"/>
                <a:gd name="T4" fmla="*/ 333 w 1283"/>
                <a:gd name="T5" fmla="*/ 110 h 3322"/>
                <a:gd name="T6" fmla="*/ 0 w 1283"/>
                <a:gd name="T7" fmla="*/ 0 h 3322"/>
                <a:gd name="T8" fmla="*/ 0 w 1283"/>
                <a:gd name="T9" fmla="*/ 3033 h 3322"/>
                <a:gd name="T10" fmla="*/ 290 w 1283"/>
                <a:gd name="T11" fmla="*/ 3322 h 3322"/>
                <a:gd name="T12" fmla="*/ 579 w 1283"/>
                <a:gd name="T13" fmla="*/ 3033 h 3322"/>
                <a:gd name="T14" fmla="*/ 579 w 1283"/>
                <a:gd name="T15" fmla="*/ 720 h 3322"/>
                <a:gd name="T16" fmla="*/ 704 w 1283"/>
                <a:gd name="T17" fmla="*/ 720 h 3322"/>
                <a:gd name="T18" fmla="*/ 704 w 1283"/>
                <a:gd name="T19" fmla="*/ 3033 h 3322"/>
                <a:gd name="T20" fmla="*/ 993 w 1283"/>
                <a:gd name="T21" fmla="*/ 3322 h 3322"/>
                <a:gd name="T22" fmla="*/ 1283 w 1283"/>
                <a:gd name="T23" fmla="*/ 3033 h 3322"/>
                <a:gd name="T24" fmla="*/ 1278 w 1283"/>
                <a:gd name="T25" fmla="*/ 298 h 3322"/>
                <a:gd name="T26" fmla="*/ 926 w 1283"/>
                <a:gd name="T27" fmla="*/ 448 h 3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3" h="3322">
                  <a:moveTo>
                    <a:pt x="926" y="448"/>
                  </a:moveTo>
                  <a:cubicBezTo>
                    <a:pt x="709" y="541"/>
                    <a:pt x="457" y="440"/>
                    <a:pt x="364" y="223"/>
                  </a:cubicBezTo>
                  <a:cubicBezTo>
                    <a:pt x="348" y="186"/>
                    <a:pt x="338" y="148"/>
                    <a:pt x="333" y="110"/>
                  </a:cubicBezTo>
                  <a:cubicBezTo>
                    <a:pt x="210" y="123"/>
                    <a:pt x="89" y="81"/>
                    <a:pt x="0" y="0"/>
                  </a:cubicBezTo>
                  <a:lnTo>
                    <a:pt x="0" y="3033"/>
                  </a:lnTo>
                  <a:cubicBezTo>
                    <a:pt x="0" y="3193"/>
                    <a:pt x="130" y="3322"/>
                    <a:pt x="290" y="3322"/>
                  </a:cubicBezTo>
                  <a:cubicBezTo>
                    <a:pt x="450" y="3322"/>
                    <a:pt x="579" y="3193"/>
                    <a:pt x="579" y="3033"/>
                  </a:cubicBezTo>
                  <a:lnTo>
                    <a:pt x="579" y="720"/>
                  </a:lnTo>
                  <a:lnTo>
                    <a:pt x="704" y="720"/>
                  </a:lnTo>
                  <a:lnTo>
                    <a:pt x="704" y="3033"/>
                  </a:lnTo>
                  <a:cubicBezTo>
                    <a:pt x="704" y="3193"/>
                    <a:pt x="834" y="3322"/>
                    <a:pt x="993" y="3322"/>
                  </a:cubicBezTo>
                  <a:cubicBezTo>
                    <a:pt x="1153" y="3322"/>
                    <a:pt x="1283" y="3193"/>
                    <a:pt x="1283" y="3033"/>
                  </a:cubicBezTo>
                  <a:lnTo>
                    <a:pt x="1278" y="298"/>
                  </a:lnTo>
                  <a:lnTo>
                    <a:pt x="926" y="4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sp>
          <p:nvSpPr>
            <p:cNvPr id="48" name="Freeform 7"/>
            <p:cNvSpPr>
              <a:spLocks/>
            </p:cNvSpPr>
            <p:nvPr/>
          </p:nvSpPr>
          <p:spPr bwMode="auto">
            <a:xfrm>
              <a:off x="2551112" y="3327400"/>
              <a:ext cx="311150" cy="344488"/>
            </a:xfrm>
            <a:custGeom>
              <a:avLst/>
              <a:gdLst>
                <a:gd name="T0" fmla="*/ 885 w 1583"/>
                <a:gd name="T1" fmla="*/ 1734 h 1749"/>
                <a:gd name="T2" fmla="*/ 1068 w 1583"/>
                <a:gd name="T3" fmla="*/ 1583 h 1749"/>
                <a:gd name="T4" fmla="*/ 1536 w 1583"/>
                <a:gd name="T5" fmla="*/ 359 h 1749"/>
                <a:gd name="T6" fmla="*/ 1397 w 1583"/>
                <a:gd name="T7" fmla="*/ 48 h 1749"/>
                <a:gd name="T8" fmla="*/ 1085 w 1583"/>
                <a:gd name="T9" fmla="*/ 187 h 1749"/>
                <a:gd name="T10" fmla="*/ 763 w 1583"/>
                <a:gd name="T11" fmla="*/ 1029 h 1749"/>
                <a:gd name="T12" fmla="*/ 517 w 1583"/>
                <a:gd name="T13" fmla="*/ 712 h 1749"/>
                <a:gd name="T14" fmla="*/ 721 w 1583"/>
                <a:gd name="T15" fmla="*/ 703 h 1749"/>
                <a:gd name="T16" fmla="*/ 901 w 1583"/>
                <a:gd name="T17" fmla="*/ 221 h 1749"/>
                <a:gd name="T18" fmla="*/ 552 w 1583"/>
                <a:gd name="T19" fmla="*/ 221 h 1749"/>
                <a:gd name="T20" fmla="*/ 108 w 1583"/>
                <a:gd name="T21" fmla="*/ 448 h 1749"/>
                <a:gd name="T22" fmla="*/ 54 w 1583"/>
                <a:gd name="T23" fmla="*/ 874 h 1749"/>
                <a:gd name="T24" fmla="*/ 661 w 1583"/>
                <a:gd name="T25" fmla="*/ 1655 h 1749"/>
                <a:gd name="T26" fmla="*/ 885 w 1583"/>
                <a:gd name="T27" fmla="*/ 1734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3" h="1749">
                  <a:moveTo>
                    <a:pt x="885" y="1734"/>
                  </a:moveTo>
                  <a:cubicBezTo>
                    <a:pt x="968" y="1720"/>
                    <a:pt x="1038" y="1662"/>
                    <a:pt x="1068" y="1583"/>
                  </a:cubicBezTo>
                  <a:lnTo>
                    <a:pt x="1536" y="359"/>
                  </a:lnTo>
                  <a:cubicBezTo>
                    <a:pt x="1583" y="235"/>
                    <a:pt x="1521" y="96"/>
                    <a:pt x="1397" y="48"/>
                  </a:cubicBezTo>
                  <a:cubicBezTo>
                    <a:pt x="1272" y="0"/>
                    <a:pt x="1133" y="63"/>
                    <a:pt x="1085" y="187"/>
                  </a:cubicBezTo>
                  <a:lnTo>
                    <a:pt x="763" y="1029"/>
                  </a:lnTo>
                  <a:lnTo>
                    <a:pt x="517" y="712"/>
                  </a:lnTo>
                  <a:lnTo>
                    <a:pt x="721" y="703"/>
                  </a:lnTo>
                  <a:lnTo>
                    <a:pt x="901" y="221"/>
                  </a:lnTo>
                  <a:lnTo>
                    <a:pt x="552" y="221"/>
                  </a:lnTo>
                  <a:cubicBezTo>
                    <a:pt x="373" y="221"/>
                    <a:pt x="203" y="310"/>
                    <a:pt x="108" y="448"/>
                  </a:cubicBezTo>
                  <a:cubicBezTo>
                    <a:pt x="20" y="575"/>
                    <a:pt x="0" y="730"/>
                    <a:pt x="54" y="874"/>
                  </a:cubicBezTo>
                  <a:cubicBezTo>
                    <a:pt x="103" y="1007"/>
                    <a:pt x="568" y="1548"/>
                    <a:pt x="661" y="1655"/>
                  </a:cubicBezTo>
                  <a:cubicBezTo>
                    <a:pt x="717" y="1720"/>
                    <a:pt x="802" y="1749"/>
                    <a:pt x="885" y="17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sp>
          <p:nvSpPr>
            <p:cNvPr id="49" name="Freeform 8"/>
            <p:cNvSpPr>
              <a:spLocks/>
            </p:cNvSpPr>
            <p:nvPr/>
          </p:nvSpPr>
          <p:spPr bwMode="auto">
            <a:xfrm>
              <a:off x="2755900" y="3370263"/>
              <a:ext cx="271463" cy="379413"/>
            </a:xfrm>
            <a:custGeom>
              <a:avLst/>
              <a:gdLst>
                <a:gd name="T0" fmla="*/ 1369 w 1374"/>
                <a:gd name="T1" fmla="*/ 567 h 1924"/>
                <a:gd name="T2" fmla="*/ 798 w 1374"/>
                <a:gd name="T3" fmla="*/ 0 h 1924"/>
                <a:gd name="T4" fmla="*/ 690 w 1374"/>
                <a:gd name="T5" fmla="*/ 0 h 1924"/>
                <a:gd name="T6" fmla="*/ 665 w 1374"/>
                <a:gd name="T7" fmla="*/ 205 h 1924"/>
                <a:gd name="T8" fmla="*/ 297 w 1374"/>
                <a:gd name="T9" fmla="*/ 1167 h 1924"/>
                <a:gd name="T10" fmla="*/ 786 w 1374"/>
                <a:gd name="T11" fmla="*/ 958 h 1924"/>
                <a:gd name="T12" fmla="*/ 786 w 1374"/>
                <a:gd name="T13" fmla="*/ 571 h 1924"/>
                <a:gd name="T14" fmla="*/ 836 w 1374"/>
                <a:gd name="T15" fmla="*/ 520 h 1924"/>
                <a:gd name="T16" fmla="*/ 886 w 1374"/>
                <a:gd name="T17" fmla="*/ 570 h 1924"/>
                <a:gd name="T18" fmla="*/ 890 w 1374"/>
                <a:gd name="T19" fmla="*/ 1117 h 1924"/>
                <a:gd name="T20" fmla="*/ 171 w 1374"/>
                <a:gd name="T21" fmla="*/ 1424 h 1924"/>
                <a:gd name="T22" fmla="*/ 35 w 1374"/>
                <a:gd name="T23" fmla="*/ 1718 h 1924"/>
                <a:gd name="T24" fmla="*/ 360 w 1374"/>
                <a:gd name="T25" fmla="*/ 1868 h 1924"/>
                <a:gd name="T26" fmla="*/ 1227 w 1374"/>
                <a:gd name="T27" fmla="*/ 1497 h 1924"/>
                <a:gd name="T28" fmla="*/ 1373 w 1374"/>
                <a:gd name="T29" fmla="*/ 1274 h 1924"/>
                <a:gd name="T30" fmla="*/ 1369 w 1374"/>
                <a:gd name="T31" fmla="*/ 567 h 1924"/>
                <a:gd name="T32" fmla="*/ 1369 w 1374"/>
                <a:gd name="T33" fmla="*/ 567 h 1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4" h="1924">
                  <a:moveTo>
                    <a:pt x="1369" y="567"/>
                  </a:moveTo>
                  <a:cubicBezTo>
                    <a:pt x="1367" y="254"/>
                    <a:pt x="1111" y="0"/>
                    <a:pt x="798" y="0"/>
                  </a:cubicBezTo>
                  <a:lnTo>
                    <a:pt x="690" y="0"/>
                  </a:lnTo>
                  <a:cubicBezTo>
                    <a:pt x="698" y="67"/>
                    <a:pt x="691" y="137"/>
                    <a:pt x="665" y="205"/>
                  </a:cubicBezTo>
                  <a:cubicBezTo>
                    <a:pt x="621" y="319"/>
                    <a:pt x="341" y="1052"/>
                    <a:pt x="297" y="1167"/>
                  </a:cubicBezTo>
                  <a:lnTo>
                    <a:pt x="786" y="958"/>
                  </a:lnTo>
                  <a:lnTo>
                    <a:pt x="786" y="571"/>
                  </a:lnTo>
                  <a:cubicBezTo>
                    <a:pt x="786" y="543"/>
                    <a:pt x="808" y="520"/>
                    <a:pt x="836" y="520"/>
                  </a:cubicBezTo>
                  <a:cubicBezTo>
                    <a:pt x="864" y="520"/>
                    <a:pt x="886" y="543"/>
                    <a:pt x="886" y="570"/>
                  </a:cubicBezTo>
                  <a:cubicBezTo>
                    <a:pt x="888" y="763"/>
                    <a:pt x="889" y="918"/>
                    <a:pt x="890" y="1117"/>
                  </a:cubicBezTo>
                  <a:cubicBezTo>
                    <a:pt x="805" y="1153"/>
                    <a:pt x="243" y="1393"/>
                    <a:pt x="171" y="1424"/>
                  </a:cubicBezTo>
                  <a:cubicBezTo>
                    <a:pt x="54" y="1474"/>
                    <a:pt x="0" y="1604"/>
                    <a:pt x="35" y="1718"/>
                  </a:cubicBezTo>
                  <a:cubicBezTo>
                    <a:pt x="78" y="1855"/>
                    <a:pt x="230" y="1924"/>
                    <a:pt x="360" y="1868"/>
                  </a:cubicBezTo>
                  <a:lnTo>
                    <a:pt x="1227" y="1497"/>
                  </a:lnTo>
                  <a:cubicBezTo>
                    <a:pt x="1316" y="1459"/>
                    <a:pt x="1374" y="1371"/>
                    <a:pt x="1373" y="1274"/>
                  </a:cubicBezTo>
                  <a:cubicBezTo>
                    <a:pt x="1370" y="791"/>
                    <a:pt x="1372" y="1050"/>
                    <a:pt x="1369" y="567"/>
                  </a:cubicBezTo>
                  <a:cubicBezTo>
                    <a:pt x="1369" y="567"/>
                    <a:pt x="1369" y="567"/>
                    <a:pt x="1369" y="56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n-MN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3101975" y="3132138"/>
              <a:ext cx="487363" cy="1204913"/>
              <a:chOff x="3101975" y="3132138"/>
              <a:chExt cx="487363" cy="1204913"/>
            </a:xfrm>
            <a:grpFill/>
          </p:grpSpPr>
          <p:sp>
            <p:nvSpPr>
              <p:cNvPr id="50" name="Oval 9"/>
              <p:cNvSpPr>
                <a:spLocks noChangeArrowheads="1"/>
              </p:cNvSpPr>
              <p:nvPr/>
            </p:nvSpPr>
            <p:spPr bwMode="auto">
              <a:xfrm>
                <a:off x="3246438" y="3132138"/>
                <a:ext cx="198438" cy="1984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mn-MN"/>
              </a:p>
            </p:txBody>
          </p:sp>
          <p:sp>
            <p:nvSpPr>
              <p:cNvPr id="51" name="Freeform 10"/>
              <p:cNvSpPr>
                <a:spLocks/>
              </p:cNvSpPr>
              <p:nvPr/>
            </p:nvSpPr>
            <p:spPr bwMode="auto">
              <a:xfrm>
                <a:off x="3101975" y="3360738"/>
                <a:ext cx="487363" cy="976313"/>
              </a:xfrm>
              <a:custGeom>
                <a:avLst/>
                <a:gdLst>
                  <a:gd name="T0" fmla="*/ 2467 w 2476"/>
                  <a:gd name="T1" fmla="*/ 577 h 4960"/>
                  <a:gd name="T2" fmla="*/ 1891 w 2476"/>
                  <a:gd name="T3" fmla="*/ 4 h 4960"/>
                  <a:gd name="T4" fmla="*/ 1642 w 2476"/>
                  <a:gd name="T5" fmla="*/ 4 h 4960"/>
                  <a:gd name="T6" fmla="*/ 1340 w 2476"/>
                  <a:gd name="T7" fmla="*/ 792 h 4960"/>
                  <a:gd name="T8" fmla="*/ 1411 w 2476"/>
                  <a:gd name="T9" fmla="*/ 457 h 4960"/>
                  <a:gd name="T10" fmla="*/ 1401 w 2476"/>
                  <a:gd name="T11" fmla="*/ 388 h 4960"/>
                  <a:gd name="T12" fmla="*/ 1304 w 2476"/>
                  <a:gd name="T13" fmla="*/ 211 h 4960"/>
                  <a:gd name="T14" fmla="*/ 1390 w 2476"/>
                  <a:gd name="T15" fmla="*/ 53 h 4960"/>
                  <a:gd name="T16" fmla="*/ 1390 w 2476"/>
                  <a:gd name="T17" fmla="*/ 18 h 4960"/>
                  <a:gd name="T18" fmla="*/ 1359 w 2476"/>
                  <a:gd name="T19" fmla="*/ 0 h 4960"/>
                  <a:gd name="T20" fmla="*/ 1121 w 2476"/>
                  <a:gd name="T21" fmla="*/ 0 h 4960"/>
                  <a:gd name="T22" fmla="*/ 1091 w 2476"/>
                  <a:gd name="T23" fmla="*/ 18 h 4960"/>
                  <a:gd name="T24" fmla="*/ 1090 w 2476"/>
                  <a:gd name="T25" fmla="*/ 53 h 4960"/>
                  <a:gd name="T26" fmla="*/ 1177 w 2476"/>
                  <a:gd name="T27" fmla="*/ 211 h 4960"/>
                  <a:gd name="T28" fmla="*/ 1079 w 2476"/>
                  <a:gd name="T29" fmla="*/ 389 h 4960"/>
                  <a:gd name="T30" fmla="*/ 1069 w 2476"/>
                  <a:gd name="T31" fmla="*/ 457 h 4960"/>
                  <a:gd name="T32" fmla="*/ 1131 w 2476"/>
                  <a:gd name="T33" fmla="*/ 792 h 4960"/>
                  <a:gd name="T34" fmla="*/ 832 w 2476"/>
                  <a:gd name="T35" fmla="*/ 4 h 4960"/>
                  <a:gd name="T36" fmla="*/ 585 w 2476"/>
                  <a:gd name="T37" fmla="*/ 4 h 4960"/>
                  <a:gd name="T38" fmla="*/ 10 w 2476"/>
                  <a:gd name="T39" fmla="*/ 577 h 4960"/>
                  <a:gd name="T40" fmla="*/ 1 w 2476"/>
                  <a:gd name="T41" fmla="*/ 2364 h 4960"/>
                  <a:gd name="T42" fmla="*/ 243 w 2476"/>
                  <a:gd name="T43" fmla="*/ 2609 h 4960"/>
                  <a:gd name="T44" fmla="*/ 244 w 2476"/>
                  <a:gd name="T45" fmla="*/ 2609 h 4960"/>
                  <a:gd name="T46" fmla="*/ 487 w 2476"/>
                  <a:gd name="T47" fmla="*/ 2367 h 4960"/>
                  <a:gd name="T48" fmla="*/ 496 w 2476"/>
                  <a:gd name="T49" fmla="*/ 580 h 4960"/>
                  <a:gd name="T50" fmla="*/ 543 w 2476"/>
                  <a:gd name="T51" fmla="*/ 533 h 4960"/>
                  <a:gd name="T52" fmla="*/ 590 w 2476"/>
                  <a:gd name="T53" fmla="*/ 580 h 4960"/>
                  <a:gd name="T54" fmla="*/ 590 w 2476"/>
                  <a:gd name="T55" fmla="*/ 4668 h 4960"/>
                  <a:gd name="T56" fmla="*/ 882 w 2476"/>
                  <a:gd name="T57" fmla="*/ 4960 h 4960"/>
                  <a:gd name="T58" fmla="*/ 1174 w 2476"/>
                  <a:gd name="T59" fmla="*/ 4668 h 4960"/>
                  <a:gd name="T60" fmla="*/ 1174 w 2476"/>
                  <a:gd name="T61" fmla="*/ 2398 h 4960"/>
                  <a:gd name="T62" fmla="*/ 1237 w 2476"/>
                  <a:gd name="T63" fmla="*/ 2335 h 4960"/>
                  <a:gd name="T64" fmla="*/ 1300 w 2476"/>
                  <a:gd name="T65" fmla="*/ 2398 h 4960"/>
                  <a:gd name="T66" fmla="*/ 1300 w 2476"/>
                  <a:gd name="T67" fmla="*/ 4668 h 4960"/>
                  <a:gd name="T68" fmla="*/ 1592 w 2476"/>
                  <a:gd name="T69" fmla="*/ 4960 h 4960"/>
                  <a:gd name="T70" fmla="*/ 1884 w 2476"/>
                  <a:gd name="T71" fmla="*/ 4668 h 4960"/>
                  <a:gd name="T72" fmla="*/ 1878 w 2476"/>
                  <a:gd name="T73" fmla="*/ 569 h 4960"/>
                  <a:gd name="T74" fmla="*/ 1930 w 2476"/>
                  <a:gd name="T75" fmla="*/ 518 h 4960"/>
                  <a:gd name="T76" fmla="*/ 1981 w 2476"/>
                  <a:gd name="T77" fmla="*/ 569 h 4960"/>
                  <a:gd name="T78" fmla="*/ 1980 w 2476"/>
                  <a:gd name="T79" fmla="*/ 580 h 4960"/>
                  <a:gd name="T80" fmla="*/ 1989 w 2476"/>
                  <a:gd name="T81" fmla="*/ 2367 h 4960"/>
                  <a:gd name="T82" fmla="*/ 2232 w 2476"/>
                  <a:gd name="T83" fmla="*/ 2609 h 4960"/>
                  <a:gd name="T84" fmla="*/ 2234 w 2476"/>
                  <a:gd name="T85" fmla="*/ 2609 h 4960"/>
                  <a:gd name="T86" fmla="*/ 2476 w 2476"/>
                  <a:gd name="T87" fmla="*/ 2364 h 4960"/>
                  <a:gd name="T88" fmla="*/ 2467 w 2476"/>
                  <a:gd name="T89" fmla="*/ 577 h 4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6" h="4960">
                    <a:moveTo>
                      <a:pt x="2467" y="577"/>
                    </a:moveTo>
                    <a:cubicBezTo>
                      <a:pt x="2465" y="261"/>
                      <a:pt x="2207" y="4"/>
                      <a:pt x="1891" y="4"/>
                    </a:cubicBezTo>
                    <a:lnTo>
                      <a:pt x="1642" y="4"/>
                    </a:lnTo>
                    <a:lnTo>
                      <a:pt x="1340" y="792"/>
                    </a:lnTo>
                    <a:lnTo>
                      <a:pt x="1411" y="457"/>
                    </a:lnTo>
                    <a:cubicBezTo>
                      <a:pt x="1416" y="434"/>
                      <a:pt x="1413" y="409"/>
                      <a:pt x="1401" y="388"/>
                    </a:cubicBezTo>
                    <a:lnTo>
                      <a:pt x="1304" y="211"/>
                    </a:lnTo>
                    <a:lnTo>
                      <a:pt x="1390" y="53"/>
                    </a:lnTo>
                    <a:cubicBezTo>
                      <a:pt x="1396" y="42"/>
                      <a:pt x="1396" y="29"/>
                      <a:pt x="1390" y="18"/>
                    </a:cubicBezTo>
                    <a:cubicBezTo>
                      <a:pt x="1383" y="7"/>
                      <a:pt x="1372" y="0"/>
                      <a:pt x="1359" y="0"/>
                    </a:cubicBezTo>
                    <a:lnTo>
                      <a:pt x="1121" y="0"/>
                    </a:lnTo>
                    <a:cubicBezTo>
                      <a:pt x="1109" y="0"/>
                      <a:pt x="1097" y="7"/>
                      <a:pt x="1091" y="18"/>
                    </a:cubicBezTo>
                    <a:cubicBezTo>
                      <a:pt x="1084" y="29"/>
                      <a:pt x="1084" y="42"/>
                      <a:pt x="1090" y="53"/>
                    </a:cubicBezTo>
                    <a:lnTo>
                      <a:pt x="1177" y="211"/>
                    </a:lnTo>
                    <a:lnTo>
                      <a:pt x="1079" y="389"/>
                    </a:lnTo>
                    <a:cubicBezTo>
                      <a:pt x="1068" y="410"/>
                      <a:pt x="1064" y="434"/>
                      <a:pt x="1069" y="457"/>
                    </a:cubicBezTo>
                    <a:lnTo>
                      <a:pt x="1131" y="792"/>
                    </a:lnTo>
                    <a:lnTo>
                      <a:pt x="832" y="4"/>
                    </a:lnTo>
                    <a:lnTo>
                      <a:pt x="585" y="4"/>
                    </a:lnTo>
                    <a:cubicBezTo>
                      <a:pt x="269" y="4"/>
                      <a:pt x="11" y="261"/>
                      <a:pt x="10" y="577"/>
                    </a:cubicBezTo>
                    <a:lnTo>
                      <a:pt x="1" y="2364"/>
                    </a:lnTo>
                    <a:cubicBezTo>
                      <a:pt x="0" y="2498"/>
                      <a:pt x="108" y="2608"/>
                      <a:pt x="243" y="2609"/>
                    </a:cubicBezTo>
                    <a:cubicBezTo>
                      <a:pt x="243" y="2609"/>
                      <a:pt x="244" y="2609"/>
                      <a:pt x="244" y="2609"/>
                    </a:cubicBezTo>
                    <a:cubicBezTo>
                      <a:pt x="378" y="2609"/>
                      <a:pt x="487" y="2500"/>
                      <a:pt x="487" y="2367"/>
                    </a:cubicBezTo>
                    <a:lnTo>
                      <a:pt x="496" y="580"/>
                    </a:lnTo>
                    <a:cubicBezTo>
                      <a:pt x="496" y="554"/>
                      <a:pt x="517" y="533"/>
                      <a:pt x="543" y="533"/>
                    </a:cubicBezTo>
                    <a:cubicBezTo>
                      <a:pt x="569" y="533"/>
                      <a:pt x="590" y="554"/>
                      <a:pt x="590" y="580"/>
                    </a:cubicBezTo>
                    <a:lnTo>
                      <a:pt x="590" y="4668"/>
                    </a:lnTo>
                    <a:cubicBezTo>
                      <a:pt x="590" y="4830"/>
                      <a:pt x="721" y="4960"/>
                      <a:pt x="882" y="4960"/>
                    </a:cubicBezTo>
                    <a:cubicBezTo>
                      <a:pt x="1043" y="4960"/>
                      <a:pt x="1174" y="4830"/>
                      <a:pt x="1174" y="4668"/>
                    </a:cubicBezTo>
                    <a:lnTo>
                      <a:pt x="1174" y="2398"/>
                    </a:lnTo>
                    <a:cubicBezTo>
                      <a:pt x="1174" y="2364"/>
                      <a:pt x="1202" y="2335"/>
                      <a:pt x="1237" y="2335"/>
                    </a:cubicBezTo>
                    <a:cubicBezTo>
                      <a:pt x="1272" y="2335"/>
                      <a:pt x="1300" y="2364"/>
                      <a:pt x="1300" y="2398"/>
                    </a:cubicBezTo>
                    <a:lnTo>
                      <a:pt x="1300" y="4668"/>
                    </a:lnTo>
                    <a:cubicBezTo>
                      <a:pt x="1300" y="4830"/>
                      <a:pt x="1431" y="4960"/>
                      <a:pt x="1592" y="4960"/>
                    </a:cubicBezTo>
                    <a:cubicBezTo>
                      <a:pt x="1753" y="4960"/>
                      <a:pt x="1884" y="4830"/>
                      <a:pt x="1884" y="4668"/>
                    </a:cubicBezTo>
                    <a:lnTo>
                      <a:pt x="1878" y="569"/>
                    </a:lnTo>
                    <a:cubicBezTo>
                      <a:pt x="1878" y="541"/>
                      <a:pt x="1901" y="518"/>
                      <a:pt x="1930" y="518"/>
                    </a:cubicBezTo>
                    <a:cubicBezTo>
                      <a:pt x="1958" y="518"/>
                      <a:pt x="1981" y="541"/>
                      <a:pt x="1981" y="569"/>
                    </a:cubicBezTo>
                    <a:cubicBezTo>
                      <a:pt x="1981" y="573"/>
                      <a:pt x="1981" y="576"/>
                      <a:pt x="1980" y="580"/>
                    </a:cubicBezTo>
                    <a:lnTo>
                      <a:pt x="1989" y="2367"/>
                    </a:lnTo>
                    <a:cubicBezTo>
                      <a:pt x="1990" y="2500"/>
                      <a:pt x="2099" y="2609"/>
                      <a:pt x="2232" y="2609"/>
                    </a:cubicBezTo>
                    <a:lnTo>
                      <a:pt x="2234" y="2609"/>
                    </a:lnTo>
                    <a:cubicBezTo>
                      <a:pt x="2368" y="2608"/>
                      <a:pt x="2476" y="2498"/>
                      <a:pt x="2476" y="2364"/>
                    </a:cubicBezTo>
                    <a:lnTo>
                      <a:pt x="2467" y="5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mn-MN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3631200" y="3127085"/>
              <a:ext cx="487363" cy="1204913"/>
              <a:chOff x="3101975" y="3132138"/>
              <a:chExt cx="487363" cy="1204913"/>
            </a:xfrm>
            <a:grpFill/>
          </p:grpSpPr>
          <p:sp>
            <p:nvSpPr>
              <p:cNvPr id="54" name="Oval 9"/>
              <p:cNvSpPr>
                <a:spLocks noChangeArrowheads="1"/>
              </p:cNvSpPr>
              <p:nvPr/>
            </p:nvSpPr>
            <p:spPr bwMode="auto">
              <a:xfrm>
                <a:off x="3246438" y="3132138"/>
                <a:ext cx="198438" cy="1984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mn-MN"/>
              </a:p>
            </p:txBody>
          </p:sp>
          <p:sp>
            <p:nvSpPr>
              <p:cNvPr id="55" name="Freeform 10"/>
              <p:cNvSpPr>
                <a:spLocks/>
              </p:cNvSpPr>
              <p:nvPr/>
            </p:nvSpPr>
            <p:spPr bwMode="auto">
              <a:xfrm>
                <a:off x="3101975" y="3360738"/>
                <a:ext cx="487363" cy="976313"/>
              </a:xfrm>
              <a:custGeom>
                <a:avLst/>
                <a:gdLst>
                  <a:gd name="T0" fmla="*/ 2467 w 2476"/>
                  <a:gd name="T1" fmla="*/ 577 h 4960"/>
                  <a:gd name="T2" fmla="*/ 1891 w 2476"/>
                  <a:gd name="T3" fmla="*/ 4 h 4960"/>
                  <a:gd name="T4" fmla="*/ 1642 w 2476"/>
                  <a:gd name="T5" fmla="*/ 4 h 4960"/>
                  <a:gd name="T6" fmla="*/ 1340 w 2476"/>
                  <a:gd name="T7" fmla="*/ 792 h 4960"/>
                  <a:gd name="T8" fmla="*/ 1411 w 2476"/>
                  <a:gd name="T9" fmla="*/ 457 h 4960"/>
                  <a:gd name="T10" fmla="*/ 1401 w 2476"/>
                  <a:gd name="T11" fmla="*/ 388 h 4960"/>
                  <a:gd name="T12" fmla="*/ 1304 w 2476"/>
                  <a:gd name="T13" fmla="*/ 211 h 4960"/>
                  <a:gd name="T14" fmla="*/ 1390 w 2476"/>
                  <a:gd name="T15" fmla="*/ 53 h 4960"/>
                  <a:gd name="T16" fmla="*/ 1390 w 2476"/>
                  <a:gd name="T17" fmla="*/ 18 h 4960"/>
                  <a:gd name="T18" fmla="*/ 1359 w 2476"/>
                  <a:gd name="T19" fmla="*/ 0 h 4960"/>
                  <a:gd name="T20" fmla="*/ 1121 w 2476"/>
                  <a:gd name="T21" fmla="*/ 0 h 4960"/>
                  <a:gd name="T22" fmla="*/ 1091 w 2476"/>
                  <a:gd name="T23" fmla="*/ 18 h 4960"/>
                  <a:gd name="T24" fmla="*/ 1090 w 2476"/>
                  <a:gd name="T25" fmla="*/ 53 h 4960"/>
                  <a:gd name="T26" fmla="*/ 1177 w 2476"/>
                  <a:gd name="T27" fmla="*/ 211 h 4960"/>
                  <a:gd name="T28" fmla="*/ 1079 w 2476"/>
                  <a:gd name="T29" fmla="*/ 389 h 4960"/>
                  <a:gd name="T30" fmla="*/ 1069 w 2476"/>
                  <a:gd name="T31" fmla="*/ 457 h 4960"/>
                  <a:gd name="T32" fmla="*/ 1131 w 2476"/>
                  <a:gd name="T33" fmla="*/ 792 h 4960"/>
                  <a:gd name="T34" fmla="*/ 832 w 2476"/>
                  <a:gd name="T35" fmla="*/ 4 h 4960"/>
                  <a:gd name="T36" fmla="*/ 585 w 2476"/>
                  <a:gd name="T37" fmla="*/ 4 h 4960"/>
                  <a:gd name="T38" fmla="*/ 10 w 2476"/>
                  <a:gd name="T39" fmla="*/ 577 h 4960"/>
                  <a:gd name="T40" fmla="*/ 1 w 2476"/>
                  <a:gd name="T41" fmla="*/ 2364 h 4960"/>
                  <a:gd name="T42" fmla="*/ 243 w 2476"/>
                  <a:gd name="T43" fmla="*/ 2609 h 4960"/>
                  <a:gd name="T44" fmla="*/ 244 w 2476"/>
                  <a:gd name="T45" fmla="*/ 2609 h 4960"/>
                  <a:gd name="T46" fmla="*/ 487 w 2476"/>
                  <a:gd name="T47" fmla="*/ 2367 h 4960"/>
                  <a:gd name="T48" fmla="*/ 496 w 2476"/>
                  <a:gd name="T49" fmla="*/ 580 h 4960"/>
                  <a:gd name="T50" fmla="*/ 543 w 2476"/>
                  <a:gd name="T51" fmla="*/ 533 h 4960"/>
                  <a:gd name="T52" fmla="*/ 590 w 2476"/>
                  <a:gd name="T53" fmla="*/ 580 h 4960"/>
                  <a:gd name="T54" fmla="*/ 590 w 2476"/>
                  <a:gd name="T55" fmla="*/ 4668 h 4960"/>
                  <a:gd name="T56" fmla="*/ 882 w 2476"/>
                  <a:gd name="T57" fmla="*/ 4960 h 4960"/>
                  <a:gd name="T58" fmla="*/ 1174 w 2476"/>
                  <a:gd name="T59" fmla="*/ 4668 h 4960"/>
                  <a:gd name="T60" fmla="*/ 1174 w 2476"/>
                  <a:gd name="T61" fmla="*/ 2398 h 4960"/>
                  <a:gd name="T62" fmla="*/ 1237 w 2476"/>
                  <a:gd name="T63" fmla="*/ 2335 h 4960"/>
                  <a:gd name="T64" fmla="*/ 1300 w 2476"/>
                  <a:gd name="T65" fmla="*/ 2398 h 4960"/>
                  <a:gd name="T66" fmla="*/ 1300 w 2476"/>
                  <a:gd name="T67" fmla="*/ 4668 h 4960"/>
                  <a:gd name="T68" fmla="*/ 1592 w 2476"/>
                  <a:gd name="T69" fmla="*/ 4960 h 4960"/>
                  <a:gd name="T70" fmla="*/ 1884 w 2476"/>
                  <a:gd name="T71" fmla="*/ 4668 h 4960"/>
                  <a:gd name="T72" fmla="*/ 1878 w 2476"/>
                  <a:gd name="T73" fmla="*/ 569 h 4960"/>
                  <a:gd name="T74" fmla="*/ 1930 w 2476"/>
                  <a:gd name="T75" fmla="*/ 518 h 4960"/>
                  <a:gd name="T76" fmla="*/ 1981 w 2476"/>
                  <a:gd name="T77" fmla="*/ 569 h 4960"/>
                  <a:gd name="T78" fmla="*/ 1980 w 2476"/>
                  <a:gd name="T79" fmla="*/ 580 h 4960"/>
                  <a:gd name="T80" fmla="*/ 1989 w 2476"/>
                  <a:gd name="T81" fmla="*/ 2367 h 4960"/>
                  <a:gd name="T82" fmla="*/ 2232 w 2476"/>
                  <a:gd name="T83" fmla="*/ 2609 h 4960"/>
                  <a:gd name="T84" fmla="*/ 2234 w 2476"/>
                  <a:gd name="T85" fmla="*/ 2609 h 4960"/>
                  <a:gd name="T86" fmla="*/ 2476 w 2476"/>
                  <a:gd name="T87" fmla="*/ 2364 h 4960"/>
                  <a:gd name="T88" fmla="*/ 2467 w 2476"/>
                  <a:gd name="T89" fmla="*/ 577 h 4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6" h="4960">
                    <a:moveTo>
                      <a:pt x="2467" y="577"/>
                    </a:moveTo>
                    <a:cubicBezTo>
                      <a:pt x="2465" y="261"/>
                      <a:pt x="2207" y="4"/>
                      <a:pt x="1891" y="4"/>
                    </a:cubicBezTo>
                    <a:lnTo>
                      <a:pt x="1642" y="4"/>
                    </a:lnTo>
                    <a:lnTo>
                      <a:pt x="1340" y="792"/>
                    </a:lnTo>
                    <a:lnTo>
                      <a:pt x="1411" y="457"/>
                    </a:lnTo>
                    <a:cubicBezTo>
                      <a:pt x="1416" y="434"/>
                      <a:pt x="1413" y="409"/>
                      <a:pt x="1401" y="388"/>
                    </a:cubicBezTo>
                    <a:lnTo>
                      <a:pt x="1304" y="211"/>
                    </a:lnTo>
                    <a:lnTo>
                      <a:pt x="1390" y="53"/>
                    </a:lnTo>
                    <a:cubicBezTo>
                      <a:pt x="1396" y="42"/>
                      <a:pt x="1396" y="29"/>
                      <a:pt x="1390" y="18"/>
                    </a:cubicBezTo>
                    <a:cubicBezTo>
                      <a:pt x="1383" y="7"/>
                      <a:pt x="1372" y="0"/>
                      <a:pt x="1359" y="0"/>
                    </a:cubicBezTo>
                    <a:lnTo>
                      <a:pt x="1121" y="0"/>
                    </a:lnTo>
                    <a:cubicBezTo>
                      <a:pt x="1109" y="0"/>
                      <a:pt x="1097" y="7"/>
                      <a:pt x="1091" y="18"/>
                    </a:cubicBezTo>
                    <a:cubicBezTo>
                      <a:pt x="1084" y="29"/>
                      <a:pt x="1084" y="42"/>
                      <a:pt x="1090" y="53"/>
                    </a:cubicBezTo>
                    <a:lnTo>
                      <a:pt x="1177" y="211"/>
                    </a:lnTo>
                    <a:lnTo>
                      <a:pt x="1079" y="389"/>
                    </a:lnTo>
                    <a:cubicBezTo>
                      <a:pt x="1068" y="410"/>
                      <a:pt x="1064" y="434"/>
                      <a:pt x="1069" y="457"/>
                    </a:cubicBezTo>
                    <a:lnTo>
                      <a:pt x="1131" y="792"/>
                    </a:lnTo>
                    <a:lnTo>
                      <a:pt x="832" y="4"/>
                    </a:lnTo>
                    <a:lnTo>
                      <a:pt x="585" y="4"/>
                    </a:lnTo>
                    <a:cubicBezTo>
                      <a:pt x="269" y="4"/>
                      <a:pt x="11" y="261"/>
                      <a:pt x="10" y="577"/>
                    </a:cubicBezTo>
                    <a:lnTo>
                      <a:pt x="1" y="2364"/>
                    </a:lnTo>
                    <a:cubicBezTo>
                      <a:pt x="0" y="2498"/>
                      <a:pt x="108" y="2608"/>
                      <a:pt x="243" y="2609"/>
                    </a:cubicBezTo>
                    <a:cubicBezTo>
                      <a:pt x="243" y="2609"/>
                      <a:pt x="244" y="2609"/>
                      <a:pt x="244" y="2609"/>
                    </a:cubicBezTo>
                    <a:cubicBezTo>
                      <a:pt x="378" y="2609"/>
                      <a:pt x="487" y="2500"/>
                      <a:pt x="487" y="2367"/>
                    </a:cubicBezTo>
                    <a:lnTo>
                      <a:pt x="496" y="580"/>
                    </a:lnTo>
                    <a:cubicBezTo>
                      <a:pt x="496" y="554"/>
                      <a:pt x="517" y="533"/>
                      <a:pt x="543" y="533"/>
                    </a:cubicBezTo>
                    <a:cubicBezTo>
                      <a:pt x="569" y="533"/>
                      <a:pt x="590" y="554"/>
                      <a:pt x="590" y="580"/>
                    </a:cubicBezTo>
                    <a:lnTo>
                      <a:pt x="590" y="4668"/>
                    </a:lnTo>
                    <a:cubicBezTo>
                      <a:pt x="590" y="4830"/>
                      <a:pt x="721" y="4960"/>
                      <a:pt x="882" y="4960"/>
                    </a:cubicBezTo>
                    <a:cubicBezTo>
                      <a:pt x="1043" y="4960"/>
                      <a:pt x="1174" y="4830"/>
                      <a:pt x="1174" y="4668"/>
                    </a:cubicBezTo>
                    <a:lnTo>
                      <a:pt x="1174" y="2398"/>
                    </a:lnTo>
                    <a:cubicBezTo>
                      <a:pt x="1174" y="2364"/>
                      <a:pt x="1202" y="2335"/>
                      <a:pt x="1237" y="2335"/>
                    </a:cubicBezTo>
                    <a:cubicBezTo>
                      <a:pt x="1272" y="2335"/>
                      <a:pt x="1300" y="2364"/>
                      <a:pt x="1300" y="2398"/>
                    </a:cubicBezTo>
                    <a:lnTo>
                      <a:pt x="1300" y="4668"/>
                    </a:lnTo>
                    <a:cubicBezTo>
                      <a:pt x="1300" y="4830"/>
                      <a:pt x="1431" y="4960"/>
                      <a:pt x="1592" y="4960"/>
                    </a:cubicBezTo>
                    <a:cubicBezTo>
                      <a:pt x="1753" y="4960"/>
                      <a:pt x="1884" y="4830"/>
                      <a:pt x="1884" y="4668"/>
                    </a:cubicBezTo>
                    <a:lnTo>
                      <a:pt x="1878" y="569"/>
                    </a:lnTo>
                    <a:cubicBezTo>
                      <a:pt x="1878" y="541"/>
                      <a:pt x="1901" y="518"/>
                      <a:pt x="1930" y="518"/>
                    </a:cubicBezTo>
                    <a:cubicBezTo>
                      <a:pt x="1958" y="518"/>
                      <a:pt x="1981" y="541"/>
                      <a:pt x="1981" y="569"/>
                    </a:cubicBezTo>
                    <a:cubicBezTo>
                      <a:pt x="1981" y="573"/>
                      <a:pt x="1981" y="576"/>
                      <a:pt x="1980" y="580"/>
                    </a:cubicBezTo>
                    <a:lnTo>
                      <a:pt x="1989" y="2367"/>
                    </a:lnTo>
                    <a:cubicBezTo>
                      <a:pt x="1990" y="2500"/>
                      <a:pt x="2099" y="2609"/>
                      <a:pt x="2232" y="2609"/>
                    </a:cubicBezTo>
                    <a:lnTo>
                      <a:pt x="2234" y="2609"/>
                    </a:lnTo>
                    <a:cubicBezTo>
                      <a:pt x="2368" y="2608"/>
                      <a:pt x="2476" y="2498"/>
                      <a:pt x="2476" y="2364"/>
                    </a:cubicBezTo>
                    <a:lnTo>
                      <a:pt x="2467" y="5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mn-MN"/>
              </a:p>
            </p:txBody>
          </p:sp>
        </p:grpSp>
      </p:grpSp>
      <p:sp>
        <p:nvSpPr>
          <p:cNvPr id="58" name="Rectangle 57"/>
          <p:cNvSpPr/>
          <p:nvPr/>
        </p:nvSpPr>
        <p:spPr>
          <a:xfrm>
            <a:off x="0" y="4387742"/>
            <a:ext cx="9906000" cy="2470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grpSp>
        <p:nvGrpSpPr>
          <p:cNvPr id="13" name="Group 12"/>
          <p:cNvGrpSpPr/>
          <p:nvPr/>
        </p:nvGrpSpPr>
        <p:grpSpPr>
          <a:xfrm>
            <a:off x="1609991" y="4444484"/>
            <a:ext cx="2960228" cy="466295"/>
            <a:chOff x="1015581" y="4768334"/>
            <a:chExt cx="2960228" cy="466295"/>
          </a:xfrm>
        </p:grpSpPr>
        <p:sp>
          <p:nvSpPr>
            <p:cNvPr id="11" name="Rounded Rectangle 10"/>
            <p:cNvSpPr/>
            <p:nvPr/>
          </p:nvSpPr>
          <p:spPr>
            <a:xfrm>
              <a:off x="1015581" y="4768334"/>
              <a:ext cx="2960228" cy="466295"/>
            </a:xfrm>
            <a:prstGeom prst="roundRect">
              <a:avLst>
                <a:gd name="adj" fmla="val 50000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39468" y="4862991"/>
              <a:ext cx="2112454" cy="276981"/>
            </a:xfrm>
            <a:prstGeom prst="rect">
              <a:avLst/>
            </a:prstGeom>
            <a:noFill/>
          </p:spPr>
          <p:txBody>
            <a:bodyPr wrap="square" lIns="91422" tIns="45711" rIns="91422" bIns="45711" rtlCol="0" anchor="ctr" anchorCtr="0">
              <a:spAutoFit/>
            </a:bodyPr>
            <a:lstStyle/>
            <a:p>
              <a:pPr algn="ctr"/>
              <a:endParaRPr lang="mn-MN" sz="1200" b="1" dirty="0">
                <a:solidFill>
                  <a:schemeClr val="bg1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81279" y="4419627"/>
            <a:ext cx="6414730" cy="488828"/>
            <a:chOff x="-2438921" y="4745801"/>
            <a:chExt cx="6414730" cy="488828"/>
          </a:xfrm>
        </p:grpSpPr>
        <p:sp>
          <p:nvSpPr>
            <p:cNvPr id="15" name="Rounded Rectangle 14"/>
            <p:cNvSpPr/>
            <p:nvPr/>
          </p:nvSpPr>
          <p:spPr>
            <a:xfrm>
              <a:off x="1015581" y="4768334"/>
              <a:ext cx="2960228" cy="46629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2438921" y="4745801"/>
              <a:ext cx="2694060" cy="461647"/>
            </a:xfrm>
            <a:prstGeom prst="rect">
              <a:avLst/>
            </a:prstGeom>
            <a:noFill/>
          </p:spPr>
          <p:txBody>
            <a:bodyPr wrap="square" lIns="91422" tIns="45711" rIns="91422" bIns="45711" rtlCol="0" anchor="ctr" anchorCtr="0">
              <a:spAutoFit/>
            </a:bodyPr>
            <a:lstStyle/>
            <a:p>
              <a:pPr algn="ctr"/>
              <a:r>
                <a:rPr lang="mn-MN" sz="1200" b="1" dirty="0">
                  <a:solidFill>
                    <a:schemeClr val="bg1"/>
                  </a:solidFill>
                  <a:latin typeface="Arial" panose="020B0604020202020204" pitchFamily="34" charset="0"/>
                  <a:ea typeface="Montserrat Bold" charset="0"/>
                  <a:cs typeface="Arial" panose="020B0604020202020204" pitchFamily="34" charset="0"/>
                </a:rPr>
                <a:t>Хууль хяналтын байгууллагад шилжүүлсэн албан тушаалтан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273340" y="4962873"/>
            <a:ext cx="1401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atin typeface="Mogul Europe" panose="020B7200000000000000" pitchFamily="34" charset="0"/>
              </a:rPr>
              <a:t>447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85289" y="4986396"/>
            <a:ext cx="9957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atin typeface="Mogul Europe" panose="020B7200000000000000" pitchFamily="34" charset="0"/>
              </a:rPr>
              <a:t>87</a:t>
            </a:r>
          </a:p>
        </p:txBody>
      </p:sp>
      <p:sp>
        <p:nvSpPr>
          <p:cNvPr id="2" name="Rectangle 1"/>
          <p:cNvSpPr/>
          <p:nvPr/>
        </p:nvSpPr>
        <p:spPr>
          <a:xfrm>
            <a:off x="5881712" y="4440097"/>
            <a:ext cx="2184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200" b="1" dirty="0">
                <a:solidFill>
                  <a:schemeClr val="bg1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Хариуцлага тооцуулсан албан тушаалтан</a:t>
            </a:r>
          </a:p>
        </p:txBody>
      </p:sp>
    </p:spTree>
    <p:extLst>
      <p:ext uri="{BB962C8B-B14F-4D97-AF65-F5344CB8AC3E}">
        <p14:creationId xmlns:p14="http://schemas.microsoft.com/office/powerpoint/2010/main" val="31675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1001</TotalTime>
  <Words>1371</Words>
  <Application>Microsoft Office PowerPoint</Application>
  <PresentationFormat>A4 Paper (210x297 mm)</PresentationFormat>
  <Paragraphs>545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Mogul Franklin Gothic Book</vt:lpstr>
      <vt:lpstr>Arial</vt:lpstr>
      <vt:lpstr>Arial Narrow</vt:lpstr>
      <vt:lpstr>Agency FB</vt:lpstr>
      <vt:lpstr>Mogul Europe</vt:lpstr>
      <vt:lpstr>Helvetica</vt:lpstr>
      <vt:lpstr>Calibri Light</vt:lpstr>
      <vt:lpstr>Times</vt:lpstr>
      <vt:lpstr>Open Sans Regular</vt:lpstr>
      <vt:lpstr>Montserrat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tsend khureldorj</dc:creator>
  <cp:lastModifiedBy>User</cp:lastModifiedBy>
  <cp:revision>98</cp:revision>
  <cp:lastPrinted>2018-03-19T08:45:09Z</cp:lastPrinted>
  <dcterms:created xsi:type="dcterms:W3CDTF">2018-03-17T03:57:02Z</dcterms:created>
  <dcterms:modified xsi:type="dcterms:W3CDTF">2018-03-26T04:17:14Z</dcterms:modified>
</cp:coreProperties>
</file>