
<file path=[Content_Types].xml><?xml version="1.0" encoding="utf-8"?>
<Types xmlns="http://schemas.openxmlformats.org/package/2006/content-types">
  <Default Extension="jpg" ContentType="image/jp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2"/>
    <p:sldId id="257" r:id="rId3"/>
    <p:sldId id="258" r:id="rId4"/>
    <p:sldId id="259" r:id="rId5"/>
    <p:sldId id="261" r:id="rId6"/>
    <p:sldId id="262" r:id="rId7"/>
    <p:sldId id="274" r:id="rId8"/>
    <p:sldId id="282" r:id="rId9"/>
    <p:sldId id="285" r:id="rId10"/>
    <p:sldId id="283" r:id="rId11"/>
    <p:sldId id="284" r:id="rId12"/>
    <p:sldId id="263" r:id="rId13"/>
    <p:sldId id="264" r:id="rId14"/>
    <p:sldId id="265" r:id="rId15"/>
    <p:sldId id="286" r:id="rId16"/>
    <p:sldId id="287" r:id="rId17"/>
    <p:sldId id="288" r:id="rId18"/>
    <p:sldId id="289" r:id="rId19"/>
    <p:sldId id="290" r:id="rId20"/>
    <p:sldId id="291" r:id="rId21"/>
    <p:sldId id="292" r:id="rId22"/>
    <p:sldId id="293" r:id="rId23"/>
    <p:sldId id="294" r:id="rId24"/>
    <p:sldId id="295" r:id="rId25"/>
    <p:sldId id="296" r:id="rId26"/>
    <p:sldId id="297" r:id="rId27"/>
    <p:sldId id="298" r:id="rId28"/>
    <p:sldId id="299" r:id="rId29"/>
    <p:sldId id="266" r:id="rId30"/>
    <p:sldId id="300" r:id="rId31"/>
    <p:sldId id="301" r:id="rId32"/>
    <p:sldId id="302" r:id="rId33"/>
    <p:sldId id="267" r:id="rId34"/>
    <p:sldId id="303" r:id="rId35"/>
    <p:sldId id="268" r:id="rId36"/>
    <p:sldId id="304" r:id="rId37"/>
    <p:sldId id="305" r:id="rId38"/>
    <p:sldId id="306" r:id="rId39"/>
    <p:sldId id="307" r:id="rId40"/>
    <p:sldId id="269" r:id="rId41"/>
    <p:sldId id="270" r:id="rId42"/>
    <p:sldId id="308" r:id="rId43"/>
    <p:sldId id="309" r:id="rId44"/>
    <p:sldId id="271" r:id="rId45"/>
    <p:sldId id="272" r:id="rId46"/>
    <p:sldId id="273" r:id="rId47"/>
    <p:sldId id="275" r:id="rId48"/>
    <p:sldId id="278" r:id="rId49"/>
    <p:sldId id="280" r:id="rId50"/>
  </p:sldIdLst>
  <p:sldSz cx="12192000" cy="6858000"/>
  <p:notesSz cx="12192000"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3B00E"/>
    <a:srgbClr val="D3B219"/>
    <a:srgbClr val="FDD53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60" d="100"/>
          <a:sy n="60" d="100"/>
        </p:scale>
        <p:origin x="614" y="149"/>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914400" y="2125980"/>
            <a:ext cx="10363200" cy="1440180"/>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828800" y="3840480"/>
            <a:ext cx="8534400" cy="171450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10/22/2020</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400" b="1" i="0">
                <a:solidFill>
                  <a:schemeClr val="tx1"/>
                </a:solidFill>
                <a:latin typeface="Arial"/>
                <a:cs typeface="Arial"/>
              </a:defRPr>
            </a:lvl1pPr>
          </a:lstStyle>
          <a:p>
            <a:endParaRPr/>
          </a:p>
        </p:txBody>
      </p:sp>
      <p:sp>
        <p:nvSpPr>
          <p:cNvPr id="3" name="Holder 3"/>
          <p:cNvSpPr>
            <a:spLocks noGrp="1"/>
          </p:cNvSpPr>
          <p:nvPr>
            <p:ph type="body" idx="1"/>
          </p:nvPr>
        </p:nvSpPr>
        <p:spPr/>
        <p:txBody>
          <a:bodyPr lIns="0" tIns="0" rIns="0" bIns="0"/>
          <a:lstStyle>
            <a:lvl1pPr>
              <a:defRPr sz="2000" b="0" i="0">
                <a:solidFill>
                  <a:schemeClr val="tx1"/>
                </a:solidFill>
                <a:latin typeface="Arial"/>
                <a:cs typeface="Arial"/>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10/22/2020</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400" b="1" i="0">
                <a:solidFill>
                  <a:schemeClr val="tx1"/>
                </a:solidFill>
                <a:latin typeface="Arial"/>
                <a:cs typeface="Arial"/>
              </a:defRPr>
            </a:lvl1pPr>
          </a:lstStyle>
          <a:p>
            <a:endParaRPr/>
          </a:p>
        </p:txBody>
      </p:sp>
      <p:sp>
        <p:nvSpPr>
          <p:cNvPr id="3" name="Holder 3"/>
          <p:cNvSpPr>
            <a:spLocks noGrp="1"/>
          </p:cNvSpPr>
          <p:nvPr>
            <p:ph sz="half" idx="2"/>
          </p:nvPr>
        </p:nvSpPr>
        <p:spPr>
          <a:xfrm>
            <a:off x="609600" y="1577340"/>
            <a:ext cx="5303520" cy="452628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6278880" y="1577340"/>
            <a:ext cx="5303520" cy="452628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10/22/2020</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obj" preserve="1">
  <p:cSld name="Title Only">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0" y="301752"/>
            <a:ext cx="12192000" cy="5989320"/>
          </a:xfrm>
          <a:custGeom>
            <a:avLst/>
            <a:gdLst/>
            <a:ahLst/>
            <a:cxnLst/>
            <a:rect l="l" t="t" r="r" b="b"/>
            <a:pathLst>
              <a:path w="12192000" h="5989320">
                <a:moveTo>
                  <a:pt x="3050794" y="0"/>
                </a:moveTo>
                <a:lnTo>
                  <a:pt x="0" y="1587140"/>
                </a:lnTo>
                <a:lnTo>
                  <a:pt x="0" y="4669051"/>
                </a:lnTo>
                <a:lnTo>
                  <a:pt x="9014714" y="5989320"/>
                </a:lnTo>
                <a:lnTo>
                  <a:pt x="12192000" y="4329467"/>
                </a:lnTo>
                <a:lnTo>
                  <a:pt x="12192000" y="2209946"/>
                </a:lnTo>
                <a:lnTo>
                  <a:pt x="3050794" y="0"/>
                </a:lnTo>
                <a:close/>
              </a:path>
            </a:pathLst>
          </a:custGeom>
          <a:solidFill>
            <a:srgbClr val="EC1C23"/>
          </a:solidFill>
        </p:spPr>
        <p:txBody>
          <a:bodyPr wrap="square" lIns="0" tIns="0" rIns="0" bIns="0" rtlCol="0"/>
          <a:lstStyle/>
          <a:p>
            <a:endParaRPr/>
          </a:p>
        </p:txBody>
      </p:sp>
      <p:sp>
        <p:nvSpPr>
          <p:cNvPr id="17" name="bg object 17"/>
          <p:cNvSpPr/>
          <p:nvPr/>
        </p:nvSpPr>
        <p:spPr>
          <a:xfrm>
            <a:off x="0" y="754379"/>
            <a:ext cx="12191999" cy="5020056"/>
          </a:xfrm>
          <a:prstGeom prst="rect">
            <a:avLst/>
          </a:prstGeom>
          <a:blipFill>
            <a:blip r:embed="rId2" cstate="print"/>
            <a:stretch>
              <a:fillRect/>
            </a:stretch>
          </a:blipFill>
        </p:spPr>
        <p:txBody>
          <a:bodyPr wrap="square" lIns="0" tIns="0" rIns="0" bIns="0" rtlCol="0"/>
          <a:lstStyle/>
          <a:p>
            <a:endParaRPr/>
          </a:p>
        </p:txBody>
      </p:sp>
      <p:sp>
        <p:nvSpPr>
          <p:cNvPr id="18" name="bg object 18"/>
          <p:cNvSpPr/>
          <p:nvPr/>
        </p:nvSpPr>
        <p:spPr>
          <a:xfrm>
            <a:off x="0" y="1352517"/>
            <a:ext cx="12192000" cy="3840479"/>
          </a:xfrm>
          <a:custGeom>
            <a:avLst/>
            <a:gdLst/>
            <a:ahLst/>
            <a:cxnLst/>
            <a:rect l="l" t="t" r="r" b="b"/>
            <a:pathLst>
              <a:path w="12192000" h="3840479">
                <a:moveTo>
                  <a:pt x="0" y="0"/>
                </a:moveTo>
                <a:lnTo>
                  <a:pt x="0" y="2828679"/>
                </a:lnTo>
                <a:lnTo>
                  <a:pt x="12191999" y="3840408"/>
                </a:lnTo>
                <a:lnTo>
                  <a:pt x="12191999" y="147070"/>
                </a:lnTo>
                <a:lnTo>
                  <a:pt x="0" y="0"/>
                </a:lnTo>
                <a:close/>
              </a:path>
            </a:pathLst>
          </a:custGeom>
          <a:solidFill>
            <a:srgbClr val="FDCD07">
              <a:alpha val="83528"/>
            </a:srgbClr>
          </a:solidFill>
        </p:spPr>
        <p:txBody>
          <a:bodyPr wrap="square" lIns="0" tIns="0" rIns="0" bIns="0" rtlCol="0"/>
          <a:lstStyle/>
          <a:p>
            <a:endParaRPr/>
          </a:p>
        </p:txBody>
      </p:sp>
      <p:sp>
        <p:nvSpPr>
          <p:cNvPr id="2" name="Holder 2"/>
          <p:cNvSpPr>
            <a:spLocks noGrp="1"/>
          </p:cNvSpPr>
          <p:nvPr>
            <p:ph type="title"/>
          </p:nvPr>
        </p:nvSpPr>
        <p:spPr/>
        <p:txBody>
          <a:bodyPr lIns="0" tIns="0" rIns="0" bIns="0"/>
          <a:lstStyle>
            <a:lvl1pPr>
              <a:defRPr sz="2400" b="1" i="0">
                <a:solidFill>
                  <a:schemeClr val="tx1"/>
                </a:solidFill>
                <a:latin typeface="Arial"/>
                <a:cs typeface="Arial"/>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10/22/2020</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10/22/2020</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0" y="0"/>
            <a:ext cx="5207635" cy="982980"/>
          </a:xfrm>
          <a:custGeom>
            <a:avLst/>
            <a:gdLst/>
            <a:ahLst/>
            <a:cxnLst/>
            <a:rect l="l" t="t" r="r" b="b"/>
            <a:pathLst>
              <a:path w="5207635" h="982980">
                <a:moveTo>
                  <a:pt x="5207508" y="0"/>
                </a:moveTo>
                <a:lnTo>
                  <a:pt x="0" y="0"/>
                </a:lnTo>
                <a:lnTo>
                  <a:pt x="0" y="982404"/>
                </a:lnTo>
                <a:lnTo>
                  <a:pt x="5207508" y="0"/>
                </a:lnTo>
                <a:close/>
              </a:path>
            </a:pathLst>
          </a:custGeom>
          <a:solidFill>
            <a:srgbClr val="002C74"/>
          </a:solidFill>
        </p:spPr>
        <p:txBody>
          <a:bodyPr wrap="square" lIns="0" tIns="0" rIns="0" bIns="0" rtlCol="0"/>
          <a:lstStyle/>
          <a:p>
            <a:endParaRPr/>
          </a:p>
        </p:txBody>
      </p:sp>
      <p:sp>
        <p:nvSpPr>
          <p:cNvPr id="17" name="bg object 17"/>
          <p:cNvSpPr/>
          <p:nvPr/>
        </p:nvSpPr>
        <p:spPr>
          <a:xfrm>
            <a:off x="0" y="0"/>
            <a:ext cx="4439920" cy="1085215"/>
          </a:xfrm>
          <a:custGeom>
            <a:avLst/>
            <a:gdLst/>
            <a:ahLst/>
            <a:cxnLst/>
            <a:rect l="l" t="t" r="r" b="b"/>
            <a:pathLst>
              <a:path w="4439920" h="1085215">
                <a:moveTo>
                  <a:pt x="4439412" y="0"/>
                </a:moveTo>
                <a:lnTo>
                  <a:pt x="0" y="343317"/>
                </a:lnTo>
                <a:lnTo>
                  <a:pt x="0" y="629993"/>
                </a:lnTo>
                <a:lnTo>
                  <a:pt x="3366642" y="1085088"/>
                </a:lnTo>
                <a:lnTo>
                  <a:pt x="4439412" y="0"/>
                </a:lnTo>
                <a:close/>
              </a:path>
            </a:pathLst>
          </a:custGeom>
          <a:solidFill>
            <a:srgbClr val="EC1C23">
              <a:alpha val="81175"/>
            </a:srgbClr>
          </a:solidFill>
        </p:spPr>
        <p:txBody>
          <a:bodyPr wrap="square" lIns="0" tIns="0" rIns="0" bIns="0" rtlCol="0"/>
          <a:lstStyle/>
          <a:p>
            <a:endParaRPr/>
          </a:p>
        </p:txBody>
      </p:sp>
      <p:sp>
        <p:nvSpPr>
          <p:cNvPr id="18" name="bg object 18"/>
          <p:cNvSpPr/>
          <p:nvPr/>
        </p:nvSpPr>
        <p:spPr>
          <a:xfrm>
            <a:off x="1559499" y="0"/>
            <a:ext cx="4110990" cy="939165"/>
          </a:xfrm>
          <a:custGeom>
            <a:avLst/>
            <a:gdLst/>
            <a:ahLst/>
            <a:cxnLst/>
            <a:rect l="l" t="t" r="r" b="b"/>
            <a:pathLst>
              <a:path w="4110990" h="939165">
                <a:moveTo>
                  <a:pt x="4110673" y="0"/>
                </a:moveTo>
                <a:lnTo>
                  <a:pt x="0" y="0"/>
                </a:lnTo>
                <a:lnTo>
                  <a:pt x="3309426" y="938784"/>
                </a:lnTo>
                <a:lnTo>
                  <a:pt x="4110673" y="0"/>
                </a:lnTo>
                <a:close/>
              </a:path>
            </a:pathLst>
          </a:custGeom>
          <a:solidFill>
            <a:srgbClr val="FDCD07">
              <a:alpha val="83528"/>
            </a:srgbClr>
          </a:solidFill>
        </p:spPr>
        <p:txBody>
          <a:bodyPr wrap="square" lIns="0" tIns="0" rIns="0" bIns="0" rtlCol="0"/>
          <a:lstStyle/>
          <a:p>
            <a:endParaRPr/>
          </a:p>
        </p:txBody>
      </p:sp>
      <p:sp>
        <p:nvSpPr>
          <p:cNvPr id="19" name="bg object 19"/>
          <p:cNvSpPr/>
          <p:nvPr/>
        </p:nvSpPr>
        <p:spPr>
          <a:xfrm>
            <a:off x="9404604" y="6449567"/>
            <a:ext cx="2550160" cy="401320"/>
          </a:xfrm>
          <a:custGeom>
            <a:avLst/>
            <a:gdLst/>
            <a:ahLst/>
            <a:cxnLst/>
            <a:rect l="l" t="t" r="r" b="b"/>
            <a:pathLst>
              <a:path w="2550159" h="401320">
                <a:moveTo>
                  <a:pt x="1969643" y="0"/>
                </a:moveTo>
                <a:lnTo>
                  <a:pt x="0" y="400811"/>
                </a:lnTo>
                <a:lnTo>
                  <a:pt x="2549652" y="400811"/>
                </a:lnTo>
                <a:lnTo>
                  <a:pt x="1969643" y="0"/>
                </a:lnTo>
                <a:close/>
              </a:path>
            </a:pathLst>
          </a:custGeom>
          <a:solidFill>
            <a:srgbClr val="002C74"/>
          </a:solidFill>
        </p:spPr>
        <p:txBody>
          <a:bodyPr wrap="square" lIns="0" tIns="0" rIns="0" bIns="0" rtlCol="0"/>
          <a:lstStyle/>
          <a:p>
            <a:endParaRPr/>
          </a:p>
        </p:txBody>
      </p:sp>
      <p:sp>
        <p:nvSpPr>
          <p:cNvPr id="20" name="bg object 20"/>
          <p:cNvSpPr/>
          <p:nvPr/>
        </p:nvSpPr>
        <p:spPr>
          <a:xfrm>
            <a:off x="10412859" y="6470903"/>
            <a:ext cx="1779270" cy="387350"/>
          </a:xfrm>
          <a:custGeom>
            <a:avLst/>
            <a:gdLst/>
            <a:ahLst/>
            <a:cxnLst/>
            <a:rect l="l" t="t" r="r" b="b"/>
            <a:pathLst>
              <a:path w="1779270" h="387350">
                <a:moveTo>
                  <a:pt x="1779140" y="0"/>
                </a:moveTo>
                <a:lnTo>
                  <a:pt x="0" y="387092"/>
                </a:lnTo>
                <a:lnTo>
                  <a:pt x="1779140" y="387092"/>
                </a:lnTo>
                <a:lnTo>
                  <a:pt x="1779140" y="0"/>
                </a:lnTo>
                <a:close/>
              </a:path>
            </a:pathLst>
          </a:custGeom>
          <a:solidFill>
            <a:srgbClr val="EC1C23">
              <a:alpha val="83528"/>
            </a:srgbClr>
          </a:solidFill>
        </p:spPr>
        <p:txBody>
          <a:bodyPr wrap="square" lIns="0" tIns="0" rIns="0" bIns="0" rtlCol="0"/>
          <a:lstStyle/>
          <a:p>
            <a:endParaRPr/>
          </a:p>
        </p:txBody>
      </p:sp>
      <p:sp>
        <p:nvSpPr>
          <p:cNvPr id="21" name="bg object 21"/>
          <p:cNvSpPr/>
          <p:nvPr/>
        </p:nvSpPr>
        <p:spPr>
          <a:xfrm>
            <a:off x="11378358" y="5907023"/>
            <a:ext cx="810895" cy="951230"/>
          </a:xfrm>
          <a:custGeom>
            <a:avLst/>
            <a:gdLst/>
            <a:ahLst/>
            <a:cxnLst/>
            <a:rect l="l" t="t" r="r" b="b"/>
            <a:pathLst>
              <a:path w="810895" h="951229">
                <a:moveTo>
                  <a:pt x="810592" y="0"/>
                </a:moveTo>
                <a:lnTo>
                  <a:pt x="0" y="950974"/>
                </a:lnTo>
                <a:lnTo>
                  <a:pt x="11339" y="950974"/>
                </a:lnTo>
                <a:lnTo>
                  <a:pt x="810592" y="568972"/>
                </a:lnTo>
                <a:lnTo>
                  <a:pt x="810592" y="0"/>
                </a:lnTo>
                <a:close/>
              </a:path>
            </a:pathLst>
          </a:custGeom>
          <a:solidFill>
            <a:srgbClr val="FDCD07">
              <a:alpha val="81175"/>
            </a:srgbClr>
          </a:solidFill>
        </p:spPr>
        <p:txBody>
          <a:bodyPr wrap="square" lIns="0" tIns="0" rIns="0" bIns="0" rtlCol="0"/>
          <a:lstStyle/>
          <a:p>
            <a:endParaRPr/>
          </a:p>
        </p:txBody>
      </p:sp>
      <p:sp>
        <p:nvSpPr>
          <p:cNvPr id="2" name="Holder 2"/>
          <p:cNvSpPr>
            <a:spLocks noGrp="1"/>
          </p:cNvSpPr>
          <p:nvPr>
            <p:ph type="title"/>
          </p:nvPr>
        </p:nvSpPr>
        <p:spPr>
          <a:xfrm>
            <a:off x="2409062" y="288163"/>
            <a:ext cx="7373874" cy="391159"/>
          </a:xfrm>
          <a:prstGeom prst="rect">
            <a:avLst/>
          </a:prstGeom>
        </p:spPr>
        <p:txBody>
          <a:bodyPr wrap="square" lIns="0" tIns="0" rIns="0" bIns="0">
            <a:spAutoFit/>
          </a:bodyPr>
          <a:lstStyle>
            <a:lvl1pPr>
              <a:defRPr sz="2400" b="1" i="0">
                <a:solidFill>
                  <a:schemeClr val="tx1"/>
                </a:solidFill>
                <a:latin typeface="Arial"/>
                <a:cs typeface="Arial"/>
              </a:defRPr>
            </a:lvl1pPr>
          </a:lstStyle>
          <a:p>
            <a:endParaRPr/>
          </a:p>
        </p:txBody>
      </p:sp>
      <p:sp>
        <p:nvSpPr>
          <p:cNvPr id="3" name="Holder 3"/>
          <p:cNvSpPr>
            <a:spLocks noGrp="1"/>
          </p:cNvSpPr>
          <p:nvPr>
            <p:ph type="body" idx="1"/>
          </p:nvPr>
        </p:nvSpPr>
        <p:spPr>
          <a:xfrm>
            <a:off x="1406017" y="2027761"/>
            <a:ext cx="9379965" cy="3683635"/>
          </a:xfrm>
          <a:prstGeom prst="rect">
            <a:avLst/>
          </a:prstGeom>
        </p:spPr>
        <p:txBody>
          <a:bodyPr wrap="square" lIns="0" tIns="0" rIns="0" bIns="0">
            <a:spAutoFit/>
          </a:bodyPr>
          <a:lstStyle>
            <a:lvl1pPr>
              <a:defRPr sz="2000" b="0" i="0">
                <a:solidFill>
                  <a:schemeClr val="tx1"/>
                </a:solidFill>
                <a:latin typeface="Arial"/>
                <a:cs typeface="Arial"/>
              </a:defRPr>
            </a:lvl1pPr>
          </a:lstStyle>
          <a:p>
            <a:endParaRPr/>
          </a:p>
        </p:txBody>
      </p:sp>
      <p:sp>
        <p:nvSpPr>
          <p:cNvPr id="4" name="Holder 4"/>
          <p:cNvSpPr>
            <a:spLocks noGrp="1"/>
          </p:cNvSpPr>
          <p:nvPr>
            <p:ph type="ftr" sz="quarter" idx="5"/>
          </p:nvPr>
        </p:nvSpPr>
        <p:spPr>
          <a:xfrm>
            <a:off x="4145280" y="6377940"/>
            <a:ext cx="3901440" cy="34290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609600" y="6377940"/>
            <a:ext cx="2804160" cy="34290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10/22/2020</a:t>
            </a:fld>
            <a:endParaRPr lang="en-US"/>
          </a:p>
        </p:txBody>
      </p:sp>
      <p:sp>
        <p:nvSpPr>
          <p:cNvPr id="6" name="Holder 6"/>
          <p:cNvSpPr>
            <a:spLocks noGrp="1"/>
          </p:cNvSpPr>
          <p:nvPr>
            <p:ph type="sldNum" sz="quarter" idx="7"/>
          </p:nvPr>
        </p:nvSpPr>
        <p:spPr>
          <a:xfrm>
            <a:off x="8778240" y="6377940"/>
            <a:ext cx="2804160" cy="34290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5.xml"/></Relationships>
</file>

<file path=ppt/slides/_rels/slide40.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5.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4.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5.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hyperlink" Target="https://www.facebook.com/&#1044;&#1086;&#1088;&#1085;&#1086;&#1076;&#1072;&#1081;&#1084;&#1072;&#1075;&#1076;&#1072;&#1093;&#1100;&#1058;&#1257;&#1088;&#1080;&#1081;&#1085;" TargetMode="External"/><Relationship Id="rId2" Type="http://schemas.openxmlformats.org/officeDocument/2006/relationships/hyperlink" Target="mailto:info@audit.gov.mn" TargetMode="External"/><Relationship Id="rId1" Type="http://schemas.openxmlformats.org/officeDocument/2006/relationships/slideLayout" Target="../slideLayouts/slideLayout2.xml"/><Relationship Id="rId4" Type="http://schemas.openxmlformats.org/officeDocument/2006/relationships/image" Target="../media/image15.jpg"/></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0"/>
            <a:ext cx="12192000" cy="6858000"/>
          </a:xfrm>
          <a:custGeom>
            <a:avLst/>
            <a:gdLst/>
            <a:ahLst/>
            <a:cxnLst/>
            <a:rect l="l" t="t" r="r" b="b"/>
            <a:pathLst>
              <a:path w="12192000" h="6858000">
                <a:moveTo>
                  <a:pt x="12192000" y="0"/>
                </a:moveTo>
                <a:lnTo>
                  <a:pt x="0" y="0"/>
                </a:lnTo>
                <a:lnTo>
                  <a:pt x="0" y="6858000"/>
                </a:lnTo>
                <a:lnTo>
                  <a:pt x="12192000" y="6858000"/>
                </a:lnTo>
                <a:lnTo>
                  <a:pt x="12192000" y="0"/>
                </a:lnTo>
                <a:close/>
              </a:path>
            </a:pathLst>
          </a:custGeom>
          <a:solidFill>
            <a:srgbClr val="002C74"/>
          </a:solidFill>
        </p:spPr>
        <p:txBody>
          <a:bodyPr wrap="square" lIns="0" tIns="0" rIns="0" bIns="0" rtlCol="0"/>
          <a:lstStyle/>
          <a:p>
            <a:endParaRPr/>
          </a:p>
        </p:txBody>
      </p:sp>
      <p:sp>
        <p:nvSpPr>
          <p:cNvPr id="3" name="object 3"/>
          <p:cNvSpPr txBox="1">
            <a:spLocks noGrp="1"/>
          </p:cNvSpPr>
          <p:nvPr>
            <p:ph type="body" idx="1"/>
          </p:nvPr>
        </p:nvSpPr>
        <p:spPr>
          <a:xfrm>
            <a:off x="1406017" y="2027761"/>
            <a:ext cx="9379965" cy="2228815"/>
          </a:xfrm>
          <a:prstGeom prst="rect">
            <a:avLst/>
          </a:prstGeom>
        </p:spPr>
        <p:txBody>
          <a:bodyPr vert="horz" wrap="square" lIns="0" tIns="12700" rIns="0" bIns="0" rtlCol="0">
            <a:spAutoFit/>
          </a:bodyPr>
          <a:lstStyle/>
          <a:p>
            <a:pPr marL="1058545" marR="140970" indent="398780">
              <a:lnSpc>
                <a:spcPct val="100000"/>
              </a:lnSpc>
              <a:spcBef>
                <a:spcPts val="100"/>
              </a:spcBef>
            </a:pPr>
            <a:r>
              <a:rPr sz="3600" spc="-10" dirty="0">
                <a:solidFill>
                  <a:srgbClr val="FFCD00"/>
                </a:solidFill>
              </a:rPr>
              <a:t>ҮНДСЭН </a:t>
            </a:r>
            <a:r>
              <a:rPr sz="3600" spc="-20" dirty="0">
                <a:solidFill>
                  <a:srgbClr val="FFCD00"/>
                </a:solidFill>
              </a:rPr>
              <a:t>ХУУЛИЙН </a:t>
            </a:r>
            <a:r>
              <a:rPr sz="3600" spc="-25" dirty="0">
                <a:solidFill>
                  <a:srgbClr val="FFCD00"/>
                </a:solidFill>
              </a:rPr>
              <a:t>НЭМЭЛТ  </a:t>
            </a:r>
            <a:r>
              <a:rPr sz="3600" spc="-50" dirty="0">
                <a:solidFill>
                  <a:srgbClr val="FFCD00"/>
                </a:solidFill>
              </a:rPr>
              <a:t>ӨӨРЧЛӨЛТ, </a:t>
            </a:r>
            <a:r>
              <a:rPr sz="3600" dirty="0">
                <a:solidFill>
                  <a:srgbClr val="FFCD00"/>
                </a:solidFill>
              </a:rPr>
              <a:t>ТӨРИЙН</a:t>
            </a:r>
            <a:r>
              <a:rPr sz="3600" spc="-10" dirty="0">
                <a:solidFill>
                  <a:srgbClr val="FFCD00"/>
                </a:solidFill>
              </a:rPr>
              <a:t> </a:t>
            </a:r>
            <a:r>
              <a:rPr sz="3600" spc="-50" dirty="0">
                <a:solidFill>
                  <a:srgbClr val="FFCD00"/>
                </a:solidFill>
              </a:rPr>
              <a:t>АУДИТЫН</a:t>
            </a:r>
            <a:endParaRPr sz="3600" dirty="0"/>
          </a:p>
          <a:p>
            <a:pPr marL="920115" marR="5080" indent="25400">
              <a:lnSpc>
                <a:spcPct val="100000"/>
              </a:lnSpc>
              <a:spcBef>
                <a:spcPts val="5"/>
              </a:spcBef>
            </a:pPr>
            <a:r>
              <a:rPr sz="3600" dirty="0">
                <a:solidFill>
                  <a:srgbClr val="FFCD00"/>
                </a:solidFill>
              </a:rPr>
              <a:t>ТУХАЙ </a:t>
            </a:r>
            <a:r>
              <a:rPr sz="3600" spc="-20" dirty="0">
                <a:solidFill>
                  <a:srgbClr val="FFCD00"/>
                </a:solidFill>
              </a:rPr>
              <a:t>ХУУЛИЙН </a:t>
            </a:r>
            <a:r>
              <a:rPr sz="3600" spc="-5" dirty="0">
                <a:solidFill>
                  <a:srgbClr val="FFCD00"/>
                </a:solidFill>
              </a:rPr>
              <a:t>ШИНЭЧИЛСЭН  </a:t>
            </a:r>
            <a:r>
              <a:rPr sz="3600" spc="-25" dirty="0">
                <a:solidFill>
                  <a:srgbClr val="FFCD00"/>
                </a:solidFill>
              </a:rPr>
              <a:t>НАЙРУУЛГА</a:t>
            </a:r>
            <a:endParaRPr sz="3600" dirty="0"/>
          </a:p>
        </p:txBody>
      </p:sp>
      <p:sp>
        <p:nvSpPr>
          <p:cNvPr id="4" name="object 4"/>
          <p:cNvSpPr/>
          <p:nvPr/>
        </p:nvSpPr>
        <p:spPr>
          <a:xfrm>
            <a:off x="248411" y="240791"/>
            <a:ext cx="720851" cy="719327"/>
          </a:xfrm>
          <a:prstGeom prst="rect">
            <a:avLst/>
          </a:prstGeom>
          <a:blipFill>
            <a:blip r:embed="rId2" cstate="print"/>
            <a:stretch>
              <a:fillRect/>
            </a:stretch>
          </a:blipFill>
        </p:spPr>
        <p:txBody>
          <a:bodyPr wrap="square" lIns="0" tIns="0" rIns="0" bIns="0" rtlCol="0"/>
          <a:lstStyle/>
          <a:p>
            <a:endParaRPr/>
          </a:p>
        </p:txBody>
      </p:sp>
      <p:sp>
        <p:nvSpPr>
          <p:cNvPr id="5" name="object 5"/>
          <p:cNvSpPr txBox="1"/>
          <p:nvPr/>
        </p:nvSpPr>
        <p:spPr>
          <a:xfrm>
            <a:off x="1189963" y="466732"/>
            <a:ext cx="4885255" cy="258404"/>
          </a:xfrm>
          <a:prstGeom prst="rect">
            <a:avLst/>
          </a:prstGeom>
        </p:spPr>
        <p:txBody>
          <a:bodyPr vert="horz" wrap="square" lIns="0" tIns="12065" rIns="0" bIns="0" rtlCol="0">
            <a:spAutoFit/>
          </a:bodyPr>
          <a:lstStyle/>
          <a:p>
            <a:pPr marL="12700">
              <a:lnSpc>
                <a:spcPct val="100000"/>
              </a:lnSpc>
              <a:spcBef>
                <a:spcPts val="95"/>
              </a:spcBef>
            </a:pPr>
            <a:r>
              <a:rPr sz="1600" spc="-10" dirty="0">
                <a:solidFill>
                  <a:srgbClr val="FFFFFF"/>
                </a:solidFill>
                <a:latin typeface="Arial"/>
                <a:cs typeface="Arial"/>
              </a:rPr>
              <a:t>ДОРНОД АЙМАГ ДАХЬ ТӨРИЙН АУДИТЫН </a:t>
            </a:r>
            <a:r>
              <a:rPr sz="1600" spc="-30" dirty="0">
                <a:solidFill>
                  <a:srgbClr val="FFFFFF"/>
                </a:solidFill>
                <a:latin typeface="Arial"/>
                <a:cs typeface="Arial"/>
              </a:rPr>
              <a:t>ГАЗАР</a:t>
            </a:r>
            <a:endParaRPr sz="1600" dirty="0">
              <a:latin typeface="Arial"/>
              <a:cs typeface="Arial"/>
            </a:endParaRPr>
          </a:p>
        </p:txBody>
      </p:sp>
      <p:sp>
        <p:nvSpPr>
          <p:cNvPr id="6" name="object 6"/>
          <p:cNvSpPr txBox="1"/>
          <p:nvPr/>
        </p:nvSpPr>
        <p:spPr>
          <a:xfrm>
            <a:off x="5395721" y="6272580"/>
            <a:ext cx="1400810" cy="443711"/>
          </a:xfrm>
          <a:prstGeom prst="rect">
            <a:avLst/>
          </a:prstGeom>
        </p:spPr>
        <p:txBody>
          <a:bodyPr vert="horz" wrap="square" lIns="0" tIns="12700" rIns="0" bIns="0" rtlCol="0">
            <a:spAutoFit/>
          </a:bodyPr>
          <a:lstStyle/>
          <a:p>
            <a:pPr marL="379730" marR="5080" indent="-367665">
              <a:lnSpc>
                <a:spcPct val="100000"/>
              </a:lnSpc>
              <a:spcBef>
                <a:spcPts val="100"/>
              </a:spcBef>
            </a:pPr>
            <a:r>
              <a:rPr sz="1400" spc="-20" dirty="0" err="1">
                <a:solidFill>
                  <a:srgbClr val="FFFFFF"/>
                </a:solidFill>
                <a:latin typeface="Arial"/>
                <a:cs typeface="Arial"/>
              </a:rPr>
              <a:t>Чойбалсан</a:t>
            </a:r>
            <a:r>
              <a:rPr sz="1400" spc="-114" dirty="0">
                <a:solidFill>
                  <a:srgbClr val="FFFFFF"/>
                </a:solidFill>
                <a:latin typeface="Arial"/>
                <a:cs typeface="Arial"/>
              </a:rPr>
              <a:t> </a:t>
            </a:r>
            <a:r>
              <a:rPr sz="1400" spc="-25" dirty="0">
                <a:solidFill>
                  <a:srgbClr val="FFFFFF"/>
                </a:solidFill>
                <a:latin typeface="Arial"/>
                <a:cs typeface="Arial"/>
              </a:rPr>
              <a:t>хот  </a:t>
            </a:r>
            <a:r>
              <a:rPr sz="1400" spc="-5" dirty="0">
                <a:solidFill>
                  <a:srgbClr val="FFFFFF"/>
                </a:solidFill>
                <a:latin typeface="Arial"/>
                <a:cs typeface="Arial"/>
              </a:rPr>
              <a:t>2020</a:t>
            </a:r>
            <a:r>
              <a:rPr sz="1400" spc="-30" dirty="0">
                <a:solidFill>
                  <a:srgbClr val="FFFFFF"/>
                </a:solidFill>
                <a:latin typeface="Arial"/>
                <a:cs typeface="Arial"/>
              </a:rPr>
              <a:t> </a:t>
            </a:r>
            <a:r>
              <a:rPr sz="1400" spc="-5" dirty="0">
                <a:solidFill>
                  <a:srgbClr val="FFFFFF"/>
                </a:solidFill>
                <a:latin typeface="Arial"/>
                <a:cs typeface="Arial"/>
              </a:rPr>
              <a:t>он</a:t>
            </a:r>
            <a:endParaRPr sz="1400" dirty="0">
              <a:latin typeface="Arial"/>
              <a:cs typeface="Arial"/>
            </a:endParaRPr>
          </a:p>
        </p:txBody>
      </p:sp>
      <p:sp>
        <p:nvSpPr>
          <p:cNvPr id="7" name="object 7"/>
          <p:cNvSpPr/>
          <p:nvPr/>
        </p:nvSpPr>
        <p:spPr>
          <a:xfrm>
            <a:off x="2286000" y="1714500"/>
            <a:ext cx="7379970" cy="76200"/>
          </a:xfrm>
          <a:custGeom>
            <a:avLst/>
            <a:gdLst/>
            <a:ahLst/>
            <a:cxnLst/>
            <a:rect l="l" t="t" r="r" b="b"/>
            <a:pathLst>
              <a:path w="7379970" h="76200">
                <a:moveTo>
                  <a:pt x="7303770" y="0"/>
                </a:moveTo>
                <a:lnTo>
                  <a:pt x="7303770" y="76200"/>
                </a:lnTo>
                <a:lnTo>
                  <a:pt x="7367270" y="44450"/>
                </a:lnTo>
                <a:lnTo>
                  <a:pt x="7316470" y="44450"/>
                </a:lnTo>
                <a:lnTo>
                  <a:pt x="7316470" y="31750"/>
                </a:lnTo>
                <a:lnTo>
                  <a:pt x="7367270" y="31750"/>
                </a:lnTo>
                <a:lnTo>
                  <a:pt x="7303770" y="0"/>
                </a:lnTo>
                <a:close/>
              </a:path>
              <a:path w="7379970" h="76200">
                <a:moveTo>
                  <a:pt x="7303770" y="31750"/>
                </a:moveTo>
                <a:lnTo>
                  <a:pt x="0" y="31750"/>
                </a:lnTo>
                <a:lnTo>
                  <a:pt x="0" y="44450"/>
                </a:lnTo>
                <a:lnTo>
                  <a:pt x="7303770" y="44450"/>
                </a:lnTo>
                <a:lnTo>
                  <a:pt x="7303770" y="31750"/>
                </a:lnTo>
                <a:close/>
              </a:path>
              <a:path w="7379970" h="76200">
                <a:moveTo>
                  <a:pt x="7367270" y="31750"/>
                </a:moveTo>
                <a:lnTo>
                  <a:pt x="7316470" y="31750"/>
                </a:lnTo>
                <a:lnTo>
                  <a:pt x="7316470" y="44450"/>
                </a:lnTo>
                <a:lnTo>
                  <a:pt x="7367270" y="44450"/>
                </a:lnTo>
                <a:lnTo>
                  <a:pt x="7379970" y="38100"/>
                </a:lnTo>
                <a:lnTo>
                  <a:pt x="7367270" y="31750"/>
                </a:lnTo>
                <a:close/>
              </a:path>
            </a:pathLst>
          </a:custGeom>
          <a:solidFill>
            <a:srgbClr val="FFFFFF"/>
          </a:solidFill>
        </p:spPr>
        <p:txBody>
          <a:bodyPr wrap="square" lIns="0" tIns="0" rIns="0" bIns="0" rtlCol="0"/>
          <a:lstStyle/>
          <a:p>
            <a:endParaRPr/>
          </a:p>
        </p:txBody>
      </p:sp>
      <p:sp>
        <p:nvSpPr>
          <p:cNvPr id="8" name="object 8"/>
          <p:cNvSpPr/>
          <p:nvPr/>
        </p:nvSpPr>
        <p:spPr>
          <a:xfrm>
            <a:off x="2286000" y="4332732"/>
            <a:ext cx="7379970" cy="76200"/>
          </a:xfrm>
          <a:custGeom>
            <a:avLst/>
            <a:gdLst/>
            <a:ahLst/>
            <a:cxnLst/>
            <a:rect l="l" t="t" r="r" b="b"/>
            <a:pathLst>
              <a:path w="7379970" h="76200">
                <a:moveTo>
                  <a:pt x="76200" y="0"/>
                </a:moveTo>
                <a:lnTo>
                  <a:pt x="0" y="38100"/>
                </a:lnTo>
                <a:lnTo>
                  <a:pt x="76200" y="76200"/>
                </a:lnTo>
                <a:lnTo>
                  <a:pt x="76200" y="44450"/>
                </a:lnTo>
                <a:lnTo>
                  <a:pt x="63500" y="44450"/>
                </a:lnTo>
                <a:lnTo>
                  <a:pt x="63500" y="31750"/>
                </a:lnTo>
                <a:lnTo>
                  <a:pt x="76200" y="31750"/>
                </a:lnTo>
                <a:lnTo>
                  <a:pt x="76200" y="0"/>
                </a:lnTo>
                <a:close/>
              </a:path>
              <a:path w="7379970" h="76200">
                <a:moveTo>
                  <a:pt x="76200" y="31750"/>
                </a:moveTo>
                <a:lnTo>
                  <a:pt x="63500" y="31750"/>
                </a:lnTo>
                <a:lnTo>
                  <a:pt x="63500" y="44450"/>
                </a:lnTo>
                <a:lnTo>
                  <a:pt x="76200" y="44450"/>
                </a:lnTo>
                <a:lnTo>
                  <a:pt x="76200" y="31750"/>
                </a:lnTo>
                <a:close/>
              </a:path>
              <a:path w="7379970" h="76200">
                <a:moveTo>
                  <a:pt x="7379970" y="31750"/>
                </a:moveTo>
                <a:lnTo>
                  <a:pt x="76200" y="31750"/>
                </a:lnTo>
                <a:lnTo>
                  <a:pt x="76200" y="44450"/>
                </a:lnTo>
                <a:lnTo>
                  <a:pt x="7379970" y="44450"/>
                </a:lnTo>
                <a:lnTo>
                  <a:pt x="7379970" y="31750"/>
                </a:lnTo>
                <a:close/>
              </a:path>
            </a:pathLst>
          </a:custGeom>
          <a:solidFill>
            <a:srgbClr val="E6E6E6"/>
          </a:solidFill>
        </p:spPr>
        <p:txBody>
          <a:bodyPr wrap="square" lIns="0" tIns="0" rIns="0" bIns="0" rtlCol="0"/>
          <a:lstStyle/>
          <a:p>
            <a:endParaRPr/>
          </a:p>
        </p:txBody>
      </p:sp>
      <p:sp>
        <p:nvSpPr>
          <p:cNvPr id="9" name="object 9"/>
          <p:cNvSpPr txBox="1"/>
          <p:nvPr/>
        </p:nvSpPr>
        <p:spPr>
          <a:xfrm>
            <a:off x="3442461" y="4561713"/>
            <a:ext cx="5066030" cy="566822"/>
          </a:xfrm>
          <a:prstGeom prst="rect">
            <a:avLst/>
          </a:prstGeom>
        </p:spPr>
        <p:txBody>
          <a:bodyPr vert="horz" wrap="square" lIns="0" tIns="12700" rIns="0" bIns="0" rtlCol="0">
            <a:spAutoFit/>
          </a:bodyPr>
          <a:lstStyle/>
          <a:p>
            <a:pPr algn="ctr">
              <a:lnSpc>
                <a:spcPct val="100000"/>
              </a:lnSpc>
              <a:spcBef>
                <a:spcPts val="100"/>
              </a:spcBef>
            </a:pPr>
            <a:r>
              <a:rPr sz="1800" spc="-15" dirty="0" err="1">
                <a:solidFill>
                  <a:srgbClr val="FFFFFF"/>
                </a:solidFill>
                <a:latin typeface="Arial"/>
                <a:cs typeface="Arial"/>
              </a:rPr>
              <a:t>Дорнод</a:t>
            </a:r>
            <a:r>
              <a:rPr sz="1800" spc="-15" dirty="0">
                <a:solidFill>
                  <a:srgbClr val="FFFFFF"/>
                </a:solidFill>
                <a:latin typeface="Arial"/>
                <a:cs typeface="Arial"/>
              </a:rPr>
              <a:t> </a:t>
            </a:r>
            <a:r>
              <a:rPr sz="1800" spc="-15" dirty="0" err="1">
                <a:solidFill>
                  <a:srgbClr val="FFFFFF"/>
                </a:solidFill>
                <a:latin typeface="Arial"/>
                <a:cs typeface="Arial"/>
              </a:rPr>
              <a:t>аймаг</a:t>
            </a:r>
            <a:r>
              <a:rPr sz="1800" spc="-15" dirty="0">
                <a:solidFill>
                  <a:srgbClr val="FFFFFF"/>
                </a:solidFill>
                <a:latin typeface="Arial"/>
                <a:cs typeface="Arial"/>
              </a:rPr>
              <a:t> </a:t>
            </a:r>
            <a:r>
              <a:rPr sz="1800" spc="-15" dirty="0" err="1">
                <a:solidFill>
                  <a:srgbClr val="FFFFFF"/>
                </a:solidFill>
                <a:latin typeface="Arial"/>
                <a:cs typeface="Arial"/>
              </a:rPr>
              <a:t>дахь</a:t>
            </a:r>
            <a:r>
              <a:rPr sz="1800" spc="-15" dirty="0">
                <a:solidFill>
                  <a:srgbClr val="FFFFFF"/>
                </a:solidFill>
                <a:latin typeface="Arial"/>
                <a:cs typeface="Arial"/>
              </a:rPr>
              <a:t> </a:t>
            </a:r>
            <a:r>
              <a:rPr sz="1800" spc="-15" dirty="0" err="1">
                <a:solidFill>
                  <a:srgbClr val="FFFFFF"/>
                </a:solidFill>
                <a:latin typeface="Arial"/>
                <a:cs typeface="Arial"/>
              </a:rPr>
              <a:t>Төрийн</a:t>
            </a:r>
            <a:r>
              <a:rPr sz="1800" spc="-15" dirty="0">
                <a:solidFill>
                  <a:srgbClr val="FFFFFF"/>
                </a:solidFill>
                <a:latin typeface="Arial"/>
                <a:cs typeface="Arial"/>
              </a:rPr>
              <a:t> </a:t>
            </a:r>
            <a:r>
              <a:rPr sz="1800" spc="-15" dirty="0" err="1">
                <a:solidFill>
                  <a:srgbClr val="FFFFFF"/>
                </a:solidFill>
                <a:latin typeface="Arial"/>
                <a:cs typeface="Arial"/>
              </a:rPr>
              <a:t>аудитын</a:t>
            </a:r>
            <a:r>
              <a:rPr sz="1800" spc="-15" dirty="0">
                <a:solidFill>
                  <a:srgbClr val="FFFFFF"/>
                </a:solidFill>
                <a:latin typeface="Arial"/>
                <a:cs typeface="Arial"/>
              </a:rPr>
              <a:t> </a:t>
            </a:r>
            <a:r>
              <a:rPr sz="1800" spc="-15" dirty="0" err="1">
                <a:solidFill>
                  <a:srgbClr val="FFFFFF"/>
                </a:solidFill>
                <a:latin typeface="Arial"/>
                <a:cs typeface="Arial"/>
              </a:rPr>
              <a:t>газрын</a:t>
            </a:r>
            <a:r>
              <a:rPr sz="1800" spc="-15" dirty="0">
                <a:solidFill>
                  <a:srgbClr val="FFFFFF"/>
                </a:solidFill>
                <a:latin typeface="Arial"/>
                <a:cs typeface="Arial"/>
              </a:rPr>
              <a:t> </a:t>
            </a:r>
            <a:r>
              <a:rPr sz="1800" spc="-15" dirty="0" err="1">
                <a:solidFill>
                  <a:srgbClr val="FFFFFF"/>
                </a:solidFill>
                <a:latin typeface="Arial"/>
                <a:cs typeface="Arial"/>
              </a:rPr>
              <a:t>дарга</a:t>
            </a:r>
            <a:r>
              <a:rPr sz="1800" spc="-15" dirty="0">
                <a:solidFill>
                  <a:srgbClr val="FFFFFF"/>
                </a:solidFill>
                <a:latin typeface="Arial"/>
                <a:cs typeface="Arial"/>
              </a:rPr>
              <a:t> </a:t>
            </a:r>
            <a:r>
              <a:rPr sz="1800" spc="-15" dirty="0" err="1">
                <a:solidFill>
                  <a:srgbClr val="FFFFFF"/>
                </a:solidFill>
                <a:latin typeface="Arial"/>
                <a:cs typeface="Arial"/>
              </a:rPr>
              <a:t>бөгөөд</a:t>
            </a:r>
            <a:r>
              <a:rPr sz="1800" spc="-15" dirty="0">
                <a:solidFill>
                  <a:srgbClr val="FFFFFF"/>
                </a:solidFill>
                <a:latin typeface="Arial"/>
                <a:cs typeface="Arial"/>
              </a:rPr>
              <a:t> </a:t>
            </a:r>
            <a:r>
              <a:rPr sz="1800" spc="-15" dirty="0" err="1">
                <a:solidFill>
                  <a:srgbClr val="FFFFFF"/>
                </a:solidFill>
                <a:latin typeface="Arial"/>
                <a:cs typeface="Arial"/>
              </a:rPr>
              <a:t>Тэргүүлэх</a:t>
            </a:r>
            <a:r>
              <a:rPr sz="1800" spc="-15" dirty="0">
                <a:solidFill>
                  <a:srgbClr val="FFFFFF"/>
                </a:solidFill>
                <a:latin typeface="Arial"/>
                <a:cs typeface="Arial"/>
              </a:rPr>
              <a:t> </a:t>
            </a:r>
            <a:r>
              <a:rPr sz="1800" spc="-15" dirty="0" err="1">
                <a:solidFill>
                  <a:srgbClr val="FFFFFF"/>
                </a:solidFill>
                <a:latin typeface="Arial"/>
                <a:cs typeface="Arial"/>
              </a:rPr>
              <a:t>аудитор</a:t>
            </a:r>
            <a:r>
              <a:rPr sz="1800" spc="-15" dirty="0">
                <a:solidFill>
                  <a:srgbClr val="FFFFFF"/>
                </a:solidFill>
                <a:latin typeface="Arial"/>
                <a:cs typeface="Arial"/>
              </a:rPr>
              <a:t> </a:t>
            </a:r>
            <a:r>
              <a:rPr sz="1800" spc="-15" dirty="0" err="1">
                <a:solidFill>
                  <a:srgbClr val="FFFFFF"/>
                </a:solidFill>
                <a:latin typeface="Arial"/>
                <a:cs typeface="Arial"/>
              </a:rPr>
              <a:t>Б.Болортуул</a:t>
            </a:r>
            <a:endParaRPr sz="1800" dirty="0">
              <a:latin typeface="Arial"/>
              <a:cs typeface="Aria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9070721" y="356514"/>
            <a:ext cx="2375535" cy="182101"/>
          </a:xfrm>
          <a:prstGeom prst="rect">
            <a:avLst/>
          </a:prstGeom>
        </p:spPr>
        <p:txBody>
          <a:bodyPr vert="horz" wrap="square" lIns="0" tIns="12700" rIns="0" bIns="0" rtlCol="0">
            <a:spAutoFit/>
          </a:bodyPr>
          <a:lstStyle/>
          <a:p>
            <a:pPr algn="ctr">
              <a:lnSpc>
                <a:spcPct val="100000"/>
              </a:lnSpc>
              <a:spcBef>
                <a:spcPts val="100"/>
              </a:spcBef>
            </a:pPr>
            <a:r>
              <a:rPr sz="1100" b="1" spc="-5" dirty="0">
                <a:latin typeface="Arial"/>
                <a:cs typeface="Arial"/>
              </a:rPr>
              <a:t>ТӨРИЙН </a:t>
            </a:r>
            <a:r>
              <a:rPr sz="1100" b="1" spc="-10" dirty="0">
                <a:latin typeface="Arial"/>
                <a:cs typeface="Arial"/>
              </a:rPr>
              <a:t>АУДИТЫН </a:t>
            </a:r>
            <a:r>
              <a:rPr sz="1100" b="1" spc="-15" dirty="0">
                <a:latin typeface="Arial"/>
                <a:cs typeface="Arial"/>
              </a:rPr>
              <a:t>ТУХАЙ</a:t>
            </a:r>
            <a:r>
              <a:rPr sz="1100" b="1" spc="65" dirty="0">
                <a:latin typeface="Arial"/>
                <a:cs typeface="Arial"/>
              </a:rPr>
              <a:t> </a:t>
            </a:r>
            <a:r>
              <a:rPr sz="1100" b="1" spc="-5" dirty="0">
                <a:latin typeface="Arial"/>
                <a:cs typeface="Arial"/>
              </a:rPr>
              <a:t>ХУУЛЬ</a:t>
            </a:r>
            <a:endParaRPr sz="1100" dirty="0">
              <a:latin typeface="Arial"/>
              <a:cs typeface="Arial"/>
            </a:endParaRPr>
          </a:p>
        </p:txBody>
      </p:sp>
      <p:sp>
        <p:nvSpPr>
          <p:cNvPr id="3" name="object 3"/>
          <p:cNvSpPr/>
          <p:nvPr/>
        </p:nvSpPr>
        <p:spPr>
          <a:xfrm>
            <a:off x="1533144" y="1842516"/>
            <a:ext cx="10380345" cy="4555490"/>
          </a:xfrm>
          <a:custGeom>
            <a:avLst/>
            <a:gdLst/>
            <a:ahLst/>
            <a:cxnLst/>
            <a:rect l="l" t="t" r="r" b="b"/>
            <a:pathLst>
              <a:path w="10380345" h="4555490">
                <a:moveTo>
                  <a:pt x="0" y="333375"/>
                </a:moveTo>
                <a:lnTo>
                  <a:pt x="3613" y="284104"/>
                </a:lnTo>
                <a:lnTo>
                  <a:pt x="14112" y="237080"/>
                </a:lnTo>
                <a:lnTo>
                  <a:pt x="30979" y="192818"/>
                </a:lnTo>
                <a:lnTo>
                  <a:pt x="53700" y="151834"/>
                </a:lnTo>
                <a:lnTo>
                  <a:pt x="81760" y="114643"/>
                </a:lnTo>
                <a:lnTo>
                  <a:pt x="114643" y="81760"/>
                </a:lnTo>
                <a:lnTo>
                  <a:pt x="151834" y="53700"/>
                </a:lnTo>
                <a:lnTo>
                  <a:pt x="192818" y="30979"/>
                </a:lnTo>
                <a:lnTo>
                  <a:pt x="237080" y="14112"/>
                </a:lnTo>
                <a:lnTo>
                  <a:pt x="284104" y="3613"/>
                </a:lnTo>
                <a:lnTo>
                  <a:pt x="333375" y="0"/>
                </a:lnTo>
                <a:lnTo>
                  <a:pt x="10046589" y="0"/>
                </a:lnTo>
                <a:lnTo>
                  <a:pt x="10095859" y="3613"/>
                </a:lnTo>
                <a:lnTo>
                  <a:pt x="10142883" y="14112"/>
                </a:lnTo>
                <a:lnTo>
                  <a:pt x="10187145" y="30979"/>
                </a:lnTo>
                <a:lnTo>
                  <a:pt x="10228129" y="53700"/>
                </a:lnTo>
                <a:lnTo>
                  <a:pt x="10265320" y="81760"/>
                </a:lnTo>
                <a:lnTo>
                  <a:pt x="10298203" y="114643"/>
                </a:lnTo>
                <a:lnTo>
                  <a:pt x="10326263" y="151834"/>
                </a:lnTo>
                <a:lnTo>
                  <a:pt x="10348984" y="192818"/>
                </a:lnTo>
                <a:lnTo>
                  <a:pt x="10365851" y="237080"/>
                </a:lnTo>
                <a:lnTo>
                  <a:pt x="10376350" y="284104"/>
                </a:lnTo>
                <a:lnTo>
                  <a:pt x="10379964" y="333375"/>
                </a:lnTo>
                <a:lnTo>
                  <a:pt x="10379964" y="4221835"/>
                </a:lnTo>
                <a:lnTo>
                  <a:pt x="10376350" y="4271104"/>
                </a:lnTo>
                <a:lnTo>
                  <a:pt x="10365851" y="4318127"/>
                </a:lnTo>
                <a:lnTo>
                  <a:pt x="10348984" y="4362391"/>
                </a:lnTo>
                <a:lnTo>
                  <a:pt x="10326263" y="4403377"/>
                </a:lnTo>
                <a:lnTo>
                  <a:pt x="10298203" y="4440572"/>
                </a:lnTo>
                <a:lnTo>
                  <a:pt x="10265320" y="4473460"/>
                </a:lnTo>
                <a:lnTo>
                  <a:pt x="10228129" y="4501524"/>
                </a:lnTo>
                <a:lnTo>
                  <a:pt x="10187145" y="4524249"/>
                </a:lnTo>
                <a:lnTo>
                  <a:pt x="10142883" y="4541120"/>
                </a:lnTo>
                <a:lnTo>
                  <a:pt x="10095859" y="4551621"/>
                </a:lnTo>
                <a:lnTo>
                  <a:pt x="10046589" y="4555236"/>
                </a:lnTo>
                <a:lnTo>
                  <a:pt x="333375" y="4555236"/>
                </a:lnTo>
                <a:lnTo>
                  <a:pt x="284104" y="4551621"/>
                </a:lnTo>
                <a:lnTo>
                  <a:pt x="237080" y="4541120"/>
                </a:lnTo>
                <a:lnTo>
                  <a:pt x="192818" y="4524249"/>
                </a:lnTo>
                <a:lnTo>
                  <a:pt x="151834" y="4501524"/>
                </a:lnTo>
                <a:lnTo>
                  <a:pt x="114643" y="4473460"/>
                </a:lnTo>
                <a:lnTo>
                  <a:pt x="81760" y="4440572"/>
                </a:lnTo>
                <a:lnTo>
                  <a:pt x="53700" y="4403377"/>
                </a:lnTo>
                <a:lnTo>
                  <a:pt x="30979" y="4362391"/>
                </a:lnTo>
                <a:lnTo>
                  <a:pt x="14112" y="4318127"/>
                </a:lnTo>
                <a:lnTo>
                  <a:pt x="3613" y="4271104"/>
                </a:lnTo>
                <a:lnTo>
                  <a:pt x="0" y="4221835"/>
                </a:lnTo>
                <a:lnTo>
                  <a:pt x="0" y="333375"/>
                </a:lnTo>
                <a:close/>
              </a:path>
            </a:pathLst>
          </a:custGeom>
          <a:ln w="12700">
            <a:solidFill>
              <a:srgbClr val="FFFFFF"/>
            </a:solidFill>
            <a:prstDash val="sysDash"/>
          </a:ln>
        </p:spPr>
        <p:txBody>
          <a:bodyPr wrap="square" lIns="0" tIns="0" rIns="0" bIns="0" rtlCol="0"/>
          <a:lstStyle/>
          <a:p>
            <a:endParaRPr/>
          </a:p>
        </p:txBody>
      </p:sp>
      <p:sp>
        <p:nvSpPr>
          <p:cNvPr id="4" name="object 4"/>
          <p:cNvSpPr txBox="1"/>
          <p:nvPr/>
        </p:nvSpPr>
        <p:spPr>
          <a:xfrm>
            <a:off x="1998091" y="2123897"/>
            <a:ext cx="2371725" cy="331470"/>
          </a:xfrm>
          <a:prstGeom prst="rect">
            <a:avLst/>
          </a:prstGeom>
        </p:spPr>
        <p:txBody>
          <a:bodyPr vert="horz" wrap="square" lIns="0" tIns="13335" rIns="0" bIns="0" rtlCol="0">
            <a:spAutoFit/>
          </a:bodyPr>
          <a:lstStyle/>
          <a:p>
            <a:pPr marL="355600" indent="-342900">
              <a:lnSpc>
                <a:spcPct val="100000"/>
              </a:lnSpc>
              <a:spcBef>
                <a:spcPts val="105"/>
              </a:spcBef>
              <a:buChar char="•"/>
              <a:tabLst>
                <a:tab pos="354965" algn="l"/>
                <a:tab pos="355600" algn="l"/>
                <a:tab pos="1412875" algn="l"/>
              </a:tabLst>
            </a:pPr>
            <a:r>
              <a:rPr sz="2000" dirty="0">
                <a:latin typeface="Arial"/>
                <a:cs typeface="Arial"/>
              </a:rPr>
              <a:t>Үндсэн	</a:t>
            </a:r>
            <a:r>
              <a:rPr sz="2000" spc="-15" dirty="0">
                <a:latin typeface="Arial"/>
                <a:cs typeface="Arial"/>
              </a:rPr>
              <a:t>хуулийн</a:t>
            </a:r>
            <a:endParaRPr sz="2000" dirty="0">
              <a:latin typeface="Arial"/>
              <a:cs typeface="Arial"/>
            </a:endParaRPr>
          </a:p>
        </p:txBody>
      </p:sp>
      <p:sp>
        <p:nvSpPr>
          <p:cNvPr id="5" name="object 5"/>
          <p:cNvSpPr txBox="1"/>
          <p:nvPr/>
        </p:nvSpPr>
        <p:spPr>
          <a:xfrm>
            <a:off x="4570857" y="2123897"/>
            <a:ext cx="6878955" cy="331470"/>
          </a:xfrm>
          <a:prstGeom prst="rect">
            <a:avLst/>
          </a:prstGeom>
        </p:spPr>
        <p:txBody>
          <a:bodyPr vert="horz" wrap="square" lIns="0" tIns="13335" rIns="0" bIns="0" rtlCol="0">
            <a:spAutoFit/>
          </a:bodyPr>
          <a:lstStyle/>
          <a:p>
            <a:pPr marL="12700">
              <a:lnSpc>
                <a:spcPct val="100000"/>
              </a:lnSpc>
              <a:spcBef>
                <a:spcPts val="105"/>
              </a:spcBef>
              <a:tabLst>
                <a:tab pos="1632585" algn="l"/>
                <a:tab pos="2637155" algn="l"/>
                <a:tab pos="4292600" algn="l"/>
                <a:tab pos="4792345" algn="l"/>
                <a:tab pos="5880100" algn="l"/>
              </a:tabLst>
            </a:pPr>
            <a:r>
              <a:rPr sz="2000" spc="-10" dirty="0">
                <a:latin typeface="Arial"/>
                <a:cs typeface="Arial"/>
              </a:rPr>
              <a:t>өөрчлөлтөд	</a:t>
            </a:r>
            <a:r>
              <a:rPr sz="2000" spc="-5" dirty="0">
                <a:latin typeface="Arial"/>
                <a:cs typeface="Arial"/>
              </a:rPr>
              <a:t>туссан	</a:t>
            </a:r>
            <a:r>
              <a:rPr sz="2000" spc="-20" dirty="0">
                <a:latin typeface="Arial"/>
                <a:cs typeface="Arial"/>
              </a:rPr>
              <a:t>байгууллага	</a:t>
            </a:r>
            <a:r>
              <a:rPr sz="2000" dirty="0">
                <a:latin typeface="Arial"/>
                <a:cs typeface="Arial"/>
              </a:rPr>
              <a:t>нь	</a:t>
            </a:r>
            <a:r>
              <a:rPr sz="2000" spc="-5" dirty="0">
                <a:latin typeface="Arial"/>
                <a:cs typeface="Arial"/>
              </a:rPr>
              <a:t>Төрийн	</a:t>
            </a:r>
            <a:r>
              <a:rPr sz="2000" spc="-20" dirty="0">
                <a:latin typeface="Arial"/>
                <a:cs typeface="Arial"/>
              </a:rPr>
              <a:t>аудитын</a:t>
            </a:r>
            <a:endParaRPr sz="2000">
              <a:latin typeface="Arial"/>
              <a:cs typeface="Arial"/>
            </a:endParaRPr>
          </a:p>
        </p:txBody>
      </p:sp>
      <p:sp>
        <p:nvSpPr>
          <p:cNvPr id="6" name="object 6"/>
          <p:cNvSpPr txBox="1"/>
          <p:nvPr/>
        </p:nvSpPr>
        <p:spPr>
          <a:xfrm>
            <a:off x="2340991" y="2429382"/>
            <a:ext cx="4662805" cy="330835"/>
          </a:xfrm>
          <a:prstGeom prst="rect">
            <a:avLst/>
          </a:prstGeom>
        </p:spPr>
        <p:txBody>
          <a:bodyPr vert="horz" wrap="square" lIns="0" tIns="13335" rIns="0" bIns="0" rtlCol="0">
            <a:spAutoFit/>
          </a:bodyPr>
          <a:lstStyle/>
          <a:p>
            <a:pPr marL="12700">
              <a:lnSpc>
                <a:spcPct val="100000"/>
              </a:lnSpc>
              <a:spcBef>
                <a:spcPts val="105"/>
              </a:spcBef>
            </a:pPr>
            <a:r>
              <a:rPr sz="2000" spc="-20" dirty="0">
                <a:latin typeface="Arial"/>
                <a:cs typeface="Arial"/>
              </a:rPr>
              <a:t>байгууллага </a:t>
            </a:r>
            <a:r>
              <a:rPr sz="2000" spc="-10" dirty="0">
                <a:latin typeface="Arial"/>
                <a:cs typeface="Arial"/>
              </a:rPr>
              <a:t>болохыг</a:t>
            </a:r>
            <a:r>
              <a:rPr sz="2000" spc="-40" dirty="0">
                <a:latin typeface="Arial"/>
                <a:cs typeface="Arial"/>
              </a:rPr>
              <a:t> </a:t>
            </a:r>
            <a:r>
              <a:rPr sz="2000" spc="-15" dirty="0">
                <a:latin typeface="Arial"/>
                <a:cs typeface="Arial"/>
              </a:rPr>
              <a:t>баталгаажуулсан.</a:t>
            </a:r>
            <a:endParaRPr sz="2000" dirty="0">
              <a:latin typeface="Arial"/>
              <a:cs typeface="Arial"/>
            </a:endParaRPr>
          </a:p>
        </p:txBody>
      </p:sp>
      <p:sp>
        <p:nvSpPr>
          <p:cNvPr id="7" name="object 7"/>
          <p:cNvSpPr txBox="1"/>
          <p:nvPr/>
        </p:nvSpPr>
        <p:spPr>
          <a:xfrm>
            <a:off x="1998091" y="2886582"/>
            <a:ext cx="9451975" cy="330835"/>
          </a:xfrm>
          <a:prstGeom prst="rect">
            <a:avLst/>
          </a:prstGeom>
        </p:spPr>
        <p:txBody>
          <a:bodyPr vert="horz" wrap="square" lIns="0" tIns="13335" rIns="0" bIns="0" rtlCol="0">
            <a:spAutoFit/>
          </a:bodyPr>
          <a:lstStyle/>
          <a:p>
            <a:pPr marL="355600" indent="-342900">
              <a:lnSpc>
                <a:spcPct val="100000"/>
              </a:lnSpc>
              <a:spcBef>
                <a:spcPts val="105"/>
              </a:spcBef>
              <a:buChar char="•"/>
              <a:tabLst>
                <a:tab pos="354965" algn="l"/>
                <a:tab pos="355600" algn="l"/>
                <a:tab pos="1426845" algn="l"/>
                <a:tab pos="2372995" algn="l"/>
                <a:tab pos="3406775" algn="l"/>
                <a:tab pos="4559300" algn="l"/>
                <a:tab pos="6405880" algn="l"/>
                <a:tab pos="7432040" algn="l"/>
                <a:tab pos="8497570" algn="l"/>
              </a:tabLst>
            </a:pPr>
            <a:r>
              <a:rPr sz="2000" spc="20" dirty="0">
                <a:latin typeface="Arial"/>
                <a:cs typeface="Arial"/>
              </a:rPr>
              <a:t>М</a:t>
            </a:r>
            <a:r>
              <a:rPr sz="2000" spc="-5" dirty="0">
                <a:latin typeface="Arial"/>
                <a:cs typeface="Arial"/>
              </a:rPr>
              <a:t>он</a:t>
            </a:r>
            <a:r>
              <a:rPr sz="2000" spc="-50" dirty="0">
                <a:latin typeface="Arial"/>
                <a:cs typeface="Arial"/>
              </a:rPr>
              <a:t>г</a:t>
            </a:r>
            <a:r>
              <a:rPr sz="2000" spc="-60" dirty="0">
                <a:latin typeface="Arial"/>
                <a:cs typeface="Arial"/>
              </a:rPr>
              <a:t>о</a:t>
            </a:r>
            <a:r>
              <a:rPr sz="2000" dirty="0">
                <a:latin typeface="Arial"/>
                <a:cs typeface="Arial"/>
              </a:rPr>
              <a:t>л	</a:t>
            </a:r>
            <a:r>
              <a:rPr sz="2000" spc="-135" dirty="0">
                <a:latin typeface="Arial"/>
                <a:cs typeface="Arial"/>
              </a:rPr>
              <a:t>У</a:t>
            </a:r>
            <a:r>
              <a:rPr sz="2000" spc="-20" dirty="0">
                <a:latin typeface="Arial"/>
                <a:cs typeface="Arial"/>
              </a:rPr>
              <a:t>л</a:t>
            </a:r>
            <a:r>
              <a:rPr sz="2000" dirty="0">
                <a:latin typeface="Arial"/>
                <a:cs typeface="Arial"/>
              </a:rPr>
              <a:t>с</a:t>
            </a:r>
            <a:r>
              <a:rPr sz="2000" spc="-10" dirty="0">
                <a:latin typeface="Arial"/>
                <a:cs typeface="Arial"/>
              </a:rPr>
              <a:t>ы</a:t>
            </a:r>
            <a:r>
              <a:rPr sz="2000" dirty="0">
                <a:latin typeface="Arial"/>
                <a:cs typeface="Arial"/>
              </a:rPr>
              <a:t>н	</a:t>
            </a:r>
            <a:r>
              <a:rPr sz="2000" spc="-15" dirty="0">
                <a:latin typeface="Arial"/>
                <a:cs typeface="Arial"/>
              </a:rPr>
              <a:t>Ү</a:t>
            </a:r>
            <a:r>
              <a:rPr sz="2000" spc="-5" dirty="0">
                <a:latin typeface="Arial"/>
                <a:cs typeface="Arial"/>
              </a:rPr>
              <a:t>н</a:t>
            </a:r>
            <a:r>
              <a:rPr sz="2000" spc="-10" dirty="0">
                <a:latin typeface="Arial"/>
                <a:cs typeface="Arial"/>
              </a:rPr>
              <a:t>д</a:t>
            </a:r>
            <a:r>
              <a:rPr sz="2000" spc="25" dirty="0">
                <a:latin typeface="Arial"/>
                <a:cs typeface="Arial"/>
              </a:rPr>
              <a:t>с</a:t>
            </a:r>
            <a:r>
              <a:rPr sz="2000" spc="-5" dirty="0">
                <a:latin typeface="Arial"/>
                <a:cs typeface="Arial"/>
              </a:rPr>
              <a:t>э</a:t>
            </a:r>
            <a:r>
              <a:rPr sz="2000" dirty="0">
                <a:latin typeface="Arial"/>
                <a:cs typeface="Arial"/>
              </a:rPr>
              <a:t>н	х</a:t>
            </a:r>
            <a:r>
              <a:rPr sz="2000" spc="-15" dirty="0">
                <a:latin typeface="Arial"/>
                <a:cs typeface="Arial"/>
              </a:rPr>
              <a:t>у</a:t>
            </a:r>
            <a:r>
              <a:rPr sz="2000" spc="-55" dirty="0">
                <a:latin typeface="Arial"/>
                <a:cs typeface="Arial"/>
              </a:rPr>
              <a:t>у</a:t>
            </a:r>
            <a:r>
              <a:rPr sz="2000" spc="-5" dirty="0">
                <a:latin typeface="Arial"/>
                <a:cs typeface="Arial"/>
              </a:rPr>
              <a:t>л</a:t>
            </a:r>
            <a:r>
              <a:rPr sz="2000" spc="-10" dirty="0">
                <a:latin typeface="Arial"/>
                <a:cs typeface="Arial"/>
              </a:rPr>
              <a:t>и</a:t>
            </a:r>
            <a:r>
              <a:rPr sz="2000" spc="-5" dirty="0">
                <a:latin typeface="Arial"/>
                <a:cs typeface="Arial"/>
              </a:rPr>
              <a:t>а</a:t>
            </a:r>
            <a:r>
              <a:rPr sz="2000" dirty="0">
                <a:latin typeface="Arial"/>
                <a:cs typeface="Arial"/>
              </a:rPr>
              <a:t>р	</a:t>
            </a:r>
            <a:r>
              <a:rPr sz="2000" spc="-35" dirty="0">
                <a:latin typeface="Arial"/>
                <a:cs typeface="Arial"/>
              </a:rPr>
              <a:t>т</a:t>
            </a:r>
            <a:r>
              <a:rPr sz="2000" spc="-50" dirty="0">
                <a:latin typeface="Arial"/>
                <a:cs typeface="Arial"/>
              </a:rPr>
              <a:t>о</a:t>
            </a:r>
            <a:r>
              <a:rPr sz="2000" spc="-5" dirty="0">
                <a:latin typeface="Arial"/>
                <a:cs typeface="Arial"/>
              </a:rPr>
              <a:t>до</a:t>
            </a:r>
            <a:r>
              <a:rPr sz="2000" spc="-25" dirty="0">
                <a:latin typeface="Arial"/>
                <a:cs typeface="Arial"/>
              </a:rPr>
              <a:t>р</a:t>
            </a:r>
            <a:r>
              <a:rPr sz="2000" spc="-35" dirty="0">
                <a:latin typeface="Arial"/>
                <a:cs typeface="Arial"/>
              </a:rPr>
              <a:t>х</a:t>
            </a:r>
            <a:r>
              <a:rPr sz="2000" spc="-5" dirty="0">
                <a:latin typeface="Arial"/>
                <a:cs typeface="Arial"/>
              </a:rPr>
              <a:t>ой</a:t>
            </a:r>
            <a:r>
              <a:rPr sz="2000" spc="-20" dirty="0">
                <a:latin typeface="Arial"/>
                <a:cs typeface="Arial"/>
              </a:rPr>
              <a:t>л</a:t>
            </a:r>
            <a:r>
              <a:rPr sz="2000" spc="25" dirty="0">
                <a:latin typeface="Arial"/>
                <a:cs typeface="Arial"/>
              </a:rPr>
              <a:t>с</a:t>
            </a:r>
            <a:r>
              <a:rPr sz="2000" spc="-5" dirty="0">
                <a:latin typeface="Arial"/>
                <a:cs typeface="Arial"/>
              </a:rPr>
              <a:t>о</a:t>
            </a:r>
            <a:r>
              <a:rPr sz="2000" dirty="0">
                <a:latin typeface="Arial"/>
                <a:cs typeface="Arial"/>
              </a:rPr>
              <a:t>н	төр</a:t>
            </a:r>
            <a:r>
              <a:rPr sz="2000" spc="-10" dirty="0">
                <a:latin typeface="Arial"/>
                <a:cs typeface="Arial"/>
              </a:rPr>
              <a:t>и</a:t>
            </a:r>
            <a:r>
              <a:rPr sz="2000" dirty="0">
                <a:latin typeface="Arial"/>
                <a:cs typeface="Arial"/>
              </a:rPr>
              <a:t>йн	са</a:t>
            </a:r>
            <a:r>
              <a:rPr sz="2000" spc="-10" dirty="0">
                <a:latin typeface="Arial"/>
                <a:cs typeface="Arial"/>
              </a:rPr>
              <a:t>н</a:t>
            </a:r>
            <a:r>
              <a:rPr sz="2000" dirty="0">
                <a:latin typeface="Arial"/>
                <a:cs typeface="Arial"/>
              </a:rPr>
              <a:t>хүү,	т</a:t>
            </a:r>
            <a:r>
              <a:rPr sz="2000" spc="-20" dirty="0">
                <a:latin typeface="Arial"/>
                <a:cs typeface="Arial"/>
              </a:rPr>
              <a:t>ө</a:t>
            </a:r>
            <a:r>
              <a:rPr sz="2000" dirty="0">
                <a:latin typeface="Arial"/>
                <a:cs typeface="Arial"/>
              </a:rPr>
              <a:t>св</a:t>
            </a:r>
            <a:r>
              <a:rPr sz="2000" spc="-20" dirty="0">
                <a:latin typeface="Arial"/>
                <a:cs typeface="Arial"/>
              </a:rPr>
              <a:t>и</a:t>
            </a:r>
            <a:r>
              <a:rPr sz="2000" dirty="0">
                <a:latin typeface="Arial"/>
                <a:cs typeface="Arial"/>
              </a:rPr>
              <a:t>йн</a:t>
            </a:r>
          </a:p>
        </p:txBody>
      </p:sp>
      <p:sp>
        <p:nvSpPr>
          <p:cNvPr id="8" name="object 8"/>
          <p:cNvSpPr txBox="1"/>
          <p:nvPr/>
        </p:nvSpPr>
        <p:spPr>
          <a:xfrm>
            <a:off x="1998091" y="3169661"/>
            <a:ext cx="9448165" cy="1245235"/>
          </a:xfrm>
          <a:prstGeom prst="rect">
            <a:avLst/>
          </a:prstGeom>
        </p:spPr>
        <p:txBody>
          <a:bodyPr vert="horz" wrap="square" lIns="0" tIns="165100" rIns="0" bIns="0" rtlCol="0">
            <a:spAutoFit/>
          </a:bodyPr>
          <a:lstStyle/>
          <a:p>
            <a:pPr marL="355600">
              <a:lnSpc>
                <a:spcPct val="100000"/>
              </a:lnSpc>
              <a:spcBef>
                <a:spcPts val="1300"/>
              </a:spcBef>
            </a:pPr>
            <a:r>
              <a:rPr sz="2000" spc="-5" dirty="0">
                <a:latin typeface="Arial"/>
                <a:cs typeface="Arial"/>
              </a:rPr>
              <a:t>хяналтын </a:t>
            </a:r>
            <a:r>
              <a:rPr sz="2000" dirty="0">
                <a:latin typeface="Arial"/>
                <a:cs typeface="Arial"/>
              </a:rPr>
              <a:t>хүрээнд </a:t>
            </a:r>
            <a:r>
              <a:rPr sz="2000" spc="-5" dirty="0">
                <a:latin typeface="Arial"/>
                <a:cs typeface="Arial"/>
              </a:rPr>
              <a:t>хамаарахгүй </a:t>
            </a:r>
            <a:r>
              <a:rPr sz="2000" dirty="0">
                <a:latin typeface="Arial"/>
                <a:cs typeface="Arial"/>
              </a:rPr>
              <a:t>чиг үүрэг </a:t>
            </a:r>
            <a:r>
              <a:rPr sz="2000" spc="-10" dirty="0">
                <a:latin typeface="Arial"/>
                <a:cs typeface="Arial"/>
              </a:rPr>
              <a:t>нэмэгдүүлэхийг</a:t>
            </a:r>
            <a:r>
              <a:rPr sz="2000" spc="-170" dirty="0">
                <a:latin typeface="Arial"/>
                <a:cs typeface="Arial"/>
              </a:rPr>
              <a:t> </a:t>
            </a:r>
            <a:r>
              <a:rPr sz="2000" spc="-10" dirty="0">
                <a:latin typeface="Arial"/>
                <a:cs typeface="Arial"/>
              </a:rPr>
              <a:t>хязгаарласан.</a:t>
            </a:r>
            <a:endParaRPr sz="2000" dirty="0">
              <a:latin typeface="Arial"/>
              <a:cs typeface="Arial"/>
            </a:endParaRPr>
          </a:p>
          <a:p>
            <a:pPr marL="355600" marR="5080" indent="-342900">
              <a:lnSpc>
                <a:spcPct val="100000"/>
              </a:lnSpc>
              <a:spcBef>
                <a:spcPts val="1200"/>
              </a:spcBef>
              <a:buChar char="•"/>
              <a:tabLst>
                <a:tab pos="354965" algn="l"/>
                <a:tab pos="355600" algn="l"/>
              </a:tabLst>
            </a:pPr>
            <a:r>
              <a:rPr sz="2000" spc="-20" dirty="0">
                <a:latin typeface="Arial"/>
                <a:cs typeface="Arial"/>
              </a:rPr>
              <a:t>Хуульд </a:t>
            </a:r>
            <a:r>
              <a:rPr sz="2000" spc="-5" dirty="0">
                <a:latin typeface="Arial"/>
                <a:cs typeface="Arial"/>
              </a:rPr>
              <a:t>заасан </a:t>
            </a:r>
            <a:r>
              <a:rPr sz="2000" spc="-10" dirty="0">
                <a:latin typeface="Arial"/>
                <a:cs typeface="Arial"/>
              </a:rPr>
              <a:t>болон </a:t>
            </a:r>
            <a:r>
              <a:rPr sz="2000" spc="-30" dirty="0">
                <a:latin typeface="Arial"/>
                <a:cs typeface="Arial"/>
              </a:rPr>
              <a:t>батлагдсан </a:t>
            </a:r>
            <a:r>
              <a:rPr sz="2000" spc="-10" dirty="0">
                <a:latin typeface="Arial"/>
                <a:cs typeface="Arial"/>
              </a:rPr>
              <a:t>сэдвийн </a:t>
            </a:r>
            <a:r>
              <a:rPr sz="2000" spc="-5" dirty="0">
                <a:latin typeface="Arial"/>
                <a:cs typeface="Arial"/>
              </a:rPr>
              <a:t>хүрээнд </a:t>
            </a:r>
            <a:r>
              <a:rPr sz="2000" spc="-10" dirty="0">
                <a:latin typeface="Arial"/>
                <a:cs typeface="Arial"/>
              </a:rPr>
              <a:t>зохих </a:t>
            </a:r>
            <a:r>
              <a:rPr sz="2000" spc="-5" dirty="0">
                <a:latin typeface="Arial"/>
                <a:cs typeface="Arial"/>
              </a:rPr>
              <a:t>төрөл, </a:t>
            </a:r>
            <a:r>
              <a:rPr sz="2000" spc="-15" dirty="0">
                <a:latin typeface="Arial"/>
                <a:cs typeface="Arial"/>
              </a:rPr>
              <a:t>хэлбэрээр  </a:t>
            </a:r>
            <a:r>
              <a:rPr sz="2000" spc="-25" dirty="0">
                <a:latin typeface="Arial"/>
                <a:cs typeface="Arial"/>
              </a:rPr>
              <a:t>аудит</a:t>
            </a:r>
            <a:r>
              <a:rPr sz="2000" spc="-15" dirty="0">
                <a:latin typeface="Arial"/>
                <a:cs typeface="Arial"/>
              </a:rPr>
              <a:t> </a:t>
            </a:r>
            <a:r>
              <a:rPr sz="2000" spc="-5" dirty="0">
                <a:latin typeface="Arial"/>
                <a:cs typeface="Arial"/>
              </a:rPr>
              <a:t>хийх</a:t>
            </a:r>
            <a:endParaRPr sz="2000" dirty="0">
              <a:latin typeface="Arial"/>
              <a:cs typeface="Arial"/>
            </a:endParaRPr>
          </a:p>
        </p:txBody>
      </p:sp>
      <p:sp>
        <p:nvSpPr>
          <p:cNvPr id="9" name="object 9"/>
          <p:cNvSpPr txBox="1"/>
          <p:nvPr/>
        </p:nvSpPr>
        <p:spPr>
          <a:xfrm>
            <a:off x="1994281" y="4442141"/>
            <a:ext cx="9451975" cy="1703070"/>
          </a:xfrm>
          <a:prstGeom prst="rect">
            <a:avLst/>
          </a:prstGeom>
        </p:spPr>
        <p:txBody>
          <a:bodyPr vert="horz" wrap="square" lIns="0" tIns="12700" rIns="0" bIns="0" rtlCol="0">
            <a:spAutoFit/>
          </a:bodyPr>
          <a:lstStyle/>
          <a:p>
            <a:pPr marL="355600" marR="5080" indent="-342900" algn="just">
              <a:lnSpc>
                <a:spcPct val="100000"/>
              </a:lnSpc>
              <a:spcBef>
                <a:spcPts val="100"/>
              </a:spcBef>
              <a:buChar char="•"/>
              <a:tabLst>
                <a:tab pos="355600" algn="l"/>
              </a:tabLst>
            </a:pPr>
            <a:r>
              <a:rPr sz="2000" spc="-5" dirty="0">
                <a:latin typeface="Arial"/>
                <a:cs typeface="Arial"/>
              </a:rPr>
              <a:t>Нийтийн өмчтэй </a:t>
            </a:r>
            <a:r>
              <a:rPr sz="2000" spc="-20" dirty="0">
                <a:latin typeface="Arial"/>
                <a:cs typeface="Arial"/>
              </a:rPr>
              <a:t>холбоотой </a:t>
            </a:r>
            <a:r>
              <a:rPr sz="2000" spc="-10" dirty="0">
                <a:latin typeface="Arial"/>
                <a:cs typeface="Arial"/>
              </a:rPr>
              <a:t>харилцааг </a:t>
            </a:r>
            <a:r>
              <a:rPr sz="2000" spc="-15" dirty="0">
                <a:latin typeface="Arial"/>
                <a:cs typeface="Arial"/>
              </a:rPr>
              <a:t>зохицуулсан хууль </a:t>
            </a:r>
            <a:r>
              <a:rPr sz="2000" spc="-10" dirty="0">
                <a:latin typeface="Arial"/>
                <a:cs typeface="Arial"/>
              </a:rPr>
              <a:t>тогтоомж,  захиргааны </a:t>
            </a:r>
            <a:r>
              <a:rPr sz="2000" dirty="0">
                <a:latin typeface="Arial"/>
                <a:cs typeface="Arial"/>
              </a:rPr>
              <a:t>хэм хэмжээний </a:t>
            </a:r>
            <a:r>
              <a:rPr sz="2000" spc="-55" dirty="0">
                <a:latin typeface="Arial"/>
                <a:cs typeface="Arial"/>
              </a:rPr>
              <a:t>акт, </a:t>
            </a:r>
            <a:r>
              <a:rPr sz="2000" spc="-20" dirty="0">
                <a:latin typeface="Arial"/>
                <a:cs typeface="Arial"/>
              </a:rPr>
              <a:t>бусад </a:t>
            </a:r>
            <a:r>
              <a:rPr sz="2000" spc="-10" dirty="0">
                <a:latin typeface="Arial"/>
                <a:cs typeface="Arial"/>
              </a:rPr>
              <a:t>эрх </a:t>
            </a:r>
            <a:r>
              <a:rPr sz="2000" dirty="0">
                <a:latin typeface="Arial"/>
                <a:cs typeface="Arial"/>
              </a:rPr>
              <a:t>зүйн актыг </a:t>
            </a:r>
            <a:r>
              <a:rPr sz="2000" spc="-10" dirty="0">
                <a:latin typeface="Arial"/>
                <a:cs typeface="Arial"/>
              </a:rPr>
              <a:t>боловсронгуй </a:t>
            </a:r>
            <a:r>
              <a:rPr sz="2000" spc="-20" dirty="0">
                <a:latin typeface="Arial"/>
                <a:cs typeface="Arial"/>
              </a:rPr>
              <a:t>болгох,  </a:t>
            </a:r>
            <a:r>
              <a:rPr sz="2000" spc="-25" dirty="0">
                <a:latin typeface="Arial"/>
                <a:cs typeface="Arial"/>
              </a:rPr>
              <a:t>батлан </a:t>
            </a:r>
            <a:r>
              <a:rPr sz="2000" spc="-20" dirty="0">
                <a:latin typeface="Arial"/>
                <a:cs typeface="Arial"/>
              </a:rPr>
              <a:t>гаргах </a:t>
            </a:r>
            <a:r>
              <a:rPr sz="2000" spc="-10" dirty="0">
                <a:latin typeface="Arial"/>
                <a:cs typeface="Arial"/>
              </a:rPr>
              <a:t>талаар эрх </a:t>
            </a:r>
            <a:r>
              <a:rPr sz="2000" dirty="0">
                <a:latin typeface="Arial"/>
                <a:cs typeface="Arial"/>
              </a:rPr>
              <a:t>бүхий </a:t>
            </a:r>
            <a:r>
              <a:rPr sz="2000" spc="-15" dirty="0">
                <a:latin typeface="Arial"/>
                <a:cs typeface="Arial"/>
              </a:rPr>
              <a:t>этгээдэд </a:t>
            </a:r>
            <a:r>
              <a:rPr sz="2000" spc="-10" dirty="0">
                <a:latin typeface="Arial"/>
                <a:cs typeface="Arial"/>
              </a:rPr>
              <a:t>зөвлөмж</a:t>
            </a:r>
            <a:r>
              <a:rPr sz="2000" spc="-50" dirty="0">
                <a:latin typeface="Arial"/>
                <a:cs typeface="Arial"/>
              </a:rPr>
              <a:t> </a:t>
            </a:r>
            <a:r>
              <a:rPr sz="2000" spc="-5" dirty="0">
                <a:latin typeface="Arial"/>
                <a:cs typeface="Arial"/>
              </a:rPr>
              <a:t>өгөх.</a:t>
            </a:r>
            <a:endParaRPr sz="2000" dirty="0">
              <a:latin typeface="Arial"/>
              <a:cs typeface="Arial"/>
            </a:endParaRPr>
          </a:p>
          <a:p>
            <a:pPr marL="355600" indent="-342900">
              <a:lnSpc>
                <a:spcPct val="100000"/>
              </a:lnSpc>
              <a:spcBef>
                <a:spcPts val="1205"/>
              </a:spcBef>
              <a:buChar char="•"/>
              <a:tabLst>
                <a:tab pos="354965" algn="l"/>
                <a:tab pos="355600" algn="l"/>
                <a:tab pos="1268095" algn="l"/>
                <a:tab pos="1748155" algn="l"/>
                <a:tab pos="2897505" algn="l"/>
                <a:tab pos="3839210" algn="l"/>
                <a:tab pos="5014595" algn="l"/>
                <a:tab pos="6566534" algn="l"/>
                <a:tab pos="7479030" algn="l"/>
                <a:tab pos="7959090" algn="l"/>
                <a:tab pos="9020175" algn="l"/>
              </a:tabLst>
            </a:pPr>
            <a:r>
              <a:rPr sz="2000" spc="-135" dirty="0">
                <a:latin typeface="Arial"/>
                <a:cs typeface="Arial"/>
              </a:rPr>
              <a:t>У</a:t>
            </a:r>
            <a:r>
              <a:rPr sz="2000" spc="-5" dirty="0">
                <a:latin typeface="Arial"/>
                <a:cs typeface="Arial"/>
              </a:rPr>
              <a:t>лсы</a:t>
            </a:r>
            <a:r>
              <a:rPr sz="2000" dirty="0">
                <a:latin typeface="Arial"/>
                <a:cs typeface="Arial"/>
              </a:rPr>
              <a:t>н	</a:t>
            </a:r>
            <a:r>
              <a:rPr sz="2000" spc="-5" dirty="0">
                <a:latin typeface="Arial"/>
                <a:cs typeface="Arial"/>
              </a:rPr>
              <a:t>И</a:t>
            </a:r>
            <a:r>
              <a:rPr sz="2000" dirty="0">
                <a:latin typeface="Arial"/>
                <a:cs typeface="Arial"/>
              </a:rPr>
              <a:t>х	</a:t>
            </a:r>
            <a:r>
              <a:rPr sz="2000" spc="-55" dirty="0">
                <a:latin typeface="Arial"/>
                <a:cs typeface="Arial"/>
              </a:rPr>
              <a:t>Х</a:t>
            </a:r>
            <a:r>
              <a:rPr sz="2000" spc="-30" dirty="0">
                <a:latin typeface="Arial"/>
                <a:cs typeface="Arial"/>
              </a:rPr>
              <a:t>у</a:t>
            </a:r>
            <a:r>
              <a:rPr sz="2000" spc="-70" dirty="0">
                <a:latin typeface="Arial"/>
                <a:cs typeface="Arial"/>
              </a:rPr>
              <a:t>р</a:t>
            </a:r>
            <a:r>
              <a:rPr sz="2000" spc="-5" dirty="0">
                <a:latin typeface="Arial"/>
                <a:cs typeface="Arial"/>
              </a:rPr>
              <a:t>ла</a:t>
            </a:r>
            <a:r>
              <a:rPr sz="2000" dirty="0">
                <a:latin typeface="Arial"/>
                <a:cs typeface="Arial"/>
              </a:rPr>
              <a:t>ас	х</a:t>
            </a:r>
            <a:r>
              <a:rPr sz="2000" spc="-15" dirty="0">
                <a:latin typeface="Arial"/>
                <a:cs typeface="Arial"/>
              </a:rPr>
              <a:t>ү</a:t>
            </a:r>
            <a:r>
              <a:rPr sz="2000" spc="25" dirty="0">
                <a:latin typeface="Arial"/>
                <a:cs typeface="Arial"/>
              </a:rPr>
              <a:t>с</a:t>
            </a:r>
            <a:r>
              <a:rPr sz="2000" spc="-55" dirty="0">
                <a:latin typeface="Arial"/>
                <a:cs typeface="Arial"/>
              </a:rPr>
              <a:t>э</a:t>
            </a:r>
            <a:r>
              <a:rPr sz="2000" spc="-5" dirty="0">
                <a:latin typeface="Arial"/>
                <a:cs typeface="Arial"/>
              </a:rPr>
              <a:t>л</a:t>
            </a:r>
            <a:r>
              <a:rPr sz="2000" dirty="0">
                <a:latin typeface="Arial"/>
                <a:cs typeface="Arial"/>
              </a:rPr>
              <a:t>т	</a:t>
            </a:r>
            <a:r>
              <a:rPr sz="2000" spc="-50" dirty="0">
                <a:latin typeface="Arial"/>
                <a:cs typeface="Arial"/>
              </a:rPr>
              <a:t>г</a:t>
            </a:r>
            <a:r>
              <a:rPr sz="2000" spc="-5" dirty="0">
                <a:latin typeface="Arial"/>
                <a:cs typeface="Arial"/>
              </a:rPr>
              <a:t>ар</a:t>
            </a:r>
            <a:r>
              <a:rPr sz="2000" spc="-60" dirty="0">
                <a:latin typeface="Arial"/>
                <a:cs typeface="Arial"/>
              </a:rPr>
              <a:t>г</a:t>
            </a:r>
            <a:r>
              <a:rPr sz="2000" spc="-5" dirty="0">
                <a:latin typeface="Arial"/>
                <a:cs typeface="Arial"/>
              </a:rPr>
              <a:t>аса</a:t>
            </a:r>
            <a:r>
              <a:rPr sz="2000" dirty="0">
                <a:latin typeface="Arial"/>
                <a:cs typeface="Arial"/>
              </a:rPr>
              <a:t>н	</a:t>
            </a:r>
            <a:r>
              <a:rPr sz="2000" spc="-35" dirty="0">
                <a:latin typeface="Arial"/>
                <a:cs typeface="Arial"/>
              </a:rPr>
              <a:t>т</a:t>
            </a:r>
            <a:r>
              <a:rPr sz="2000" spc="-25" dirty="0">
                <a:latin typeface="Arial"/>
                <a:cs typeface="Arial"/>
              </a:rPr>
              <a:t>о</a:t>
            </a:r>
            <a:r>
              <a:rPr sz="2000" dirty="0">
                <a:latin typeface="Arial"/>
                <a:cs typeface="Arial"/>
              </a:rPr>
              <a:t>х</a:t>
            </a:r>
            <a:r>
              <a:rPr sz="2000" spc="-10" dirty="0">
                <a:latin typeface="Arial"/>
                <a:cs typeface="Arial"/>
              </a:rPr>
              <a:t>и</a:t>
            </a:r>
            <a:r>
              <a:rPr sz="2000" spc="-50" dirty="0">
                <a:latin typeface="Arial"/>
                <a:cs typeface="Arial"/>
              </a:rPr>
              <a:t>о</a:t>
            </a:r>
            <a:r>
              <a:rPr sz="2000" spc="-5" dirty="0">
                <a:latin typeface="Arial"/>
                <a:cs typeface="Arial"/>
              </a:rPr>
              <a:t>л</a:t>
            </a:r>
            <a:r>
              <a:rPr sz="2000" spc="-10" dirty="0">
                <a:latin typeface="Arial"/>
                <a:cs typeface="Arial"/>
              </a:rPr>
              <a:t>д</a:t>
            </a:r>
            <a:r>
              <a:rPr sz="2000" spc="-50" dirty="0">
                <a:latin typeface="Arial"/>
                <a:cs typeface="Arial"/>
              </a:rPr>
              <a:t>о</a:t>
            </a:r>
            <a:r>
              <a:rPr sz="2000" spc="-5" dirty="0">
                <a:latin typeface="Arial"/>
                <a:cs typeface="Arial"/>
              </a:rPr>
              <a:t>л</a:t>
            </a:r>
            <a:r>
              <a:rPr sz="2000" dirty="0">
                <a:latin typeface="Arial"/>
                <a:cs typeface="Arial"/>
              </a:rPr>
              <a:t>д	</a:t>
            </a:r>
            <a:r>
              <a:rPr sz="2000" spc="-135" dirty="0">
                <a:latin typeface="Arial"/>
                <a:cs typeface="Arial"/>
              </a:rPr>
              <a:t>У</a:t>
            </a:r>
            <a:r>
              <a:rPr sz="2000" spc="-5" dirty="0">
                <a:latin typeface="Arial"/>
                <a:cs typeface="Arial"/>
              </a:rPr>
              <a:t>лсы</a:t>
            </a:r>
            <a:r>
              <a:rPr sz="2000" dirty="0">
                <a:latin typeface="Arial"/>
                <a:cs typeface="Arial"/>
              </a:rPr>
              <a:t>н	</a:t>
            </a:r>
            <a:r>
              <a:rPr sz="2000" spc="-5" dirty="0">
                <a:latin typeface="Arial"/>
                <a:cs typeface="Arial"/>
              </a:rPr>
              <a:t>И</a:t>
            </a:r>
            <a:r>
              <a:rPr sz="2000" dirty="0">
                <a:latin typeface="Arial"/>
                <a:cs typeface="Arial"/>
              </a:rPr>
              <a:t>х	</a:t>
            </a:r>
            <a:r>
              <a:rPr sz="2000" spc="-55" dirty="0">
                <a:latin typeface="Arial"/>
                <a:cs typeface="Arial"/>
              </a:rPr>
              <a:t>Х</a:t>
            </a:r>
            <a:r>
              <a:rPr sz="2000" spc="-35" dirty="0">
                <a:latin typeface="Arial"/>
                <a:cs typeface="Arial"/>
              </a:rPr>
              <a:t>у</a:t>
            </a:r>
            <a:r>
              <a:rPr sz="2000" spc="-75" dirty="0">
                <a:latin typeface="Arial"/>
                <a:cs typeface="Arial"/>
              </a:rPr>
              <a:t>р</a:t>
            </a:r>
            <a:r>
              <a:rPr sz="2000" spc="-5" dirty="0">
                <a:latin typeface="Arial"/>
                <a:cs typeface="Arial"/>
              </a:rPr>
              <a:t>лы</a:t>
            </a:r>
            <a:r>
              <a:rPr sz="2000" dirty="0">
                <a:latin typeface="Arial"/>
                <a:cs typeface="Arial"/>
              </a:rPr>
              <a:t>н	ү</a:t>
            </a:r>
            <a:r>
              <a:rPr sz="2000" spc="-10" dirty="0">
                <a:latin typeface="Arial"/>
                <a:cs typeface="Arial"/>
              </a:rPr>
              <a:t>й</a:t>
            </a:r>
            <a:r>
              <a:rPr sz="2000" dirty="0">
                <a:latin typeface="Arial"/>
                <a:cs typeface="Arial"/>
              </a:rPr>
              <a:t>л</a:t>
            </a:r>
          </a:p>
          <a:p>
            <a:pPr marL="355600">
              <a:lnSpc>
                <a:spcPct val="100000"/>
              </a:lnSpc>
            </a:pPr>
            <a:r>
              <a:rPr sz="2000" spc="-10" dirty="0">
                <a:latin typeface="Arial"/>
                <a:cs typeface="Arial"/>
              </a:rPr>
              <a:t>ажиллагаанд </a:t>
            </a:r>
            <a:r>
              <a:rPr sz="2000" spc="-15" dirty="0">
                <a:latin typeface="Arial"/>
                <a:cs typeface="Arial"/>
              </a:rPr>
              <a:t>бусад </a:t>
            </a:r>
            <a:r>
              <a:rPr sz="2000" spc="-5" dirty="0">
                <a:latin typeface="Arial"/>
                <a:cs typeface="Arial"/>
              </a:rPr>
              <a:t>төрөл, </a:t>
            </a:r>
            <a:r>
              <a:rPr sz="2000" spc="-15" dirty="0">
                <a:latin typeface="Arial"/>
                <a:cs typeface="Arial"/>
              </a:rPr>
              <a:t>хэлбэрээр </a:t>
            </a:r>
            <a:r>
              <a:rPr sz="2000" spc="-25" dirty="0">
                <a:latin typeface="Arial"/>
                <a:cs typeface="Arial"/>
              </a:rPr>
              <a:t>аудит </a:t>
            </a:r>
            <a:r>
              <a:rPr sz="2000" spc="-5" dirty="0">
                <a:latin typeface="Arial"/>
                <a:cs typeface="Arial"/>
              </a:rPr>
              <a:t>хийж</a:t>
            </a:r>
            <a:r>
              <a:rPr sz="2000" spc="-25" dirty="0">
                <a:latin typeface="Arial"/>
                <a:cs typeface="Arial"/>
              </a:rPr>
              <a:t> </a:t>
            </a:r>
            <a:r>
              <a:rPr sz="2000" spc="-10" dirty="0">
                <a:latin typeface="Arial"/>
                <a:cs typeface="Arial"/>
              </a:rPr>
              <a:t>болно.</a:t>
            </a:r>
            <a:endParaRPr sz="2000" dirty="0">
              <a:latin typeface="Arial"/>
              <a:cs typeface="Arial"/>
            </a:endParaRPr>
          </a:p>
        </p:txBody>
      </p:sp>
      <p:sp>
        <p:nvSpPr>
          <p:cNvPr id="10" name="object 10"/>
          <p:cNvSpPr txBox="1">
            <a:spLocks noGrp="1"/>
          </p:cNvSpPr>
          <p:nvPr>
            <p:ph type="title"/>
          </p:nvPr>
        </p:nvSpPr>
        <p:spPr>
          <a:xfrm>
            <a:off x="639876" y="1165605"/>
            <a:ext cx="6435725" cy="391160"/>
          </a:xfrm>
          <a:prstGeom prst="rect">
            <a:avLst/>
          </a:prstGeom>
        </p:spPr>
        <p:txBody>
          <a:bodyPr vert="horz" wrap="square" lIns="0" tIns="12700" rIns="0" bIns="0" rtlCol="0">
            <a:spAutoFit/>
          </a:bodyPr>
          <a:lstStyle/>
          <a:p>
            <a:pPr marL="12700">
              <a:lnSpc>
                <a:spcPct val="100000"/>
              </a:lnSpc>
              <a:spcBef>
                <a:spcPts val="100"/>
              </a:spcBef>
            </a:pPr>
            <a:r>
              <a:rPr sz="2400" b="1" dirty="0">
                <a:solidFill>
                  <a:schemeClr val="tx1"/>
                </a:solidFill>
                <a:latin typeface="Arial"/>
                <a:cs typeface="Arial"/>
              </a:rPr>
              <a:t>Төрийн </a:t>
            </a:r>
            <a:r>
              <a:rPr sz="2400" b="1" spc="-20" dirty="0">
                <a:solidFill>
                  <a:schemeClr val="tx1"/>
                </a:solidFill>
                <a:latin typeface="Arial"/>
                <a:cs typeface="Arial"/>
              </a:rPr>
              <a:t>аудитын </a:t>
            </a:r>
            <a:r>
              <a:rPr sz="2400" b="1" spc="-10" dirty="0">
                <a:solidFill>
                  <a:schemeClr val="tx1"/>
                </a:solidFill>
                <a:latin typeface="Arial"/>
                <a:cs typeface="Arial"/>
              </a:rPr>
              <a:t>байгууллагын бүрэн</a:t>
            </a:r>
            <a:r>
              <a:rPr sz="2400" b="1" spc="75" dirty="0">
                <a:solidFill>
                  <a:schemeClr val="tx1"/>
                </a:solidFill>
                <a:latin typeface="Arial"/>
                <a:cs typeface="Arial"/>
              </a:rPr>
              <a:t> </a:t>
            </a:r>
            <a:r>
              <a:rPr sz="2400" b="1" spc="-15" dirty="0">
                <a:solidFill>
                  <a:schemeClr val="tx1"/>
                </a:solidFill>
                <a:latin typeface="Arial"/>
                <a:cs typeface="Arial"/>
              </a:rPr>
              <a:t>эрх:</a:t>
            </a:r>
            <a:endParaRPr sz="2400" dirty="0">
              <a:solidFill>
                <a:schemeClr val="tx1"/>
              </a:solidFill>
              <a:latin typeface="Arial"/>
              <a:cs typeface="Arial"/>
            </a:endParaRPr>
          </a:p>
        </p:txBody>
      </p:sp>
      <p:sp>
        <p:nvSpPr>
          <p:cNvPr id="12" name="object 2">
            <a:extLst>
              <a:ext uri="{FF2B5EF4-FFF2-40B4-BE49-F238E27FC236}">
                <a16:creationId xmlns:a16="http://schemas.microsoft.com/office/drawing/2014/main" id="{C49EE987-8644-413E-AA3B-CD6A352204D1}"/>
              </a:ext>
            </a:extLst>
          </p:cNvPr>
          <p:cNvSpPr txBox="1"/>
          <p:nvPr/>
        </p:nvSpPr>
        <p:spPr>
          <a:xfrm>
            <a:off x="9070721" y="559586"/>
            <a:ext cx="2375535" cy="120546"/>
          </a:xfrm>
          <a:prstGeom prst="rect">
            <a:avLst/>
          </a:prstGeom>
          <a:solidFill>
            <a:srgbClr val="FDD530"/>
          </a:solidFill>
          <a:ln>
            <a:solidFill>
              <a:schemeClr val="bg1"/>
            </a:solidFill>
          </a:ln>
        </p:spPr>
        <p:style>
          <a:lnRef idx="2">
            <a:schemeClr val="accent1"/>
          </a:lnRef>
          <a:fillRef idx="1">
            <a:schemeClr val="lt1"/>
          </a:fillRef>
          <a:effectRef idx="0">
            <a:schemeClr val="accent1"/>
          </a:effectRef>
          <a:fontRef idx="minor">
            <a:schemeClr val="dk1"/>
          </a:fontRef>
        </p:style>
        <p:txBody>
          <a:bodyPr vert="horz" wrap="square" lIns="0" tIns="12700" rIns="0" bIns="0" rtlCol="0">
            <a:spAutoFit/>
          </a:bodyPr>
          <a:lstStyle/>
          <a:p>
            <a:pPr marL="15875" algn="ctr">
              <a:lnSpc>
                <a:spcPct val="100000"/>
              </a:lnSpc>
              <a:spcBef>
                <a:spcPts val="655"/>
              </a:spcBef>
            </a:pPr>
            <a:r>
              <a:rPr sz="700" b="1" spc="-5" dirty="0">
                <a:solidFill>
                  <a:schemeClr val="tx1"/>
                </a:solidFill>
                <a:latin typeface="Times New Roman"/>
                <a:cs typeface="Times New Roman"/>
              </a:rPr>
              <a:t>Ш И Н Э Ч И Л С Э Н</a:t>
            </a:r>
            <a:r>
              <a:rPr sz="700" b="1" spc="40" dirty="0">
                <a:solidFill>
                  <a:schemeClr val="tx1"/>
                </a:solidFill>
                <a:latin typeface="Times New Roman"/>
                <a:cs typeface="Times New Roman"/>
              </a:rPr>
              <a:t>  </a:t>
            </a:r>
            <a:r>
              <a:rPr sz="700" b="1" spc="-5" dirty="0">
                <a:solidFill>
                  <a:schemeClr val="tx1"/>
                </a:solidFill>
                <a:latin typeface="Times New Roman"/>
                <a:cs typeface="Times New Roman"/>
              </a:rPr>
              <a:t>Н А Й Р У У Л Г А</a:t>
            </a:r>
            <a:endParaRPr sz="700" dirty="0">
              <a:solidFill>
                <a:schemeClr val="tx1"/>
              </a:solidFill>
              <a:latin typeface="Times New Roman"/>
              <a:cs typeface="Times New Roman"/>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10">
            <a:extLst>
              <a:ext uri="{FF2B5EF4-FFF2-40B4-BE49-F238E27FC236}">
                <a16:creationId xmlns:a16="http://schemas.microsoft.com/office/drawing/2014/main" id="{6DF6D047-BF70-42BA-88FA-11BCE63A8398}"/>
              </a:ext>
            </a:extLst>
          </p:cNvPr>
          <p:cNvSpPr txBox="1">
            <a:spLocks/>
          </p:cNvSpPr>
          <p:nvPr/>
        </p:nvSpPr>
        <p:spPr>
          <a:xfrm>
            <a:off x="639876" y="1165605"/>
            <a:ext cx="6435725" cy="391160"/>
          </a:xfrm>
          <a:prstGeom prst="rect">
            <a:avLst/>
          </a:prstGeom>
        </p:spPr>
        <p:txBody>
          <a:bodyPr vert="horz" wrap="square" lIns="0" tIns="12700" rIns="0" bIns="0" rtlCol="0">
            <a:spAutoFit/>
          </a:bodyPr>
          <a:lstStyle>
            <a:lvl1pPr>
              <a:defRPr>
                <a:latin typeface="+mj-lt"/>
                <a:ea typeface="+mj-ea"/>
                <a:cs typeface="+mj-cs"/>
              </a:defRPr>
            </a:lvl1pPr>
          </a:lstStyle>
          <a:p>
            <a:pPr marL="12700">
              <a:spcBef>
                <a:spcPts val="100"/>
              </a:spcBef>
            </a:pPr>
            <a:r>
              <a:rPr lang="mn-MN" sz="2400" b="1" kern="0">
                <a:solidFill>
                  <a:schemeClr val="tx1"/>
                </a:solidFill>
                <a:latin typeface="Arial"/>
                <a:cs typeface="Arial"/>
              </a:rPr>
              <a:t>Төрийн </a:t>
            </a:r>
            <a:r>
              <a:rPr lang="mn-MN" sz="2400" b="1" kern="0" spc="-20">
                <a:solidFill>
                  <a:schemeClr val="tx1"/>
                </a:solidFill>
                <a:latin typeface="Arial"/>
                <a:cs typeface="Arial"/>
              </a:rPr>
              <a:t>аудитын </a:t>
            </a:r>
            <a:r>
              <a:rPr lang="mn-MN" sz="2400" b="1" kern="0" spc="-10">
                <a:solidFill>
                  <a:schemeClr val="tx1"/>
                </a:solidFill>
                <a:latin typeface="Arial"/>
                <a:cs typeface="Arial"/>
              </a:rPr>
              <a:t>байгууллагын бүрэн</a:t>
            </a:r>
            <a:r>
              <a:rPr lang="mn-MN" sz="2400" b="1" kern="0" spc="75">
                <a:solidFill>
                  <a:schemeClr val="tx1"/>
                </a:solidFill>
                <a:latin typeface="Arial"/>
                <a:cs typeface="Arial"/>
              </a:rPr>
              <a:t> </a:t>
            </a:r>
            <a:r>
              <a:rPr lang="mn-MN" sz="2400" b="1" kern="0" spc="-15">
                <a:solidFill>
                  <a:schemeClr val="tx1"/>
                </a:solidFill>
                <a:latin typeface="Arial"/>
                <a:cs typeface="Arial"/>
              </a:rPr>
              <a:t>эрх:</a:t>
            </a:r>
            <a:endParaRPr lang="mn-MN" sz="2400" kern="0" dirty="0">
              <a:solidFill>
                <a:schemeClr val="tx1"/>
              </a:solidFill>
              <a:latin typeface="Arial"/>
              <a:cs typeface="Arial"/>
            </a:endParaRPr>
          </a:p>
        </p:txBody>
      </p:sp>
      <p:sp>
        <p:nvSpPr>
          <p:cNvPr id="5" name="object 2">
            <a:extLst>
              <a:ext uri="{FF2B5EF4-FFF2-40B4-BE49-F238E27FC236}">
                <a16:creationId xmlns:a16="http://schemas.microsoft.com/office/drawing/2014/main" id="{9C6B30CC-ABDD-46CB-91C1-29A10E4C42EC}"/>
              </a:ext>
            </a:extLst>
          </p:cNvPr>
          <p:cNvSpPr txBox="1"/>
          <p:nvPr/>
        </p:nvSpPr>
        <p:spPr>
          <a:xfrm>
            <a:off x="9070721" y="356514"/>
            <a:ext cx="2375535" cy="182101"/>
          </a:xfrm>
          <a:prstGeom prst="rect">
            <a:avLst/>
          </a:prstGeom>
        </p:spPr>
        <p:txBody>
          <a:bodyPr vert="horz" wrap="square" lIns="0" tIns="12700" rIns="0" bIns="0" rtlCol="0">
            <a:spAutoFit/>
          </a:bodyPr>
          <a:lstStyle/>
          <a:p>
            <a:pPr algn="ctr">
              <a:lnSpc>
                <a:spcPct val="100000"/>
              </a:lnSpc>
              <a:spcBef>
                <a:spcPts val="100"/>
              </a:spcBef>
            </a:pPr>
            <a:r>
              <a:rPr sz="1100" b="1" spc="-5" dirty="0">
                <a:latin typeface="Arial"/>
                <a:cs typeface="Arial"/>
              </a:rPr>
              <a:t>ТӨРИЙН </a:t>
            </a:r>
            <a:r>
              <a:rPr sz="1100" b="1" spc="-10" dirty="0">
                <a:latin typeface="Arial"/>
                <a:cs typeface="Arial"/>
              </a:rPr>
              <a:t>АУДИТЫН </a:t>
            </a:r>
            <a:r>
              <a:rPr sz="1100" b="1" spc="-15" dirty="0">
                <a:latin typeface="Arial"/>
                <a:cs typeface="Arial"/>
              </a:rPr>
              <a:t>ТУХАЙ</a:t>
            </a:r>
            <a:r>
              <a:rPr sz="1100" b="1" spc="65" dirty="0">
                <a:latin typeface="Arial"/>
                <a:cs typeface="Arial"/>
              </a:rPr>
              <a:t> </a:t>
            </a:r>
            <a:r>
              <a:rPr sz="1100" b="1" spc="-5" dirty="0">
                <a:latin typeface="Arial"/>
                <a:cs typeface="Arial"/>
              </a:rPr>
              <a:t>ХУУЛЬ</a:t>
            </a:r>
            <a:endParaRPr sz="1100" dirty="0">
              <a:latin typeface="Arial"/>
              <a:cs typeface="Arial"/>
            </a:endParaRPr>
          </a:p>
        </p:txBody>
      </p:sp>
      <p:sp>
        <p:nvSpPr>
          <p:cNvPr id="9" name="object 8">
            <a:extLst>
              <a:ext uri="{FF2B5EF4-FFF2-40B4-BE49-F238E27FC236}">
                <a16:creationId xmlns:a16="http://schemas.microsoft.com/office/drawing/2014/main" id="{410D3453-B7F7-4DCD-8905-3CC5C33122FA}"/>
              </a:ext>
            </a:extLst>
          </p:cNvPr>
          <p:cNvSpPr txBox="1"/>
          <p:nvPr/>
        </p:nvSpPr>
        <p:spPr>
          <a:xfrm>
            <a:off x="639876" y="1905000"/>
            <a:ext cx="10806380" cy="4044697"/>
          </a:xfrm>
          <a:prstGeom prst="rect">
            <a:avLst/>
          </a:prstGeom>
        </p:spPr>
        <p:txBody>
          <a:bodyPr vert="horz" wrap="square" lIns="0" tIns="165100" rIns="0" bIns="0" rtlCol="0">
            <a:spAutoFit/>
          </a:bodyPr>
          <a:lstStyle/>
          <a:p>
            <a:pPr algn="just" fontAlgn="t"/>
            <a:r>
              <a:rPr lang="mn-MN" sz="1400" b="0" i="0" dirty="0">
                <a:solidFill>
                  <a:srgbClr val="333333"/>
                </a:solidFill>
                <a:effectLst/>
                <a:latin typeface="Arial" panose="020B0604020202020204" pitchFamily="34" charset="0"/>
              </a:rPr>
              <a:t>Төрийн аудитын байгууллагын бүрэн эрх, зохион байгуулалт, үйл ажиллагааны журмыг </a:t>
            </a:r>
            <a:r>
              <a:rPr lang="mn-MN" sz="1400" b="1" i="0" dirty="0">
                <a:solidFill>
                  <a:srgbClr val="333333"/>
                </a:solidFill>
                <a:effectLst/>
                <a:latin typeface="Arial" panose="020B0604020202020204" pitchFamily="34" charset="0"/>
              </a:rPr>
              <a:t>бусад хуулиар төрийн аудитын байгууллагад Монгол Улсын Үндсэн хууль, энэ хуулиар тодорхойлсон төрийн санхүү, төсвийн хяналтын хүрээнд хамаарахгүй чиг үүрэг нэмэгдүүлэхийг хориглоно</a:t>
            </a:r>
            <a:r>
              <a:rPr lang="mn-MN" sz="1400" b="0" i="0" dirty="0">
                <a:solidFill>
                  <a:srgbClr val="333333"/>
                </a:solidFill>
                <a:effectLst/>
                <a:latin typeface="Arial" panose="020B0604020202020204" pitchFamily="34" charset="0"/>
              </a:rPr>
              <a:t>.</a:t>
            </a:r>
          </a:p>
          <a:p>
            <a:pPr algn="just" fontAlgn="t"/>
            <a:endParaRPr lang="mn-MN" sz="1400" b="0" i="0" dirty="0">
              <a:solidFill>
                <a:srgbClr val="333333"/>
              </a:solidFill>
              <a:effectLst/>
              <a:latin typeface="Arial" panose="020B0604020202020204" pitchFamily="34" charset="0"/>
            </a:endParaRPr>
          </a:p>
          <a:p>
            <a:pPr algn="just" fontAlgn="t"/>
            <a:r>
              <a:rPr lang="mn-MN" sz="1400" b="0" i="0" dirty="0">
                <a:solidFill>
                  <a:srgbClr val="333333"/>
                </a:solidFill>
                <a:effectLst/>
                <a:latin typeface="Arial" panose="020B0604020202020204" pitchFamily="34" charset="0"/>
              </a:rPr>
              <a:t>Төрийн аудитын байгууллага нь Монгол Улсын Засгийн газар /цаашид “Засгийн газар” гэх/-аас Монгол Улсын Их Хурал /цаашид “Улсын Их Хурал” гэх/-д өргөн мэдүүлсэн Монгол Улсын жилийн төсвийн төсөл, </a:t>
            </a:r>
            <a:r>
              <a:rPr lang="mn-MN" sz="1400" b="1" i="0" dirty="0">
                <a:solidFill>
                  <a:srgbClr val="333333"/>
                </a:solidFill>
                <a:effectLst/>
                <a:latin typeface="Arial" panose="020B0604020202020204" pitchFamily="34" charset="0"/>
              </a:rPr>
              <a:t>түүнчлэн аймаг, нийслэлийн Засаг даргаас тухайн шатны иргэдийн Төлөөлөгчдийн Хуралд өргөн мэдүүлсэн жилийн төсвийн төсөлд төсвийн орлого нэмэгдүүлэх, төсвийн зарлагыг бууруулах, төсвийн санхүүжилтийн үр ашгийг дээшлүүлэх талаар дүгнэлт гаргаж, Улсын Их Хурал болон аймаг, нийслэлийн иргэдийн Төлөөлөгчдийн Хуралд хүргүүлэх;</a:t>
            </a:r>
          </a:p>
          <a:p>
            <a:pPr algn="just" fontAlgn="t"/>
            <a:endParaRPr lang="mn-MN" sz="1400" b="1" i="0" dirty="0">
              <a:solidFill>
                <a:srgbClr val="333333"/>
              </a:solidFill>
              <a:effectLst/>
              <a:latin typeface="Arial" panose="020B0604020202020204" pitchFamily="34" charset="0"/>
            </a:endParaRPr>
          </a:p>
          <a:p>
            <a:pPr algn="just" fontAlgn="t"/>
            <a:r>
              <a:rPr lang="mn-MN" sz="1400" b="0" i="0" dirty="0">
                <a:solidFill>
                  <a:srgbClr val="333333"/>
                </a:solidFill>
                <a:effectLst/>
                <a:latin typeface="Arial" panose="020B0604020202020204" pitchFamily="34" charset="0"/>
              </a:rPr>
              <a:t>Төрийн санхүү, төсвийн хяналтыг хэрэгжүүлэх хүрээнд хуульд заасан болон </a:t>
            </a:r>
            <a:r>
              <a:rPr lang="mn-MN" sz="1400" b="1" i="0" dirty="0">
                <a:solidFill>
                  <a:srgbClr val="333333"/>
                </a:solidFill>
                <a:effectLst/>
                <a:latin typeface="Arial" panose="020B0604020202020204" pitchFamily="34" charset="0"/>
              </a:rPr>
              <a:t>шаардлагатай тохиолдолд тодорхой асуудлаар аудит хийх;</a:t>
            </a:r>
          </a:p>
          <a:p>
            <a:pPr algn="just" fontAlgn="t"/>
            <a:endParaRPr lang="mn-MN" sz="1400" b="1" i="0" dirty="0">
              <a:solidFill>
                <a:srgbClr val="333333"/>
              </a:solidFill>
              <a:effectLst/>
              <a:latin typeface="Arial" panose="020B0604020202020204" pitchFamily="34" charset="0"/>
            </a:endParaRPr>
          </a:p>
          <a:p>
            <a:pPr algn="just" fontAlgn="t"/>
            <a:r>
              <a:rPr lang="mn-MN" sz="1400" b="1" i="0" dirty="0">
                <a:solidFill>
                  <a:srgbClr val="333333"/>
                </a:solidFill>
                <a:effectLst/>
                <a:latin typeface="Arial" panose="020B0604020202020204" pitchFamily="34" charset="0"/>
              </a:rPr>
              <a:t>Нийтийн өмчтэй холбоотой харилцааг зохицуулсан хууль тогтоомж, захиргааны хэм хэмжээний акт, бусад эрх зүйн актыг боловсронгуй болгох, батлан гаргах талаар эрх бүхий этгээдэд зөвлөмж өгөх.</a:t>
            </a:r>
          </a:p>
          <a:p>
            <a:pPr algn="just" fontAlgn="t"/>
            <a:endParaRPr lang="mn-MN" sz="1400" b="1" i="0" dirty="0">
              <a:solidFill>
                <a:srgbClr val="333333"/>
              </a:solidFill>
              <a:effectLst/>
              <a:latin typeface="Arial" panose="020B0604020202020204" pitchFamily="34" charset="0"/>
            </a:endParaRPr>
          </a:p>
          <a:p>
            <a:pPr algn="just" fontAlgn="t"/>
            <a:r>
              <a:rPr lang="mn-MN" sz="1400" b="1" i="0" dirty="0">
                <a:solidFill>
                  <a:srgbClr val="333333"/>
                </a:solidFill>
                <a:effectLst/>
                <a:latin typeface="Arial" panose="020B0604020202020204" pitchFamily="34" charset="0"/>
              </a:rPr>
              <a:t>Аудитад хамрагдагчийн шалгагдагч этгээдтэй санхүү, эдийн засгийн харилцаанд оролцсон тухайн үйл ажиллагаа төрийн аудитад хамрагдана.</a:t>
            </a:r>
          </a:p>
        </p:txBody>
      </p:sp>
      <p:sp>
        <p:nvSpPr>
          <p:cNvPr id="11" name="object 2">
            <a:extLst>
              <a:ext uri="{FF2B5EF4-FFF2-40B4-BE49-F238E27FC236}">
                <a16:creationId xmlns:a16="http://schemas.microsoft.com/office/drawing/2014/main" id="{57F340A6-CC2A-4F52-BEFE-B6E4230AD552}"/>
              </a:ext>
            </a:extLst>
          </p:cNvPr>
          <p:cNvSpPr txBox="1"/>
          <p:nvPr/>
        </p:nvSpPr>
        <p:spPr>
          <a:xfrm>
            <a:off x="9070721" y="538615"/>
            <a:ext cx="2375535" cy="120546"/>
          </a:xfrm>
          <a:prstGeom prst="rect">
            <a:avLst/>
          </a:prstGeom>
          <a:solidFill>
            <a:srgbClr val="FDD530"/>
          </a:solidFill>
          <a:ln>
            <a:solidFill>
              <a:schemeClr val="bg1"/>
            </a:solidFill>
          </a:ln>
        </p:spPr>
        <p:style>
          <a:lnRef idx="2">
            <a:schemeClr val="accent1"/>
          </a:lnRef>
          <a:fillRef idx="1">
            <a:schemeClr val="lt1"/>
          </a:fillRef>
          <a:effectRef idx="0">
            <a:schemeClr val="accent1"/>
          </a:effectRef>
          <a:fontRef idx="minor">
            <a:schemeClr val="dk1"/>
          </a:fontRef>
        </p:style>
        <p:txBody>
          <a:bodyPr vert="horz" wrap="square" lIns="0" tIns="12700" rIns="0" bIns="0" rtlCol="0">
            <a:spAutoFit/>
          </a:bodyPr>
          <a:lstStyle/>
          <a:p>
            <a:pPr marL="15875" algn="ctr">
              <a:lnSpc>
                <a:spcPct val="100000"/>
              </a:lnSpc>
              <a:spcBef>
                <a:spcPts val="655"/>
              </a:spcBef>
            </a:pPr>
            <a:r>
              <a:rPr sz="700" b="1" spc="-5" dirty="0">
                <a:solidFill>
                  <a:schemeClr val="tx1"/>
                </a:solidFill>
                <a:latin typeface="Times New Roman"/>
                <a:cs typeface="Times New Roman"/>
              </a:rPr>
              <a:t>Ш И Н Э Ч И Л С Э Н</a:t>
            </a:r>
            <a:r>
              <a:rPr sz="700" b="1" spc="40" dirty="0">
                <a:solidFill>
                  <a:schemeClr val="tx1"/>
                </a:solidFill>
                <a:latin typeface="Times New Roman"/>
                <a:cs typeface="Times New Roman"/>
              </a:rPr>
              <a:t>  </a:t>
            </a:r>
            <a:r>
              <a:rPr sz="700" b="1" spc="-5" dirty="0">
                <a:solidFill>
                  <a:schemeClr val="tx1"/>
                </a:solidFill>
                <a:latin typeface="Times New Roman"/>
                <a:cs typeface="Times New Roman"/>
              </a:rPr>
              <a:t>Н А Й Р У У Л Г А</a:t>
            </a:r>
            <a:endParaRPr sz="700" dirty="0">
              <a:solidFill>
                <a:schemeClr val="tx1"/>
              </a:solidFill>
              <a:latin typeface="Times New Roman"/>
              <a:cs typeface="Times New Roman"/>
            </a:endParaRPr>
          </a:p>
        </p:txBody>
      </p:sp>
    </p:spTree>
    <p:extLst>
      <p:ext uri="{BB962C8B-B14F-4D97-AF65-F5344CB8AC3E}">
        <p14:creationId xmlns:p14="http://schemas.microsoft.com/office/powerpoint/2010/main" val="22014624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8829293" y="280773"/>
            <a:ext cx="2375535" cy="182101"/>
          </a:xfrm>
          <a:prstGeom prst="rect">
            <a:avLst/>
          </a:prstGeom>
        </p:spPr>
        <p:txBody>
          <a:bodyPr vert="horz" wrap="square" lIns="0" tIns="12700" rIns="0" bIns="0" rtlCol="0">
            <a:spAutoFit/>
          </a:bodyPr>
          <a:lstStyle/>
          <a:p>
            <a:pPr algn="ctr">
              <a:lnSpc>
                <a:spcPct val="100000"/>
              </a:lnSpc>
              <a:spcBef>
                <a:spcPts val="100"/>
              </a:spcBef>
            </a:pPr>
            <a:r>
              <a:rPr sz="1100" b="1" spc="-5" dirty="0">
                <a:latin typeface="Arial"/>
                <a:cs typeface="Arial"/>
              </a:rPr>
              <a:t>ТӨРИЙН </a:t>
            </a:r>
            <a:r>
              <a:rPr sz="1100" b="1" spc="-10" dirty="0">
                <a:latin typeface="Arial"/>
                <a:cs typeface="Arial"/>
              </a:rPr>
              <a:t>АУДИТЫН </a:t>
            </a:r>
            <a:r>
              <a:rPr sz="1100" b="1" spc="-15" dirty="0">
                <a:latin typeface="Arial"/>
                <a:cs typeface="Arial"/>
              </a:rPr>
              <a:t>ТУХАЙ</a:t>
            </a:r>
            <a:r>
              <a:rPr sz="1100" b="1" spc="65" dirty="0">
                <a:latin typeface="Arial"/>
                <a:cs typeface="Arial"/>
              </a:rPr>
              <a:t> </a:t>
            </a:r>
            <a:r>
              <a:rPr sz="1100" b="1" spc="-5" dirty="0">
                <a:latin typeface="Arial"/>
                <a:cs typeface="Arial"/>
              </a:rPr>
              <a:t>ХУУЛЬ</a:t>
            </a:r>
            <a:endParaRPr sz="1100" dirty="0">
              <a:latin typeface="Arial"/>
              <a:cs typeface="Arial"/>
            </a:endParaRPr>
          </a:p>
        </p:txBody>
      </p:sp>
      <p:sp>
        <p:nvSpPr>
          <p:cNvPr id="3" name="object 3"/>
          <p:cNvSpPr/>
          <p:nvPr/>
        </p:nvSpPr>
        <p:spPr>
          <a:xfrm>
            <a:off x="2189988" y="1019555"/>
            <a:ext cx="9618345" cy="5678805"/>
          </a:xfrm>
          <a:custGeom>
            <a:avLst/>
            <a:gdLst/>
            <a:ahLst/>
            <a:cxnLst/>
            <a:rect l="l" t="t" r="r" b="b"/>
            <a:pathLst>
              <a:path w="9618345" h="5678805">
                <a:moveTo>
                  <a:pt x="0" y="393192"/>
                </a:moveTo>
                <a:lnTo>
                  <a:pt x="3063" y="343867"/>
                </a:lnTo>
                <a:lnTo>
                  <a:pt x="12007" y="296372"/>
                </a:lnTo>
                <a:lnTo>
                  <a:pt x="26464" y="251075"/>
                </a:lnTo>
                <a:lnTo>
                  <a:pt x="46065" y="208343"/>
                </a:lnTo>
                <a:lnTo>
                  <a:pt x="70442" y="168545"/>
                </a:lnTo>
                <a:lnTo>
                  <a:pt x="99227" y="132051"/>
                </a:lnTo>
                <a:lnTo>
                  <a:pt x="132051" y="99227"/>
                </a:lnTo>
                <a:lnTo>
                  <a:pt x="168545" y="70442"/>
                </a:lnTo>
                <a:lnTo>
                  <a:pt x="208343" y="46065"/>
                </a:lnTo>
                <a:lnTo>
                  <a:pt x="251075" y="26464"/>
                </a:lnTo>
                <a:lnTo>
                  <a:pt x="296372" y="12007"/>
                </a:lnTo>
                <a:lnTo>
                  <a:pt x="343867" y="3063"/>
                </a:lnTo>
                <a:lnTo>
                  <a:pt x="393192" y="0"/>
                </a:lnTo>
                <a:lnTo>
                  <a:pt x="9224771" y="0"/>
                </a:lnTo>
                <a:lnTo>
                  <a:pt x="9274096" y="3063"/>
                </a:lnTo>
                <a:lnTo>
                  <a:pt x="9321591" y="12007"/>
                </a:lnTo>
                <a:lnTo>
                  <a:pt x="9366888" y="26464"/>
                </a:lnTo>
                <a:lnTo>
                  <a:pt x="9409620" y="46065"/>
                </a:lnTo>
                <a:lnTo>
                  <a:pt x="9449418" y="70442"/>
                </a:lnTo>
                <a:lnTo>
                  <a:pt x="9485912" y="99227"/>
                </a:lnTo>
                <a:lnTo>
                  <a:pt x="9518736" y="132051"/>
                </a:lnTo>
                <a:lnTo>
                  <a:pt x="9547521" y="168545"/>
                </a:lnTo>
                <a:lnTo>
                  <a:pt x="9571898" y="208343"/>
                </a:lnTo>
                <a:lnTo>
                  <a:pt x="9591499" y="251075"/>
                </a:lnTo>
                <a:lnTo>
                  <a:pt x="9605956" y="296372"/>
                </a:lnTo>
                <a:lnTo>
                  <a:pt x="9614900" y="343867"/>
                </a:lnTo>
                <a:lnTo>
                  <a:pt x="9617964" y="393192"/>
                </a:lnTo>
                <a:lnTo>
                  <a:pt x="9617964" y="5285193"/>
                </a:lnTo>
                <a:lnTo>
                  <a:pt x="9614900" y="5334518"/>
                </a:lnTo>
                <a:lnTo>
                  <a:pt x="9605956" y="5382015"/>
                </a:lnTo>
                <a:lnTo>
                  <a:pt x="9591499" y="5427316"/>
                </a:lnTo>
                <a:lnTo>
                  <a:pt x="9571898" y="5470051"/>
                </a:lnTo>
                <a:lnTo>
                  <a:pt x="9547521" y="5509852"/>
                </a:lnTo>
                <a:lnTo>
                  <a:pt x="9518736" y="5546351"/>
                </a:lnTo>
                <a:lnTo>
                  <a:pt x="9485912" y="5579179"/>
                </a:lnTo>
                <a:lnTo>
                  <a:pt x="9449418" y="5607968"/>
                </a:lnTo>
                <a:lnTo>
                  <a:pt x="9409620" y="5632349"/>
                </a:lnTo>
                <a:lnTo>
                  <a:pt x="9366888" y="5651954"/>
                </a:lnTo>
                <a:lnTo>
                  <a:pt x="9321591" y="5666414"/>
                </a:lnTo>
                <a:lnTo>
                  <a:pt x="9274096" y="5675360"/>
                </a:lnTo>
                <a:lnTo>
                  <a:pt x="9224771" y="5678424"/>
                </a:lnTo>
                <a:lnTo>
                  <a:pt x="393192" y="5678424"/>
                </a:lnTo>
                <a:lnTo>
                  <a:pt x="343867" y="5675360"/>
                </a:lnTo>
                <a:lnTo>
                  <a:pt x="296372" y="5666414"/>
                </a:lnTo>
                <a:lnTo>
                  <a:pt x="251075" y="5651954"/>
                </a:lnTo>
                <a:lnTo>
                  <a:pt x="208343" y="5632349"/>
                </a:lnTo>
                <a:lnTo>
                  <a:pt x="168545" y="5607968"/>
                </a:lnTo>
                <a:lnTo>
                  <a:pt x="132051" y="5579179"/>
                </a:lnTo>
                <a:lnTo>
                  <a:pt x="99227" y="5546351"/>
                </a:lnTo>
                <a:lnTo>
                  <a:pt x="70442" y="5509852"/>
                </a:lnTo>
                <a:lnTo>
                  <a:pt x="46065" y="5470051"/>
                </a:lnTo>
                <a:lnTo>
                  <a:pt x="26464" y="5427316"/>
                </a:lnTo>
                <a:lnTo>
                  <a:pt x="12007" y="5382015"/>
                </a:lnTo>
                <a:lnTo>
                  <a:pt x="3063" y="5334518"/>
                </a:lnTo>
                <a:lnTo>
                  <a:pt x="0" y="5285193"/>
                </a:lnTo>
                <a:lnTo>
                  <a:pt x="0" y="393192"/>
                </a:lnTo>
                <a:close/>
              </a:path>
            </a:pathLst>
          </a:custGeom>
          <a:ln w="12700">
            <a:solidFill>
              <a:srgbClr val="FFFFFF"/>
            </a:solidFill>
            <a:prstDash val="sysDash"/>
          </a:ln>
        </p:spPr>
        <p:txBody>
          <a:bodyPr wrap="square" lIns="0" tIns="0" rIns="0" bIns="0" rtlCol="0"/>
          <a:lstStyle/>
          <a:p>
            <a:endParaRPr/>
          </a:p>
        </p:txBody>
      </p:sp>
      <p:sp>
        <p:nvSpPr>
          <p:cNvPr id="4" name="object 4"/>
          <p:cNvSpPr txBox="1"/>
          <p:nvPr/>
        </p:nvSpPr>
        <p:spPr>
          <a:xfrm>
            <a:off x="2474467" y="1080922"/>
            <a:ext cx="8815705" cy="5141595"/>
          </a:xfrm>
          <a:prstGeom prst="rect">
            <a:avLst/>
          </a:prstGeom>
        </p:spPr>
        <p:txBody>
          <a:bodyPr vert="horz" wrap="square" lIns="0" tIns="88900" rIns="0" bIns="0" rtlCol="0">
            <a:spAutoFit/>
          </a:bodyPr>
          <a:lstStyle/>
          <a:p>
            <a:pPr marL="299085" indent="-287020">
              <a:lnSpc>
                <a:spcPct val="100000"/>
              </a:lnSpc>
              <a:spcBef>
                <a:spcPts val="700"/>
              </a:spcBef>
              <a:buFont typeface="Arial"/>
              <a:buChar char="•"/>
              <a:tabLst>
                <a:tab pos="299085" algn="l"/>
                <a:tab pos="299720" algn="l"/>
              </a:tabLst>
            </a:pPr>
            <a:r>
              <a:rPr sz="1600" b="1" spc="-5" dirty="0">
                <a:latin typeface="Arial"/>
                <a:cs typeface="Arial"/>
              </a:rPr>
              <a:t>ТӨРИЙН </a:t>
            </a:r>
            <a:r>
              <a:rPr sz="1600" b="1" spc="-35" dirty="0">
                <a:latin typeface="Arial"/>
                <a:cs typeface="Arial"/>
              </a:rPr>
              <a:t>АУДИТЫН </a:t>
            </a:r>
            <a:r>
              <a:rPr sz="1600" b="1" spc="-10" dirty="0">
                <a:latin typeface="Arial"/>
                <a:cs typeface="Arial"/>
              </a:rPr>
              <a:t>ТӨРӨЛ,</a:t>
            </a:r>
            <a:r>
              <a:rPr sz="1600" b="1" spc="165" dirty="0">
                <a:latin typeface="Arial"/>
                <a:cs typeface="Arial"/>
              </a:rPr>
              <a:t> </a:t>
            </a:r>
            <a:r>
              <a:rPr sz="1600" b="1" spc="-25" dirty="0">
                <a:latin typeface="Arial"/>
                <a:cs typeface="Arial"/>
              </a:rPr>
              <a:t>ХЭЛБЭР</a:t>
            </a:r>
            <a:endParaRPr sz="1600" dirty="0">
              <a:latin typeface="Arial"/>
              <a:cs typeface="Arial"/>
            </a:endParaRPr>
          </a:p>
          <a:p>
            <a:pPr marL="299085" indent="-287020">
              <a:lnSpc>
                <a:spcPct val="100000"/>
              </a:lnSpc>
              <a:spcBef>
                <a:spcPts val="600"/>
              </a:spcBef>
              <a:buFont typeface="Arial"/>
              <a:buChar char="•"/>
              <a:tabLst>
                <a:tab pos="299085" algn="l"/>
                <a:tab pos="299720" algn="l"/>
              </a:tabLst>
            </a:pPr>
            <a:r>
              <a:rPr sz="1600" b="1" spc="-15" dirty="0">
                <a:latin typeface="Arial"/>
                <a:cs typeface="Arial"/>
              </a:rPr>
              <a:t>САНХҮҮГИЙН </a:t>
            </a:r>
            <a:r>
              <a:rPr sz="1600" b="1" spc="-20" dirty="0">
                <a:latin typeface="Arial"/>
                <a:cs typeface="Arial"/>
              </a:rPr>
              <a:t>ТАЙЛАНГИЙН</a:t>
            </a:r>
            <a:r>
              <a:rPr sz="1600" b="1" spc="120" dirty="0">
                <a:latin typeface="Arial"/>
                <a:cs typeface="Arial"/>
              </a:rPr>
              <a:t> </a:t>
            </a:r>
            <a:r>
              <a:rPr sz="1600" b="1" spc="-45" dirty="0">
                <a:latin typeface="Arial"/>
                <a:cs typeface="Arial"/>
              </a:rPr>
              <a:t>АУДИТ</a:t>
            </a:r>
            <a:endParaRPr sz="1600" dirty="0">
              <a:latin typeface="Arial"/>
              <a:cs typeface="Arial"/>
            </a:endParaRPr>
          </a:p>
          <a:p>
            <a:pPr marL="299085" indent="-287020">
              <a:lnSpc>
                <a:spcPct val="100000"/>
              </a:lnSpc>
              <a:spcBef>
                <a:spcPts val="600"/>
              </a:spcBef>
              <a:buFont typeface="Arial"/>
              <a:buChar char="•"/>
              <a:tabLst>
                <a:tab pos="299085" algn="l"/>
                <a:tab pos="299720" algn="l"/>
              </a:tabLst>
            </a:pPr>
            <a:r>
              <a:rPr sz="1600" b="1" spc="-15" dirty="0">
                <a:latin typeface="Arial"/>
                <a:cs typeface="Arial"/>
              </a:rPr>
              <a:t>ГҮЙЦЭТГЭЛИЙН</a:t>
            </a:r>
            <a:r>
              <a:rPr sz="1600" b="1" spc="30" dirty="0">
                <a:latin typeface="Arial"/>
                <a:cs typeface="Arial"/>
              </a:rPr>
              <a:t> </a:t>
            </a:r>
            <a:r>
              <a:rPr sz="1600" b="1" spc="-45" dirty="0">
                <a:latin typeface="Arial"/>
                <a:cs typeface="Arial"/>
              </a:rPr>
              <a:t>АУДИТ</a:t>
            </a:r>
            <a:endParaRPr sz="1600" dirty="0">
              <a:latin typeface="Arial"/>
              <a:cs typeface="Arial"/>
            </a:endParaRPr>
          </a:p>
          <a:p>
            <a:pPr marL="299085" indent="-287020">
              <a:lnSpc>
                <a:spcPct val="100000"/>
              </a:lnSpc>
              <a:spcBef>
                <a:spcPts val="600"/>
              </a:spcBef>
              <a:buFont typeface="Arial"/>
              <a:buChar char="•"/>
              <a:tabLst>
                <a:tab pos="299085" algn="l"/>
                <a:tab pos="299720" algn="l"/>
              </a:tabLst>
            </a:pPr>
            <a:r>
              <a:rPr sz="1600" b="1" spc="-5" dirty="0">
                <a:latin typeface="Arial"/>
                <a:cs typeface="Arial"/>
              </a:rPr>
              <a:t>НИЙЦЛИЙН</a:t>
            </a:r>
            <a:r>
              <a:rPr sz="1600" b="1" spc="10" dirty="0">
                <a:latin typeface="Arial"/>
                <a:cs typeface="Arial"/>
              </a:rPr>
              <a:t> </a:t>
            </a:r>
            <a:r>
              <a:rPr sz="1600" b="1" spc="-45" dirty="0">
                <a:latin typeface="Arial"/>
                <a:cs typeface="Arial"/>
              </a:rPr>
              <a:t>АУДИТ</a:t>
            </a:r>
            <a:endParaRPr sz="1600" dirty="0">
              <a:latin typeface="Arial"/>
              <a:cs typeface="Arial"/>
            </a:endParaRPr>
          </a:p>
          <a:p>
            <a:pPr marL="299085" indent="-287020">
              <a:lnSpc>
                <a:spcPct val="100000"/>
              </a:lnSpc>
              <a:spcBef>
                <a:spcPts val="600"/>
              </a:spcBef>
              <a:buFont typeface="Arial"/>
              <a:buChar char="•"/>
              <a:tabLst>
                <a:tab pos="299085" algn="l"/>
                <a:tab pos="299720" algn="l"/>
              </a:tabLst>
            </a:pPr>
            <a:r>
              <a:rPr sz="1600" b="1" spc="-35" dirty="0">
                <a:latin typeface="Arial"/>
                <a:cs typeface="Arial"/>
              </a:rPr>
              <a:t>АУДИТЫН</a:t>
            </a:r>
            <a:r>
              <a:rPr sz="1600" b="1" spc="60" dirty="0">
                <a:latin typeface="Arial"/>
                <a:cs typeface="Arial"/>
              </a:rPr>
              <a:t> </a:t>
            </a:r>
            <a:r>
              <a:rPr sz="1600" b="1" spc="-15" dirty="0">
                <a:latin typeface="Arial"/>
                <a:cs typeface="Arial"/>
              </a:rPr>
              <a:t>ТӨЛӨВЛӨЛТ</a:t>
            </a:r>
            <a:endParaRPr sz="1600" dirty="0">
              <a:latin typeface="Arial"/>
              <a:cs typeface="Arial"/>
            </a:endParaRPr>
          </a:p>
          <a:p>
            <a:pPr marL="299085" indent="-287020">
              <a:lnSpc>
                <a:spcPct val="100000"/>
              </a:lnSpc>
              <a:spcBef>
                <a:spcPts val="600"/>
              </a:spcBef>
              <a:buFont typeface="Arial"/>
              <a:buChar char="•"/>
              <a:tabLst>
                <a:tab pos="299085" algn="l"/>
                <a:tab pos="299720" algn="l"/>
              </a:tabLst>
            </a:pPr>
            <a:r>
              <a:rPr sz="1600" b="1" spc="-10" dirty="0">
                <a:latin typeface="Arial"/>
                <a:cs typeface="Arial"/>
              </a:rPr>
              <a:t>ТӨЛӨВЛӨГӨӨТ </a:t>
            </a:r>
            <a:r>
              <a:rPr sz="1600" b="1" spc="-20" dirty="0">
                <a:latin typeface="Arial"/>
                <a:cs typeface="Arial"/>
              </a:rPr>
              <a:t>БУС</a:t>
            </a:r>
            <a:r>
              <a:rPr sz="1600" b="1" spc="75" dirty="0">
                <a:latin typeface="Arial"/>
                <a:cs typeface="Arial"/>
              </a:rPr>
              <a:t> </a:t>
            </a:r>
            <a:r>
              <a:rPr sz="1600" b="1" spc="-45" dirty="0">
                <a:latin typeface="Arial"/>
                <a:cs typeface="Arial"/>
              </a:rPr>
              <a:t>АУДИТ</a:t>
            </a:r>
            <a:endParaRPr sz="1600" dirty="0">
              <a:latin typeface="Arial"/>
              <a:cs typeface="Arial"/>
            </a:endParaRPr>
          </a:p>
          <a:p>
            <a:pPr marL="299085" indent="-287020">
              <a:lnSpc>
                <a:spcPct val="100000"/>
              </a:lnSpc>
              <a:spcBef>
                <a:spcPts val="600"/>
              </a:spcBef>
              <a:buFont typeface="Arial"/>
              <a:buChar char="•"/>
              <a:tabLst>
                <a:tab pos="299085" algn="l"/>
                <a:tab pos="299720" algn="l"/>
              </a:tabLst>
            </a:pPr>
            <a:r>
              <a:rPr sz="1600" b="1" spc="-40" dirty="0">
                <a:latin typeface="Arial"/>
                <a:cs typeface="Arial"/>
              </a:rPr>
              <a:t>АУДИТАД </a:t>
            </a:r>
            <a:r>
              <a:rPr sz="1600" b="1" spc="-15" dirty="0">
                <a:latin typeface="Arial"/>
                <a:cs typeface="Arial"/>
              </a:rPr>
              <a:t>ЦАХИМ </a:t>
            </a:r>
            <a:r>
              <a:rPr sz="1600" b="1" spc="-25" dirty="0">
                <a:latin typeface="Arial"/>
                <a:cs typeface="Arial"/>
              </a:rPr>
              <a:t>МЭДЭЭЛЭЛ, </a:t>
            </a:r>
            <a:r>
              <a:rPr sz="1600" b="1" spc="-40" dirty="0">
                <a:latin typeface="Arial"/>
                <a:cs typeface="Arial"/>
              </a:rPr>
              <a:t>АРГА </a:t>
            </a:r>
            <a:r>
              <a:rPr sz="1600" b="1" spc="-5" dirty="0">
                <a:latin typeface="Arial"/>
                <a:cs typeface="Arial"/>
              </a:rPr>
              <a:t>ЗҮЙГ</a:t>
            </a:r>
            <a:r>
              <a:rPr sz="1600" b="1" spc="305" dirty="0">
                <a:latin typeface="Arial"/>
                <a:cs typeface="Arial"/>
              </a:rPr>
              <a:t> </a:t>
            </a:r>
            <a:r>
              <a:rPr sz="1600" b="1" spc="-15" dirty="0">
                <a:latin typeface="Arial"/>
                <a:cs typeface="Arial"/>
              </a:rPr>
              <a:t>АШИГЛАХ</a:t>
            </a:r>
            <a:endParaRPr sz="1600" dirty="0">
              <a:latin typeface="Arial"/>
              <a:cs typeface="Arial"/>
            </a:endParaRPr>
          </a:p>
          <a:p>
            <a:pPr marL="299085" indent="-287020">
              <a:lnSpc>
                <a:spcPct val="100000"/>
              </a:lnSpc>
              <a:spcBef>
                <a:spcPts val="605"/>
              </a:spcBef>
              <a:buFont typeface="Arial"/>
              <a:buChar char="•"/>
              <a:tabLst>
                <a:tab pos="299085" algn="l"/>
                <a:tab pos="299720" algn="l"/>
              </a:tabLst>
            </a:pPr>
            <a:r>
              <a:rPr sz="1600" b="1" spc="-5" dirty="0">
                <a:latin typeface="Arial"/>
                <a:cs typeface="Arial"/>
              </a:rPr>
              <a:t>ТӨРИЙН </a:t>
            </a:r>
            <a:r>
              <a:rPr sz="1600" b="1" spc="-35" dirty="0">
                <a:latin typeface="Arial"/>
                <a:cs typeface="Arial"/>
              </a:rPr>
              <a:t>АУДИТЫН</a:t>
            </a:r>
            <a:r>
              <a:rPr sz="1600" b="1" spc="80" dirty="0">
                <a:latin typeface="Arial"/>
                <a:cs typeface="Arial"/>
              </a:rPr>
              <a:t> </a:t>
            </a:r>
            <a:r>
              <a:rPr sz="1600" b="1" spc="-40" dirty="0">
                <a:latin typeface="Arial"/>
                <a:cs typeface="Arial"/>
              </a:rPr>
              <a:t>СТАНДАРТ</a:t>
            </a:r>
            <a:endParaRPr sz="1600" dirty="0">
              <a:latin typeface="Arial"/>
              <a:cs typeface="Arial"/>
            </a:endParaRPr>
          </a:p>
          <a:p>
            <a:pPr marL="299085" indent="-287020">
              <a:lnSpc>
                <a:spcPct val="100000"/>
              </a:lnSpc>
              <a:spcBef>
                <a:spcPts val="600"/>
              </a:spcBef>
              <a:buFont typeface="Arial"/>
              <a:buChar char="•"/>
              <a:tabLst>
                <a:tab pos="299085" algn="l"/>
                <a:tab pos="299720" algn="l"/>
              </a:tabLst>
            </a:pPr>
            <a:r>
              <a:rPr sz="1600" b="1" spc="-25" dirty="0">
                <a:latin typeface="Arial"/>
                <a:cs typeface="Arial"/>
              </a:rPr>
              <a:t>МЭДЭЭЛЭЛ </a:t>
            </a:r>
            <a:r>
              <a:rPr sz="1600" b="1" spc="-45" dirty="0">
                <a:latin typeface="Arial"/>
                <a:cs typeface="Arial"/>
              </a:rPr>
              <a:t>АВАХ</a:t>
            </a:r>
            <a:r>
              <a:rPr sz="1600" b="1" spc="85" dirty="0">
                <a:latin typeface="Arial"/>
                <a:cs typeface="Arial"/>
              </a:rPr>
              <a:t> </a:t>
            </a:r>
            <a:r>
              <a:rPr sz="1600" b="1" spc="-25" dirty="0">
                <a:latin typeface="Arial"/>
                <a:cs typeface="Arial"/>
              </a:rPr>
              <a:t>ЭРХ</a:t>
            </a:r>
            <a:endParaRPr sz="1600" dirty="0">
              <a:latin typeface="Arial"/>
              <a:cs typeface="Arial"/>
            </a:endParaRPr>
          </a:p>
          <a:p>
            <a:pPr marL="299085" indent="-287020">
              <a:lnSpc>
                <a:spcPct val="100000"/>
              </a:lnSpc>
              <a:spcBef>
                <a:spcPts val="600"/>
              </a:spcBef>
              <a:buFont typeface="Arial"/>
              <a:buChar char="•"/>
              <a:tabLst>
                <a:tab pos="299085" algn="l"/>
                <a:tab pos="299720" algn="l"/>
              </a:tabLst>
            </a:pPr>
            <a:r>
              <a:rPr sz="1600" b="1" spc="-25" dirty="0">
                <a:latin typeface="Arial"/>
                <a:cs typeface="Arial"/>
              </a:rPr>
              <a:t>ШАЛГАГДАГЧ </a:t>
            </a:r>
            <a:r>
              <a:rPr sz="1600" b="1" spc="-15" dirty="0">
                <a:latin typeface="Arial"/>
                <a:cs typeface="Arial"/>
              </a:rPr>
              <a:t>ЭТГЭЭД БОЛОН </a:t>
            </a:r>
            <a:r>
              <a:rPr sz="1600" b="1" spc="-40" dirty="0">
                <a:latin typeface="Arial"/>
                <a:cs typeface="Arial"/>
              </a:rPr>
              <a:t>АУДИТАД </a:t>
            </a:r>
            <a:r>
              <a:rPr sz="1600" b="1" spc="-25" dirty="0">
                <a:latin typeface="Arial"/>
                <a:cs typeface="Arial"/>
              </a:rPr>
              <a:t>ХАМРАГДАГЧИЙН</a:t>
            </a:r>
            <a:r>
              <a:rPr sz="1600" b="1" spc="340" dirty="0">
                <a:latin typeface="Arial"/>
                <a:cs typeface="Arial"/>
              </a:rPr>
              <a:t> </a:t>
            </a:r>
            <a:r>
              <a:rPr sz="1600" b="1" spc="-5" dirty="0">
                <a:latin typeface="Arial"/>
                <a:cs typeface="Arial"/>
              </a:rPr>
              <a:t>ҮҮРЭГ</a:t>
            </a:r>
            <a:endParaRPr sz="1600" dirty="0">
              <a:latin typeface="Arial"/>
              <a:cs typeface="Arial"/>
            </a:endParaRPr>
          </a:p>
          <a:p>
            <a:pPr marL="299085" indent="-287020">
              <a:lnSpc>
                <a:spcPct val="100000"/>
              </a:lnSpc>
              <a:spcBef>
                <a:spcPts val="600"/>
              </a:spcBef>
              <a:buFont typeface="Arial"/>
              <a:buChar char="•"/>
              <a:tabLst>
                <a:tab pos="299085" algn="l"/>
                <a:tab pos="299720" algn="l"/>
              </a:tabLst>
            </a:pPr>
            <a:r>
              <a:rPr sz="1600" b="1" spc="-40" dirty="0">
                <a:latin typeface="Arial"/>
                <a:cs typeface="Arial"/>
              </a:rPr>
              <a:t>АУДИТАД </a:t>
            </a:r>
            <a:r>
              <a:rPr sz="1600" b="1" spc="-10" dirty="0">
                <a:latin typeface="Arial"/>
                <a:cs typeface="Arial"/>
              </a:rPr>
              <a:t>ШИНЖЭЭЧ</a:t>
            </a:r>
            <a:r>
              <a:rPr sz="1600" b="1" spc="165" dirty="0">
                <a:latin typeface="Arial"/>
                <a:cs typeface="Arial"/>
              </a:rPr>
              <a:t> </a:t>
            </a:r>
            <a:r>
              <a:rPr sz="1600" b="1" spc="-20" dirty="0">
                <a:latin typeface="Arial"/>
                <a:cs typeface="Arial"/>
              </a:rPr>
              <a:t>ОРОЛЦУУЛАХ</a:t>
            </a:r>
            <a:endParaRPr sz="1600" dirty="0">
              <a:latin typeface="Arial"/>
              <a:cs typeface="Arial"/>
            </a:endParaRPr>
          </a:p>
          <a:p>
            <a:pPr marL="299085" indent="-287020">
              <a:lnSpc>
                <a:spcPct val="100000"/>
              </a:lnSpc>
              <a:spcBef>
                <a:spcPts val="600"/>
              </a:spcBef>
              <a:buFont typeface="Arial"/>
              <a:buChar char="•"/>
              <a:tabLst>
                <a:tab pos="299085" algn="l"/>
                <a:tab pos="299720" algn="l"/>
              </a:tabLst>
            </a:pPr>
            <a:r>
              <a:rPr sz="1600" b="1" spc="-15" dirty="0">
                <a:latin typeface="Arial"/>
                <a:cs typeface="Arial"/>
              </a:rPr>
              <a:t>ГҮЙЦЭТГЭЛИЙН БОЛОН </a:t>
            </a:r>
            <a:r>
              <a:rPr sz="1600" b="1" spc="-5" dirty="0">
                <a:latin typeface="Arial"/>
                <a:cs typeface="Arial"/>
              </a:rPr>
              <a:t>НИЙЦЛИЙН </a:t>
            </a:r>
            <a:r>
              <a:rPr sz="1600" b="1" spc="-35" dirty="0">
                <a:latin typeface="Arial"/>
                <a:cs typeface="Arial"/>
              </a:rPr>
              <a:t>АУДИТЫН </a:t>
            </a:r>
            <a:r>
              <a:rPr sz="1600" b="1" spc="-20" dirty="0">
                <a:latin typeface="Arial"/>
                <a:cs typeface="Arial"/>
              </a:rPr>
              <a:t>ТАЙЛАНГИЙН </a:t>
            </a:r>
            <a:r>
              <a:rPr sz="1600" b="1" spc="-10" dirty="0">
                <a:latin typeface="Arial"/>
                <a:cs typeface="Arial"/>
              </a:rPr>
              <a:t>ТӨСӨЛД </a:t>
            </a:r>
            <a:r>
              <a:rPr sz="1600" b="1" spc="-25" dirty="0">
                <a:latin typeface="Arial"/>
                <a:cs typeface="Arial"/>
              </a:rPr>
              <a:t>САНАЛ</a:t>
            </a:r>
            <a:r>
              <a:rPr sz="1600" b="1" spc="35" dirty="0">
                <a:latin typeface="Arial"/>
                <a:cs typeface="Arial"/>
              </a:rPr>
              <a:t> </a:t>
            </a:r>
            <a:r>
              <a:rPr sz="1600" b="1" spc="-45" dirty="0">
                <a:latin typeface="Arial"/>
                <a:cs typeface="Arial"/>
              </a:rPr>
              <a:t>АВАХ</a:t>
            </a:r>
            <a:endParaRPr sz="1600" dirty="0">
              <a:latin typeface="Arial"/>
              <a:cs typeface="Arial"/>
            </a:endParaRPr>
          </a:p>
          <a:p>
            <a:pPr marL="299085" indent="-287020">
              <a:lnSpc>
                <a:spcPct val="100000"/>
              </a:lnSpc>
              <a:spcBef>
                <a:spcPts val="600"/>
              </a:spcBef>
              <a:buFont typeface="Arial"/>
              <a:buChar char="•"/>
              <a:tabLst>
                <a:tab pos="299085" algn="l"/>
                <a:tab pos="299720" algn="l"/>
              </a:tabLst>
            </a:pPr>
            <a:r>
              <a:rPr sz="1600" b="1" spc="-40" dirty="0">
                <a:latin typeface="Arial"/>
                <a:cs typeface="Arial"/>
              </a:rPr>
              <a:t>АУДИТАД </a:t>
            </a:r>
            <a:r>
              <a:rPr sz="1600" b="1" spc="-25" dirty="0">
                <a:latin typeface="Arial"/>
                <a:cs typeface="Arial"/>
              </a:rPr>
              <a:t>ХАМРАГДАГЧИЙН </a:t>
            </a:r>
            <a:r>
              <a:rPr sz="1600" b="1" spc="-60" dirty="0">
                <a:latin typeface="Arial"/>
                <a:cs typeface="Arial"/>
              </a:rPr>
              <a:t>ТАЙЛБАР, </a:t>
            </a:r>
            <a:r>
              <a:rPr sz="1600" b="1" spc="-20" dirty="0">
                <a:latin typeface="Arial"/>
                <a:cs typeface="Arial"/>
              </a:rPr>
              <a:t>САНАЛЫГ</a:t>
            </a:r>
            <a:r>
              <a:rPr sz="1600" b="1" spc="380" dirty="0">
                <a:latin typeface="Arial"/>
                <a:cs typeface="Arial"/>
              </a:rPr>
              <a:t> </a:t>
            </a:r>
            <a:r>
              <a:rPr sz="1600" b="1" spc="-35" dirty="0">
                <a:latin typeface="Arial"/>
                <a:cs typeface="Arial"/>
              </a:rPr>
              <a:t>СОНСОХ</a:t>
            </a:r>
            <a:endParaRPr sz="1600" dirty="0">
              <a:latin typeface="Arial"/>
              <a:cs typeface="Arial"/>
            </a:endParaRPr>
          </a:p>
          <a:p>
            <a:pPr marL="299085" indent="-287020">
              <a:lnSpc>
                <a:spcPct val="100000"/>
              </a:lnSpc>
              <a:spcBef>
                <a:spcPts val="600"/>
              </a:spcBef>
              <a:buFont typeface="Arial"/>
              <a:buChar char="•"/>
              <a:tabLst>
                <a:tab pos="299085" algn="l"/>
                <a:tab pos="299720" algn="l"/>
              </a:tabLst>
            </a:pPr>
            <a:r>
              <a:rPr sz="1600" b="1" spc="-5" dirty="0">
                <a:latin typeface="Arial"/>
                <a:cs typeface="Arial"/>
              </a:rPr>
              <a:t>ТӨРИЙН </a:t>
            </a:r>
            <a:r>
              <a:rPr sz="1600" b="1" spc="-35" dirty="0">
                <a:latin typeface="Arial"/>
                <a:cs typeface="Arial"/>
              </a:rPr>
              <a:t>АУДИТЫН </a:t>
            </a:r>
            <a:r>
              <a:rPr sz="1600" b="1" spc="-30" dirty="0">
                <a:latin typeface="Arial"/>
                <a:cs typeface="Arial"/>
              </a:rPr>
              <a:t>ТАЙЛАН, АЛБАН </a:t>
            </a:r>
            <a:r>
              <a:rPr sz="1600" b="1" spc="-35" dirty="0">
                <a:latin typeface="Arial"/>
                <a:cs typeface="Arial"/>
              </a:rPr>
              <a:t>ШААРДЛАГА</a:t>
            </a:r>
            <a:r>
              <a:rPr sz="1600" b="1" spc="370" dirty="0">
                <a:latin typeface="Arial"/>
                <a:cs typeface="Arial"/>
              </a:rPr>
              <a:t> </a:t>
            </a:r>
            <a:r>
              <a:rPr sz="1600" b="1" spc="-15" dirty="0">
                <a:latin typeface="Arial"/>
                <a:cs typeface="Arial"/>
              </a:rPr>
              <a:t>ӨГӨХ</a:t>
            </a:r>
            <a:endParaRPr sz="1600" dirty="0">
              <a:latin typeface="Arial"/>
              <a:cs typeface="Arial"/>
            </a:endParaRPr>
          </a:p>
          <a:p>
            <a:pPr marL="299085" indent="-287020">
              <a:lnSpc>
                <a:spcPct val="100000"/>
              </a:lnSpc>
              <a:spcBef>
                <a:spcPts val="600"/>
              </a:spcBef>
              <a:buFont typeface="Arial"/>
              <a:buChar char="•"/>
              <a:tabLst>
                <a:tab pos="299085" algn="l"/>
                <a:tab pos="299720" algn="l"/>
              </a:tabLst>
            </a:pPr>
            <a:r>
              <a:rPr sz="1600" b="1" spc="-5" dirty="0">
                <a:latin typeface="Arial"/>
                <a:cs typeface="Arial"/>
              </a:rPr>
              <a:t>ТӨЛБӨРИЙН </a:t>
            </a:r>
            <a:r>
              <a:rPr sz="1600" b="1" spc="-10" dirty="0">
                <a:latin typeface="Arial"/>
                <a:cs typeface="Arial"/>
              </a:rPr>
              <a:t>АКТ </a:t>
            </a:r>
            <a:r>
              <a:rPr sz="1600" b="1" spc="-25" dirty="0">
                <a:latin typeface="Arial"/>
                <a:cs typeface="Arial"/>
              </a:rPr>
              <a:t>ТОГТООХ, АЛБАН </a:t>
            </a:r>
            <a:r>
              <a:rPr sz="1600" b="1" spc="-30" dirty="0">
                <a:latin typeface="Arial"/>
                <a:cs typeface="Arial"/>
              </a:rPr>
              <a:t>ШААРДЛАГА, </a:t>
            </a:r>
            <a:r>
              <a:rPr sz="1600" b="1" spc="-5" dirty="0">
                <a:latin typeface="Arial"/>
                <a:cs typeface="Arial"/>
              </a:rPr>
              <a:t>ТӨЛБӨРИЙН </a:t>
            </a:r>
            <a:r>
              <a:rPr sz="1600" b="1" spc="-10" dirty="0">
                <a:latin typeface="Arial"/>
                <a:cs typeface="Arial"/>
              </a:rPr>
              <a:t>АКТЫГ</a:t>
            </a:r>
            <a:r>
              <a:rPr sz="1600" b="1" spc="35" dirty="0">
                <a:latin typeface="Arial"/>
                <a:cs typeface="Arial"/>
              </a:rPr>
              <a:t> </a:t>
            </a:r>
            <a:r>
              <a:rPr sz="1600" b="1" spc="-20" dirty="0">
                <a:latin typeface="Arial"/>
                <a:cs typeface="Arial"/>
              </a:rPr>
              <a:t>МЭДЭГДЭХ</a:t>
            </a:r>
            <a:endParaRPr sz="1600" dirty="0">
              <a:latin typeface="Arial"/>
              <a:cs typeface="Arial"/>
            </a:endParaRPr>
          </a:p>
          <a:p>
            <a:pPr marL="299085" indent="-287020">
              <a:lnSpc>
                <a:spcPct val="100000"/>
              </a:lnSpc>
              <a:spcBef>
                <a:spcPts val="555"/>
              </a:spcBef>
              <a:buFont typeface="Arial"/>
              <a:buChar char="•"/>
              <a:tabLst>
                <a:tab pos="299085" algn="l"/>
                <a:tab pos="299720" algn="l"/>
              </a:tabLst>
            </a:pPr>
            <a:r>
              <a:rPr sz="1600" b="1" spc="-25" dirty="0">
                <a:latin typeface="Arial"/>
                <a:cs typeface="Arial"/>
              </a:rPr>
              <a:t>АЛБАН </a:t>
            </a:r>
            <a:r>
              <a:rPr sz="1600" b="1" spc="-30" dirty="0">
                <a:latin typeface="Arial"/>
                <a:cs typeface="Arial"/>
              </a:rPr>
              <a:t>ШААРДЛАГА, </a:t>
            </a:r>
            <a:r>
              <a:rPr sz="1600" b="1" spc="-5" dirty="0">
                <a:latin typeface="Arial"/>
                <a:cs typeface="Arial"/>
              </a:rPr>
              <a:t>ТӨЛБӨРИЙН </a:t>
            </a:r>
            <a:r>
              <a:rPr sz="1600" b="1" spc="-10" dirty="0">
                <a:latin typeface="Arial"/>
                <a:cs typeface="Arial"/>
              </a:rPr>
              <a:t>АКТЫН БИЕЛЭЛТИЙГ</a:t>
            </a:r>
            <a:r>
              <a:rPr sz="1600" b="1" spc="305" dirty="0">
                <a:latin typeface="Arial"/>
                <a:cs typeface="Arial"/>
              </a:rPr>
              <a:t> </a:t>
            </a:r>
            <a:r>
              <a:rPr sz="1600" b="1" spc="-35" dirty="0">
                <a:latin typeface="Arial"/>
                <a:cs typeface="Arial"/>
              </a:rPr>
              <a:t>ХАНГАХ</a:t>
            </a:r>
            <a:endParaRPr sz="1600" dirty="0">
              <a:latin typeface="Arial"/>
              <a:cs typeface="Arial"/>
            </a:endParaRPr>
          </a:p>
        </p:txBody>
      </p:sp>
      <p:sp>
        <p:nvSpPr>
          <p:cNvPr id="5" name="object 5"/>
          <p:cNvSpPr/>
          <p:nvPr/>
        </p:nvSpPr>
        <p:spPr>
          <a:xfrm>
            <a:off x="140208" y="1828800"/>
            <a:ext cx="2049780" cy="2433827"/>
          </a:xfrm>
          <a:prstGeom prst="rect">
            <a:avLst/>
          </a:prstGeom>
          <a:blipFill>
            <a:blip r:embed="rId2" cstate="print"/>
            <a:stretch>
              <a:fillRect/>
            </a:stretch>
          </a:blipFill>
        </p:spPr>
        <p:txBody>
          <a:bodyPr wrap="square" lIns="0" tIns="0" rIns="0" bIns="0" rtlCol="0"/>
          <a:lstStyle/>
          <a:p>
            <a:endParaRPr/>
          </a:p>
        </p:txBody>
      </p:sp>
      <p:sp>
        <p:nvSpPr>
          <p:cNvPr id="6" name="object 6"/>
          <p:cNvSpPr/>
          <p:nvPr/>
        </p:nvSpPr>
        <p:spPr>
          <a:xfrm>
            <a:off x="297435" y="3361180"/>
            <a:ext cx="1750314" cy="896874"/>
          </a:xfrm>
          <a:prstGeom prst="rect">
            <a:avLst/>
          </a:prstGeom>
          <a:blipFill>
            <a:blip r:embed="rId3" cstate="print"/>
            <a:stretch>
              <a:fillRect/>
            </a:stretch>
          </a:blipFill>
        </p:spPr>
        <p:txBody>
          <a:bodyPr wrap="square" lIns="0" tIns="0" rIns="0" bIns="0" rtlCol="0"/>
          <a:lstStyle/>
          <a:p>
            <a:endParaRPr/>
          </a:p>
        </p:txBody>
      </p:sp>
      <p:sp>
        <p:nvSpPr>
          <p:cNvPr id="7" name="object 7"/>
          <p:cNvSpPr txBox="1"/>
          <p:nvPr/>
        </p:nvSpPr>
        <p:spPr>
          <a:xfrm>
            <a:off x="582169" y="1973592"/>
            <a:ext cx="1244600" cy="1848485"/>
          </a:xfrm>
          <a:prstGeom prst="rect">
            <a:avLst/>
          </a:prstGeom>
        </p:spPr>
        <p:txBody>
          <a:bodyPr vert="horz" wrap="square" lIns="0" tIns="12065" rIns="0" bIns="0" rtlCol="0">
            <a:spAutoFit/>
          </a:bodyPr>
          <a:lstStyle/>
          <a:p>
            <a:pPr algn="ctr">
              <a:lnSpc>
                <a:spcPts val="10535"/>
              </a:lnSpc>
              <a:spcBef>
                <a:spcPts val="95"/>
              </a:spcBef>
            </a:pPr>
            <a:r>
              <a:rPr sz="8800" b="1" spc="-5" dirty="0">
                <a:latin typeface="Arial"/>
                <a:cs typeface="Arial"/>
              </a:rPr>
              <a:t>2</a:t>
            </a:r>
            <a:endParaRPr sz="8800" dirty="0">
              <a:latin typeface="Arial"/>
              <a:cs typeface="Arial"/>
            </a:endParaRPr>
          </a:p>
          <a:p>
            <a:pPr algn="ctr">
              <a:lnSpc>
                <a:spcPts val="3815"/>
              </a:lnSpc>
            </a:pPr>
            <a:r>
              <a:rPr sz="3200" b="1" spc="-170" dirty="0">
                <a:latin typeface="Arial"/>
                <a:cs typeface="Arial"/>
              </a:rPr>
              <a:t>БҮЛЭГ</a:t>
            </a:r>
            <a:endParaRPr sz="3200" dirty="0">
              <a:latin typeface="Arial"/>
              <a:cs typeface="Arial"/>
            </a:endParaRPr>
          </a:p>
        </p:txBody>
      </p:sp>
      <p:sp>
        <p:nvSpPr>
          <p:cNvPr id="9" name="object 2">
            <a:extLst>
              <a:ext uri="{FF2B5EF4-FFF2-40B4-BE49-F238E27FC236}">
                <a16:creationId xmlns:a16="http://schemas.microsoft.com/office/drawing/2014/main" id="{417368B8-4FF9-4AE2-B888-B155FC0557C6}"/>
              </a:ext>
            </a:extLst>
          </p:cNvPr>
          <p:cNvSpPr txBox="1"/>
          <p:nvPr/>
        </p:nvSpPr>
        <p:spPr>
          <a:xfrm>
            <a:off x="8829292" y="473760"/>
            <a:ext cx="2375535" cy="120546"/>
          </a:xfrm>
          <a:prstGeom prst="rect">
            <a:avLst/>
          </a:prstGeom>
          <a:solidFill>
            <a:srgbClr val="FDD530"/>
          </a:solidFill>
          <a:ln>
            <a:solidFill>
              <a:schemeClr val="bg1"/>
            </a:solidFill>
          </a:ln>
        </p:spPr>
        <p:style>
          <a:lnRef idx="2">
            <a:schemeClr val="accent1"/>
          </a:lnRef>
          <a:fillRef idx="1">
            <a:schemeClr val="lt1"/>
          </a:fillRef>
          <a:effectRef idx="0">
            <a:schemeClr val="accent1"/>
          </a:effectRef>
          <a:fontRef idx="minor">
            <a:schemeClr val="dk1"/>
          </a:fontRef>
        </p:style>
        <p:txBody>
          <a:bodyPr vert="horz" wrap="square" lIns="0" tIns="12700" rIns="0" bIns="0" rtlCol="0">
            <a:spAutoFit/>
          </a:bodyPr>
          <a:lstStyle/>
          <a:p>
            <a:pPr marL="15875" algn="ctr">
              <a:lnSpc>
                <a:spcPct val="100000"/>
              </a:lnSpc>
              <a:spcBef>
                <a:spcPts val="655"/>
              </a:spcBef>
            </a:pPr>
            <a:r>
              <a:rPr sz="700" b="1" spc="-5" dirty="0">
                <a:solidFill>
                  <a:schemeClr val="tx1"/>
                </a:solidFill>
                <a:latin typeface="Times New Roman"/>
                <a:cs typeface="Times New Roman"/>
              </a:rPr>
              <a:t>Ш И Н Э Ч И Л С Э Н</a:t>
            </a:r>
            <a:r>
              <a:rPr sz="700" b="1" spc="40" dirty="0">
                <a:solidFill>
                  <a:schemeClr val="tx1"/>
                </a:solidFill>
                <a:latin typeface="Times New Roman"/>
                <a:cs typeface="Times New Roman"/>
              </a:rPr>
              <a:t>  </a:t>
            </a:r>
            <a:r>
              <a:rPr sz="700" b="1" spc="-5" dirty="0">
                <a:solidFill>
                  <a:schemeClr val="tx1"/>
                </a:solidFill>
                <a:latin typeface="Times New Roman"/>
                <a:cs typeface="Times New Roman"/>
              </a:rPr>
              <a:t>Н А Й Р У У Л Г А</a:t>
            </a:r>
            <a:endParaRPr sz="700" dirty="0">
              <a:solidFill>
                <a:schemeClr val="tx1"/>
              </a:solidFill>
              <a:latin typeface="Times New Roman"/>
              <a:cs typeface="Times New Roman"/>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9110471" y="123064"/>
            <a:ext cx="2375535" cy="182101"/>
          </a:xfrm>
          <a:prstGeom prst="rect">
            <a:avLst/>
          </a:prstGeom>
        </p:spPr>
        <p:txBody>
          <a:bodyPr vert="horz" wrap="square" lIns="0" tIns="12700" rIns="0" bIns="0" rtlCol="0">
            <a:spAutoFit/>
          </a:bodyPr>
          <a:lstStyle/>
          <a:p>
            <a:pPr algn="ctr">
              <a:lnSpc>
                <a:spcPct val="100000"/>
              </a:lnSpc>
              <a:spcBef>
                <a:spcPts val="100"/>
              </a:spcBef>
            </a:pPr>
            <a:r>
              <a:rPr sz="1100" b="1" spc="-5" dirty="0">
                <a:latin typeface="Arial"/>
                <a:cs typeface="Arial"/>
              </a:rPr>
              <a:t>ТӨРИЙН </a:t>
            </a:r>
            <a:r>
              <a:rPr sz="1100" b="1" spc="-10" dirty="0">
                <a:latin typeface="Arial"/>
                <a:cs typeface="Arial"/>
              </a:rPr>
              <a:t>АУДИТЫН </a:t>
            </a:r>
            <a:r>
              <a:rPr sz="1100" b="1" spc="-15" dirty="0">
                <a:latin typeface="Arial"/>
                <a:cs typeface="Arial"/>
              </a:rPr>
              <a:t>ТУХАЙ</a:t>
            </a:r>
            <a:r>
              <a:rPr sz="1100" b="1" spc="65" dirty="0">
                <a:latin typeface="Arial"/>
                <a:cs typeface="Arial"/>
              </a:rPr>
              <a:t> </a:t>
            </a:r>
            <a:r>
              <a:rPr sz="1100" b="1" spc="-5" dirty="0">
                <a:latin typeface="Arial"/>
                <a:cs typeface="Arial"/>
              </a:rPr>
              <a:t>ХУУЛЬ</a:t>
            </a:r>
            <a:endParaRPr sz="1100" dirty="0">
              <a:latin typeface="Arial"/>
              <a:cs typeface="Arial"/>
            </a:endParaRPr>
          </a:p>
        </p:txBody>
      </p:sp>
      <p:sp>
        <p:nvSpPr>
          <p:cNvPr id="3" name="object 3"/>
          <p:cNvSpPr/>
          <p:nvPr/>
        </p:nvSpPr>
        <p:spPr>
          <a:xfrm>
            <a:off x="3284220" y="1098803"/>
            <a:ext cx="8348980" cy="1379220"/>
          </a:xfrm>
          <a:custGeom>
            <a:avLst/>
            <a:gdLst/>
            <a:ahLst/>
            <a:cxnLst/>
            <a:rect l="l" t="t" r="r" b="b"/>
            <a:pathLst>
              <a:path w="8348980" h="1379220">
                <a:moveTo>
                  <a:pt x="0" y="100965"/>
                </a:moveTo>
                <a:lnTo>
                  <a:pt x="7935" y="61668"/>
                </a:lnTo>
                <a:lnTo>
                  <a:pt x="29575" y="29575"/>
                </a:lnTo>
                <a:lnTo>
                  <a:pt x="61668" y="7935"/>
                </a:lnTo>
                <a:lnTo>
                  <a:pt x="100964" y="0"/>
                </a:lnTo>
                <a:lnTo>
                  <a:pt x="8247507" y="0"/>
                </a:lnTo>
                <a:lnTo>
                  <a:pt x="8286803" y="7935"/>
                </a:lnTo>
                <a:lnTo>
                  <a:pt x="8318896" y="29575"/>
                </a:lnTo>
                <a:lnTo>
                  <a:pt x="8340536" y="61668"/>
                </a:lnTo>
                <a:lnTo>
                  <a:pt x="8348472" y="100965"/>
                </a:lnTo>
                <a:lnTo>
                  <a:pt x="8348472" y="1278255"/>
                </a:lnTo>
                <a:lnTo>
                  <a:pt x="8340536" y="1317551"/>
                </a:lnTo>
                <a:lnTo>
                  <a:pt x="8318896" y="1349644"/>
                </a:lnTo>
                <a:lnTo>
                  <a:pt x="8286803" y="1371284"/>
                </a:lnTo>
                <a:lnTo>
                  <a:pt x="8247507" y="1379220"/>
                </a:lnTo>
                <a:lnTo>
                  <a:pt x="100964" y="1379220"/>
                </a:lnTo>
                <a:lnTo>
                  <a:pt x="61668" y="1371284"/>
                </a:lnTo>
                <a:lnTo>
                  <a:pt x="29575" y="1349644"/>
                </a:lnTo>
                <a:lnTo>
                  <a:pt x="7935" y="1317551"/>
                </a:lnTo>
                <a:lnTo>
                  <a:pt x="0" y="1278255"/>
                </a:lnTo>
                <a:lnTo>
                  <a:pt x="0" y="100965"/>
                </a:lnTo>
                <a:close/>
              </a:path>
            </a:pathLst>
          </a:custGeom>
          <a:ln w="12700">
            <a:solidFill>
              <a:srgbClr val="FFFFFF"/>
            </a:solidFill>
            <a:prstDash val="sysDash"/>
          </a:ln>
        </p:spPr>
        <p:txBody>
          <a:bodyPr wrap="square" lIns="0" tIns="0" rIns="0" bIns="0" rtlCol="0"/>
          <a:lstStyle/>
          <a:p>
            <a:endParaRPr/>
          </a:p>
        </p:txBody>
      </p:sp>
      <p:sp>
        <p:nvSpPr>
          <p:cNvPr id="4" name="object 4"/>
          <p:cNvSpPr txBox="1"/>
          <p:nvPr/>
        </p:nvSpPr>
        <p:spPr>
          <a:xfrm>
            <a:off x="3517772" y="1164463"/>
            <a:ext cx="8037195" cy="636270"/>
          </a:xfrm>
          <a:prstGeom prst="rect">
            <a:avLst/>
          </a:prstGeom>
        </p:spPr>
        <p:txBody>
          <a:bodyPr vert="horz" wrap="square" lIns="0" tIns="13335" rIns="0" bIns="0" rtlCol="0">
            <a:spAutoFit/>
          </a:bodyPr>
          <a:lstStyle/>
          <a:p>
            <a:pPr marL="355600" indent="-342900">
              <a:lnSpc>
                <a:spcPct val="100000"/>
              </a:lnSpc>
              <a:spcBef>
                <a:spcPts val="105"/>
              </a:spcBef>
              <a:buChar char="•"/>
              <a:tabLst>
                <a:tab pos="354965" algn="l"/>
                <a:tab pos="355600" algn="l"/>
                <a:tab pos="1966595" algn="l"/>
                <a:tab pos="3683000" algn="l"/>
                <a:tab pos="5594350" algn="l"/>
                <a:tab pos="7040245" algn="l"/>
              </a:tabLst>
            </a:pPr>
            <a:r>
              <a:rPr sz="2000" spc="5" dirty="0">
                <a:latin typeface="Arial"/>
                <a:cs typeface="Arial"/>
              </a:rPr>
              <a:t>с</a:t>
            </a:r>
            <a:r>
              <a:rPr sz="2000" spc="-5" dirty="0">
                <a:latin typeface="Arial"/>
                <a:cs typeface="Arial"/>
              </a:rPr>
              <a:t>ан</a:t>
            </a:r>
            <a:r>
              <a:rPr sz="2000" spc="-15" dirty="0">
                <a:latin typeface="Arial"/>
                <a:cs typeface="Arial"/>
              </a:rPr>
              <a:t>х</a:t>
            </a:r>
            <a:r>
              <a:rPr sz="2000" spc="5" dirty="0">
                <a:latin typeface="Arial"/>
                <a:cs typeface="Arial"/>
              </a:rPr>
              <a:t>ү</a:t>
            </a:r>
            <a:r>
              <a:rPr sz="2000" dirty="0">
                <a:latin typeface="Arial"/>
                <a:cs typeface="Arial"/>
              </a:rPr>
              <a:t>үги</a:t>
            </a:r>
            <a:r>
              <a:rPr sz="2000" spc="-20" dirty="0">
                <a:latin typeface="Arial"/>
                <a:cs typeface="Arial"/>
              </a:rPr>
              <a:t>й</a:t>
            </a:r>
            <a:r>
              <a:rPr sz="2000" dirty="0">
                <a:latin typeface="Arial"/>
                <a:cs typeface="Arial"/>
              </a:rPr>
              <a:t>н	</a:t>
            </a:r>
            <a:r>
              <a:rPr sz="2000" spc="-35" dirty="0">
                <a:latin typeface="Arial"/>
                <a:cs typeface="Arial"/>
              </a:rPr>
              <a:t>т</a:t>
            </a:r>
            <a:r>
              <a:rPr sz="2000" spc="-5" dirty="0">
                <a:latin typeface="Arial"/>
                <a:cs typeface="Arial"/>
              </a:rPr>
              <a:t>ай</a:t>
            </a:r>
            <a:r>
              <a:rPr sz="2000" spc="-10" dirty="0">
                <a:latin typeface="Arial"/>
                <a:cs typeface="Arial"/>
              </a:rPr>
              <a:t>л</a:t>
            </a:r>
            <a:r>
              <a:rPr sz="2000" spc="-5" dirty="0">
                <a:latin typeface="Arial"/>
                <a:cs typeface="Arial"/>
              </a:rPr>
              <a:t>а</a:t>
            </a:r>
            <a:r>
              <a:rPr sz="2000" spc="-15" dirty="0">
                <a:latin typeface="Arial"/>
                <a:cs typeface="Arial"/>
              </a:rPr>
              <a:t>н</a:t>
            </a:r>
            <a:r>
              <a:rPr sz="2000" dirty="0">
                <a:latin typeface="Arial"/>
                <a:cs typeface="Arial"/>
              </a:rPr>
              <a:t>г</a:t>
            </a:r>
            <a:r>
              <a:rPr sz="2000" spc="-20" dirty="0">
                <a:latin typeface="Arial"/>
                <a:cs typeface="Arial"/>
              </a:rPr>
              <a:t>ий</a:t>
            </a:r>
            <a:r>
              <a:rPr sz="2000" spc="-5" dirty="0">
                <a:latin typeface="Arial"/>
                <a:cs typeface="Arial"/>
              </a:rPr>
              <a:t>н</a:t>
            </a:r>
            <a:r>
              <a:rPr sz="2000" dirty="0">
                <a:latin typeface="Arial"/>
                <a:cs typeface="Arial"/>
              </a:rPr>
              <a:t>,	</a:t>
            </a:r>
            <a:r>
              <a:rPr sz="2000" spc="-15" dirty="0">
                <a:latin typeface="Arial"/>
                <a:cs typeface="Arial"/>
              </a:rPr>
              <a:t>г</a:t>
            </a:r>
            <a:r>
              <a:rPr sz="2000" dirty="0">
                <a:latin typeface="Arial"/>
                <a:cs typeface="Arial"/>
              </a:rPr>
              <a:t>үйц</a:t>
            </a:r>
            <a:r>
              <a:rPr sz="2000" spc="-45" dirty="0">
                <a:latin typeface="Arial"/>
                <a:cs typeface="Arial"/>
              </a:rPr>
              <a:t>э</a:t>
            </a:r>
            <a:r>
              <a:rPr sz="2000" dirty="0">
                <a:latin typeface="Arial"/>
                <a:cs typeface="Arial"/>
              </a:rPr>
              <a:t>тг</a:t>
            </a:r>
            <a:r>
              <a:rPr sz="2000" spc="-60" dirty="0">
                <a:latin typeface="Arial"/>
                <a:cs typeface="Arial"/>
              </a:rPr>
              <a:t>э</a:t>
            </a:r>
            <a:r>
              <a:rPr sz="2000" spc="-5" dirty="0">
                <a:latin typeface="Arial"/>
                <a:cs typeface="Arial"/>
              </a:rPr>
              <a:t>л</a:t>
            </a:r>
            <a:r>
              <a:rPr sz="2000" spc="-10" dirty="0">
                <a:latin typeface="Arial"/>
                <a:cs typeface="Arial"/>
              </a:rPr>
              <a:t>и</a:t>
            </a:r>
            <a:r>
              <a:rPr sz="2000" dirty="0">
                <a:latin typeface="Arial"/>
                <a:cs typeface="Arial"/>
              </a:rPr>
              <a:t>й</a:t>
            </a:r>
            <a:r>
              <a:rPr sz="2000" spc="-10" dirty="0">
                <a:latin typeface="Arial"/>
                <a:cs typeface="Arial"/>
              </a:rPr>
              <a:t>н</a:t>
            </a:r>
            <a:r>
              <a:rPr sz="2000" dirty="0">
                <a:latin typeface="Arial"/>
                <a:cs typeface="Arial"/>
              </a:rPr>
              <a:t>,	</a:t>
            </a:r>
            <a:r>
              <a:rPr sz="2000" spc="-5" dirty="0">
                <a:latin typeface="Arial"/>
                <a:cs typeface="Arial"/>
              </a:rPr>
              <a:t>н</a:t>
            </a:r>
            <a:r>
              <a:rPr sz="2000" spc="-10" dirty="0">
                <a:latin typeface="Arial"/>
                <a:cs typeface="Arial"/>
              </a:rPr>
              <a:t>и</a:t>
            </a:r>
            <a:r>
              <a:rPr sz="2000" spc="-20" dirty="0">
                <a:latin typeface="Arial"/>
                <a:cs typeface="Arial"/>
              </a:rPr>
              <a:t>й</a:t>
            </a:r>
            <a:r>
              <a:rPr sz="2000" spc="-10" dirty="0">
                <a:latin typeface="Arial"/>
                <a:cs typeface="Arial"/>
              </a:rPr>
              <a:t>ц</a:t>
            </a:r>
            <a:r>
              <a:rPr sz="2000" spc="-5" dirty="0">
                <a:latin typeface="Arial"/>
                <a:cs typeface="Arial"/>
              </a:rPr>
              <a:t>л</a:t>
            </a:r>
            <a:r>
              <a:rPr sz="2000" spc="-10" dirty="0">
                <a:latin typeface="Arial"/>
                <a:cs typeface="Arial"/>
              </a:rPr>
              <a:t>и</a:t>
            </a:r>
            <a:r>
              <a:rPr sz="2000" dirty="0">
                <a:latin typeface="Arial"/>
                <a:cs typeface="Arial"/>
              </a:rPr>
              <a:t>йн	</a:t>
            </a:r>
            <a:r>
              <a:rPr sz="2000" spc="-25" dirty="0">
                <a:latin typeface="Arial"/>
                <a:cs typeface="Arial"/>
              </a:rPr>
              <a:t>а</a:t>
            </a:r>
            <a:r>
              <a:rPr sz="2000" spc="-80" dirty="0">
                <a:latin typeface="Arial"/>
                <a:cs typeface="Arial"/>
              </a:rPr>
              <a:t>у</a:t>
            </a:r>
            <a:r>
              <a:rPr sz="2000" spc="-5" dirty="0">
                <a:latin typeface="Arial"/>
                <a:cs typeface="Arial"/>
              </a:rPr>
              <a:t>д</a:t>
            </a:r>
            <a:r>
              <a:rPr sz="2000" spc="-10" dirty="0">
                <a:latin typeface="Arial"/>
                <a:cs typeface="Arial"/>
              </a:rPr>
              <a:t>и</a:t>
            </a:r>
            <a:r>
              <a:rPr sz="2000" spc="-20" dirty="0">
                <a:latin typeface="Arial"/>
                <a:cs typeface="Arial"/>
              </a:rPr>
              <a:t>т</a:t>
            </a:r>
            <a:r>
              <a:rPr sz="2000" dirty="0">
                <a:latin typeface="Arial"/>
                <a:cs typeface="Arial"/>
              </a:rPr>
              <a:t>ын</a:t>
            </a:r>
            <a:endParaRPr sz="2000">
              <a:latin typeface="Arial"/>
              <a:cs typeface="Arial"/>
            </a:endParaRPr>
          </a:p>
          <a:p>
            <a:pPr marL="355600">
              <a:lnSpc>
                <a:spcPct val="100000"/>
              </a:lnSpc>
            </a:pPr>
            <a:r>
              <a:rPr sz="2000" spc="-5" dirty="0">
                <a:latin typeface="Arial"/>
                <a:cs typeface="Arial"/>
              </a:rPr>
              <a:t>төрөлтэй.</a:t>
            </a:r>
            <a:endParaRPr sz="2000">
              <a:latin typeface="Arial"/>
              <a:cs typeface="Arial"/>
            </a:endParaRPr>
          </a:p>
        </p:txBody>
      </p:sp>
      <p:sp>
        <p:nvSpPr>
          <p:cNvPr id="5" name="object 5"/>
          <p:cNvSpPr txBox="1"/>
          <p:nvPr/>
        </p:nvSpPr>
        <p:spPr>
          <a:xfrm>
            <a:off x="3517772" y="1850517"/>
            <a:ext cx="8039100" cy="635635"/>
          </a:xfrm>
          <a:prstGeom prst="rect">
            <a:avLst/>
          </a:prstGeom>
        </p:spPr>
        <p:txBody>
          <a:bodyPr vert="horz" wrap="square" lIns="0" tIns="13335" rIns="0" bIns="0" rtlCol="0">
            <a:spAutoFit/>
          </a:bodyPr>
          <a:lstStyle/>
          <a:p>
            <a:pPr marL="355600" marR="5080" indent="-342900">
              <a:lnSpc>
                <a:spcPct val="100000"/>
              </a:lnSpc>
              <a:spcBef>
                <a:spcPts val="105"/>
              </a:spcBef>
              <a:buChar char="•"/>
              <a:tabLst>
                <a:tab pos="354965" algn="l"/>
                <a:tab pos="355600" algn="l"/>
                <a:tab pos="1556385" algn="l"/>
                <a:tab pos="3098800" algn="l"/>
                <a:tab pos="4417060" algn="l"/>
                <a:tab pos="6602730" algn="l"/>
              </a:tabLst>
            </a:pPr>
            <a:r>
              <a:rPr sz="2000" spc="-5" dirty="0">
                <a:latin typeface="Arial"/>
                <a:cs typeface="Arial"/>
              </a:rPr>
              <a:t>нэ</a:t>
            </a:r>
            <a:r>
              <a:rPr sz="2000" spc="-85" dirty="0">
                <a:latin typeface="Arial"/>
                <a:cs typeface="Arial"/>
              </a:rPr>
              <a:t>г</a:t>
            </a:r>
            <a:r>
              <a:rPr sz="2000" spc="-15" dirty="0">
                <a:latin typeface="Arial"/>
                <a:cs typeface="Arial"/>
              </a:rPr>
              <a:t>д</a:t>
            </a:r>
            <a:r>
              <a:rPr sz="2000" spc="30" dirty="0">
                <a:latin typeface="Arial"/>
                <a:cs typeface="Arial"/>
              </a:rPr>
              <a:t>с</a:t>
            </a:r>
            <a:r>
              <a:rPr sz="2000" spc="-5" dirty="0">
                <a:latin typeface="Arial"/>
                <a:cs typeface="Arial"/>
              </a:rPr>
              <a:t>эн</a:t>
            </a:r>
            <a:r>
              <a:rPr sz="2000" dirty="0">
                <a:latin typeface="Arial"/>
                <a:cs typeface="Arial"/>
              </a:rPr>
              <a:t>,	</a:t>
            </a:r>
            <a:r>
              <a:rPr sz="2000" spc="-35" dirty="0">
                <a:latin typeface="Arial"/>
                <a:cs typeface="Arial"/>
              </a:rPr>
              <a:t>х</a:t>
            </a:r>
            <a:r>
              <a:rPr sz="2000" spc="-15" dirty="0">
                <a:latin typeface="Arial"/>
                <a:cs typeface="Arial"/>
              </a:rPr>
              <a:t>а</a:t>
            </a:r>
            <a:r>
              <a:rPr sz="2000" dirty="0">
                <a:latin typeface="Arial"/>
                <a:cs typeface="Arial"/>
              </a:rPr>
              <a:t>м</a:t>
            </a:r>
            <a:r>
              <a:rPr sz="2000" spc="-30" dirty="0">
                <a:latin typeface="Arial"/>
                <a:cs typeface="Arial"/>
              </a:rPr>
              <a:t>т</a:t>
            </a:r>
            <a:r>
              <a:rPr sz="2000" spc="-5" dirty="0">
                <a:latin typeface="Arial"/>
                <a:cs typeface="Arial"/>
              </a:rPr>
              <a:t>а</a:t>
            </a:r>
            <a:r>
              <a:rPr sz="2000" spc="-10" dirty="0">
                <a:latin typeface="Arial"/>
                <a:cs typeface="Arial"/>
              </a:rPr>
              <a:t>р</a:t>
            </a:r>
            <a:r>
              <a:rPr sz="2000" dirty="0">
                <a:latin typeface="Arial"/>
                <a:cs typeface="Arial"/>
              </a:rPr>
              <a:t>с</a:t>
            </a:r>
            <a:r>
              <a:rPr sz="2000" spc="5" dirty="0">
                <a:latin typeface="Arial"/>
                <a:cs typeface="Arial"/>
              </a:rPr>
              <a:t>а</a:t>
            </a:r>
            <a:r>
              <a:rPr sz="2000" spc="-5" dirty="0">
                <a:latin typeface="Arial"/>
                <a:cs typeface="Arial"/>
              </a:rPr>
              <a:t>н</a:t>
            </a:r>
            <a:r>
              <a:rPr sz="2000" dirty="0">
                <a:latin typeface="Arial"/>
                <a:cs typeface="Arial"/>
              </a:rPr>
              <a:t>,	з</a:t>
            </a:r>
            <a:r>
              <a:rPr sz="2000" spc="-5" dirty="0">
                <a:latin typeface="Arial"/>
                <a:cs typeface="Arial"/>
              </a:rPr>
              <a:t>эрэгцээ</a:t>
            </a:r>
            <a:r>
              <a:rPr sz="2000" dirty="0">
                <a:latin typeface="Arial"/>
                <a:cs typeface="Arial"/>
              </a:rPr>
              <a:t>,	</a:t>
            </a:r>
            <a:r>
              <a:rPr sz="2000" spc="-45" dirty="0">
                <a:latin typeface="Arial"/>
                <a:cs typeface="Arial"/>
              </a:rPr>
              <a:t>б</a:t>
            </a:r>
            <a:r>
              <a:rPr sz="2000" spc="-50" dirty="0">
                <a:latin typeface="Arial"/>
                <a:cs typeface="Arial"/>
              </a:rPr>
              <a:t>а</a:t>
            </a:r>
            <a:r>
              <a:rPr sz="2000" spc="-35" dirty="0">
                <a:latin typeface="Arial"/>
                <a:cs typeface="Arial"/>
              </a:rPr>
              <a:t>т</a:t>
            </a:r>
            <a:r>
              <a:rPr sz="2000" spc="-5" dirty="0">
                <a:latin typeface="Arial"/>
                <a:cs typeface="Arial"/>
              </a:rPr>
              <a:t>ал</a:t>
            </a:r>
            <a:r>
              <a:rPr sz="2000" spc="-55" dirty="0">
                <a:latin typeface="Arial"/>
                <a:cs typeface="Arial"/>
              </a:rPr>
              <a:t>г</a:t>
            </a:r>
            <a:r>
              <a:rPr sz="2000" spc="-5" dirty="0">
                <a:latin typeface="Arial"/>
                <a:cs typeface="Arial"/>
              </a:rPr>
              <a:t>а</a:t>
            </a:r>
            <a:r>
              <a:rPr sz="2000" spc="-10" dirty="0">
                <a:latin typeface="Arial"/>
                <a:cs typeface="Arial"/>
              </a:rPr>
              <a:t>а</a:t>
            </a:r>
            <a:r>
              <a:rPr sz="2000" spc="25" dirty="0">
                <a:latin typeface="Arial"/>
                <a:cs typeface="Arial"/>
              </a:rPr>
              <a:t>ж</a:t>
            </a:r>
            <a:r>
              <a:rPr sz="2000" dirty="0">
                <a:latin typeface="Arial"/>
                <a:cs typeface="Arial"/>
              </a:rPr>
              <a:t>у</a:t>
            </a:r>
            <a:r>
              <a:rPr sz="2000" spc="-65" dirty="0">
                <a:latin typeface="Arial"/>
                <a:cs typeface="Arial"/>
              </a:rPr>
              <a:t>у</a:t>
            </a:r>
            <a:r>
              <a:rPr sz="2000" spc="-5" dirty="0">
                <a:latin typeface="Arial"/>
                <a:cs typeface="Arial"/>
              </a:rPr>
              <a:t>ла</a:t>
            </a:r>
            <a:r>
              <a:rPr sz="2000" spc="-10" dirty="0">
                <a:latin typeface="Arial"/>
                <a:cs typeface="Arial"/>
              </a:rPr>
              <a:t>х</a:t>
            </a:r>
            <a:r>
              <a:rPr sz="2000" dirty="0">
                <a:latin typeface="Arial"/>
                <a:cs typeface="Arial"/>
              </a:rPr>
              <a:t>,	м</a:t>
            </a:r>
            <a:r>
              <a:rPr sz="2000" spc="-50" dirty="0">
                <a:latin typeface="Arial"/>
                <a:cs typeface="Arial"/>
              </a:rPr>
              <a:t>э</a:t>
            </a:r>
            <a:r>
              <a:rPr sz="2000" spc="15" dirty="0">
                <a:latin typeface="Arial"/>
                <a:cs typeface="Arial"/>
              </a:rPr>
              <a:t>д</a:t>
            </a:r>
            <a:r>
              <a:rPr sz="2000" spc="-5" dirty="0">
                <a:latin typeface="Arial"/>
                <a:cs typeface="Arial"/>
              </a:rPr>
              <a:t>э</a:t>
            </a:r>
            <a:r>
              <a:rPr sz="2000" spc="-55" dirty="0">
                <a:latin typeface="Arial"/>
                <a:cs typeface="Arial"/>
              </a:rPr>
              <a:t>э</a:t>
            </a:r>
            <a:r>
              <a:rPr sz="2000" spc="-5" dirty="0">
                <a:latin typeface="Arial"/>
                <a:cs typeface="Arial"/>
              </a:rPr>
              <a:t>л</a:t>
            </a:r>
            <a:r>
              <a:rPr sz="2000" spc="-10" dirty="0">
                <a:latin typeface="Arial"/>
                <a:cs typeface="Arial"/>
              </a:rPr>
              <a:t>л</a:t>
            </a:r>
            <a:r>
              <a:rPr sz="2000" dirty="0">
                <a:latin typeface="Arial"/>
                <a:cs typeface="Arial"/>
              </a:rPr>
              <a:t>и</a:t>
            </a:r>
            <a:r>
              <a:rPr sz="2000" spc="-10" dirty="0">
                <a:latin typeface="Arial"/>
                <a:cs typeface="Arial"/>
              </a:rPr>
              <a:t>й</a:t>
            </a:r>
            <a:r>
              <a:rPr sz="2000" dirty="0">
                <a:latin typeface="Arial"/>
                <a:cs typeface="Arial"/>
              </a:rPr>
              <a:t>н  </a:t>
            </a:r>
            <a:r>
              <a:rPr sz="2000" spc="-15" dirty="0">
                <a:latin typeface="Arial"/>
                <a:cs typeface="Arial"/>
              </a:rPr>
              <a:t>технологийн </a:t>
            </a:r>
            <a:r>
              <a:rPr sz="2000" spc="-5" dirty="0">
                <a:latin typeface="Arial"/>
                <a:cs typeface="Arial"/>
              </a:rPr>
              <a:t>болон </a:t>
            </a:r>
            <a:r>
              <a:rPr sz="2000" spc="-15" dirty="0">
                <a:latin typeface="Arial"/>
                <a:cs typeface="Arial"/>
              </a:rPr>
              <a:t>бусад </a:t>
            </a:r>
            <a:r>
              <a:rPr sz="2000" spc="-20" dirty="0">
                <a:latin typeface="Arial"/>
                <a:cs typeface="Arial"/>
              </a:rPr>
              <a:t>хэлбэртэй </a:t>
            </a:r>
            <a:r>
              <a:rPr sz="2000" spc="-15" dirty="0">
                <a:latin typeface="Arial"/>
                <a:cs typeface="Arial"/>
              </a:rPr>
              <a:t>байж</a:t>
            </a:r>
            <a:r>
              <a:rPr sz="2000" spc="-20" dirty="0">
                <a:latin typeface="Arial"/>
                <a:cs typeface="Arial"/>
              </a:rPr>
              <a:t> </a:t>
            </a:r>
            <a:r>
              <a:rPr sz="2000" spc="-10" dirty="0">
                <a:latin typeface="Arial"/>
                <a:cs typeface="Arial"/>
              </a:rPr>
              <a:t>болно.</a:t>
            </a:r>
            <a:endParaRPr sz="2000" dirty="0">
              <a:latin typeface="Arial"/>
              <a:cs typeface="Arial"/>
            </a:endParaRPr>
          </a:p>
        </p:txBody>
      </p:sp>
      <p:sp>
        <p:nvSpPr>
          <p:cNvPr id="6" name="object 6"/>
          <p:cNvSpPr txBox="1"/>
          <p:nvPr/>
        </p:nvSpPr>
        <p:spPr>
          <a:xfrm>
            <a:off x="1746885" y="3664153"/>
            <a:ext cx="927735" cy="258404"/>
          </a:xfrm>
          <a:prstGeom prst="rect">
            <a:avLst/>
          </a:prstGeom>
        </p:spPr>
        <p:txBody>
          <a:bodyPr vert="horz" wrap="square" lIns="0" tIns="12065" rIns="0" bIns="0" rtlCol="0">
            <a:spAutoFit/>
          </a:bodyPr>
          <a:lstStyle/>
          <a:p>
            <a:pPr marL="12700">
              <a:lnSpc>
                <a:spcPct val="100000"/>
              </a:lnSpc>
              <a:spcBef>
                <a:spcPts val="95"/>
              </a:spcBef>
            </a:pPr>
            <a:r>
              <a:rPr sz="1600" b="1" spc="-10" dirty="0">
                <a:latin typeface="Arial"/>
                <a:cs typeface="Arial"/>
              </a:rPr>
              <a:t>шинж</a:t>
            </a:r>
            <a:r>
              <a:rPr sz="1600" b="1" dirty="0">
                <a:latin typeface="Arial"/>
                <a:cs typeface="Arial"/>
              </a:rPr>
              <a:t>э</a:t>
            </a:r>
            <a:r>
              <a:rPr sz="1600" b="1" spc="-15" dirty="0">
                <a:latin typeface="Arial"/>
                <a:cs typeface="Arial"/>
              </a:rPr>
              <a:t>э</a:t>
            </a:r>
            <a:r>
              <a:rPr sz="1600" b="1" spc="-5" dirty="0">
                <a:latin typeface="Arial"/>
                <a:cs typeface="Arial"/>
              </a:rPr>
              <a:t>ч</a:t>
            </a:r>
            <a:endParaRPr sz="1600" dirty="0">
              <a:latin typeface="Arial"/>
              <a:cs typeface="Arial"/>
            </a:endParaRPr>
          </a:p>
        </p:txBody>
      </p:sp>
      <p:sp>
        <p:nvSpPr>
          <p:cNvPr id="7" name="object 7"/>
          <p:cNvSpPr txBox="1"/>
          <p:nvPr/>
        </p:nvSpPr>
        <p:spPr>
          <a:xfrm>
            <a:off x="431698" y="3664153"/>
            <a:ext cx="1283335" cy="513080"/>
          </a:xfrm>
          <a:prstGeom prst="rect">
            <a:avLst/>
          </a:prstGeom>
        </p:spPr>
        <p:txBody>
          <a:bodyPr vert="horz" wrap="square" lIns="0" tIns="12065" rIns="0" bIns="0" rtlCol="0">
            <a:spAutoFit/>
          </a:bodyPr>
          <a:lstStyle/>
          <a:p>
            <a:pPr marL="12700">
              <a:lnSpc>
                <a:spcPct val="100000"/>
              </a:lnSpc>
              <a:spcBef>
                <a:spcPts val="95"/>
              </a:spcBef>
            </a:pPr>
            <a:r>
              <a:rPr sz="1600" b="1" spc="-10" dirty="0">
                <a:latin typeface="Arial"/>
                <a:cs typeface="Arial"/>
              </a:rPr>
              <a:t>Аудитад</a:t>
            </a:r>
            <a:endParaRPr sz="1600">
              <a:latin typeface="Arial"/>
              <a:cs typeface="Arial"/>
            </a:endParaRPr>
          </a:p>
          <a:p>
            <a:pPr marL="12700">
              <a:lnSpc>
                <a:spcPct val="100000"/>
              </a:lnSpc>
              <a:spcBef>
                <a:spcPts val="5"/>
              </a:spcBef>
            </a:pPr>
            <a:r>
              <a:rPr sz="1600" b="1" spc="-20" dirty="0">
                <a:latin typeface="Arial"/>
                <a:cs typeface="Arial"/>
              </a:rPr>
              <a:t>оролцуулах:</a:t>
            </a:r>
            <a:endParaRPr sz="1600">
              <a:latin typeface="Arial"/>
              <a:cs typeface="Arial"/>
            </a:endParaRPr>
          </a:p>
        </p:txBody>
      </p:sp>
      <p:sp>
        <p:nvSpPr>
          <p:cNvPr id="8" name="object 8"/>
          <p:cNvSpPr/>
          <p:nvPr/>
        </p:nvSpPr>
        <p:spPr>
          <a:xfrm>
            <a:off x="3258311" y="3706367"/>
            <a:ext cx="8348980" cy="1082040"/>
          </a:xfrm>
          <a:custGeom>
            <a:avLst/>
            <a:gdLst/>
            <a:ahLst/>
            <a:cxnLst/>
            <a:rect l="l" t="t" r="r" b="b"/>
            <a:pathLst>
              <a:path w="8348980" h="1082039">
                <a:moveTo>
                  <a:pt x="0" y="79247"/>
                </a:moveTo>
                <a:lnTo>
                  <a:pt x="6221" y="48381"/>
                </a:lnTo>
                <a:lnTo>
                  <a:pt x="23193" y="23193"/>
                </a:lnTo>
                <a:lnTo>
                  <a:pt x="48381" y="6221"/>
                </a:lnTo>
                <a:lnTo>
                  <a:pt x="79248" y="0"/>
                </a:lnTo>
                <a:lnTo>
                  <a:pt x="8269223" y="0"/>
                </a:lnTo>
                <a:lnTo>
                  <a:pt x="8300090" y="6221"/>
                </a:lnTo>
                <a:lnTo>
                  <a:pt x="8325278" y="23193"/>
                </a:lnTo>
                <a:lnTo>
                  <a:pt x="8342250" y="48381"/>
                </a:lnTo>
                <a:lnTo>
                  <a:pt x="8348471" y="79247"/>
                </a:lnTo>
                <a:lnTo>
                  <a:pt x="8348471" y="1002791"/>
                </a:lnTo>
                <a:lnTo>
                  <a:pt x="8342250" y="1033658"/>
                </a:lnTo>
                <a:lnTo>
                  <a:pt x="8325278" y="1058846"/>
                </a:lnTo>
                <a:lnTo>
                  <a:pt x="8300090" y="1075818"/>
                </a:lnTo>
                <a:lnTo>
                  <a:pt x="8269223" y="1082039"/>
                </a:lnTo>
                <a:lnTo>
                  <a:pt x="79248" y="1082039"/>
                </a:lnTo>
                <a:lnTo>
                  <a:pt x="48381" y="1075818"/>
                </a:lnTo>
                <a:lnTo>
                  <a:pt x="23193" y="1058846"/>
                </a:lnTo>
                <a:lnTo>
                  <a:pt x="6221" y="1033658"/>
                </a:lnTo>
                <a:lnTo>
                  <a:pt x="0" y="1002791"/>
                </a:lnTo>
                <a:lnTo>
                  <a:pt x="0" y="79247"/>
                </a:lnTo>
                <a:close/>
              </a:path>
            </a:pathLst>
          </a:custGeom>
          <a:ln w="12700">
            <a:solidFill>
              <a:srgbClr val="FFFFFF"/>
            </a:solidFill>
            <a:prstDash val="sysDash"/>
          </a:ln>
        </p:spPr>
        <p:txBody>
          <a:bodyPr wrap="square" lIns="0" tIns="0" rIns="0" bIns="0" rtlCol="0"/>
          <a:lstStyle/>
          <a:p>
            <a:endParaRPr/>
          </a:p>
        </p:txBody>
      </p:sp>
      <p:sp>
        <p:nvSpPr>
          <p:cNvPr id="9" name="object 9"/>
          <p:cNvSpPr txBox="1"/>
          <p:nvPr/>
        </p:nvSpPr>
        <p:spPr>
          <a:xfrm>
            <a:off x="3789148" y="3585721"/>
            <a:ext cx="8166100" cy="320601"/>
          </a:xfrm>
          <a:prstGeom prst="rect">
            <a:avLst/>
          </a:prstGeom>
        </p:spPr>
        <p:txBody>
          <a:bodyPr vert="horz" wrap="square" lIns="0" tIns="12700" rIns="0" bIns="0" rtlCol="0">
            <a:spAutoFit/>
          </a:bodyPr>
          <a:lstStyle/>
          <a:p>
            <a:pPr marL="12700">
              <a:lnSpc>
                <a:spcPct val="100000"/>
              </a:lnSpc>
              <a:spcBef>
                <a:spcPts val="100"/>
              </a:spcBef>
              <a:tabLst>
                <a:tab pos="1737995" algn="l"/>
                <a:tab pos="3387090" algn="l"/>
                <a:tab pos="4022725" algn="l"/>
                <a:tab pos="5022215" algn="l"/>
                <a:tab pos="6731000" algn="l"/>
              </a:tabLst>
            </a:pPr>
            <a:r>
              <a:rPr sz="2000" dirty="0">
                <a:latin typeface="Arial"/>
                <a:cs typeface="Arial"/>
              </a:rPr>
              <a:t>Ши</a:t>
            </a:r>
            <a:r>
              <a:rPr sz="2000" spc="-10" dirty="0">
                <a:latin typeface="Arial"/>
                <a:cs typeface="Arial"/>
              </a:rPr>
              <a:t>н</a:t>
            </a:r>
            <a:r>
              <a:rPr sz="2000" dirty="0">
                <a:latin typeface="Arial"/>
                <a:cs typeface="Arial"/>
              </a:rPr>
              <a:t>жээчи</a:t>
            </a:r>
            <a:r>
              <a:rPr sz="2000" spc="-25" dirty="0">
                <a:latin typeface="Arial"/>
                <a:cs typeface="Arial"/>
              </a:rPr>
              <a:t>й</a:t>
            </a:r>
            <a:r>
              <a:rPr sz="2000" dirty="0">
                <a:latin typeface="Arial"/>
                <a:cs typeface="Arial"/>
              </a:rPr>
              <a:t>н	м</a:t>
            </a:r>
            <a:r>
              <a:rPr sz="2000" spc="-50" dirty="0">
                <a:latin typeface="Arial"/>
                <a:cs typeface="Arial"/>
              </a:rPr>
              <a:t>э</a:t>
            </a:r>
            <a:r>
              <a:rPr sz="2000" spc="15" dirty="0">
                <a:latin typeface="Arial"/>
                <a:cs typeface="Arial"/>
              </a:rPr>
              <a:t>д</a:t>
            </a:r>
            <a:r>
              <a:rPr sz="2000" spc="-5" dirty="0">
                <a:latin typeface="Arial"/>
                <a:cs typeface="Arial"/>
              </a:rPr>
              <a:t>э</a:t>
            </a:r>
            <a:r>
              <a:rPr sz="2000" spc="-55" dirty="0">
                <a:latin typeface="Arial"/>
                <a:cs typeface="Arial"/>
              </a:rPr>
              <a:t>э</a:t>
            </a:r>
            <a:r>
              <a:rPr sz="2000" spc="-5" dirty="0">
                <a:latin typeface="Arial"/>
                <a:cs typeface="Arial"/>
              </a:rPr>
              <a:t>л</a:t>
            </a:r>
            <a:r>
              <a:rPr sz="2000" spc="-10" dirty="0">
                <a:latin typeface="Arial"/>
                <a:cs typeface="Arial"/>
              </a:rPr>
              <a:t>л</a:t>
            </a:r>
            <a:r>
              <a:rPr sz="2000" dirty="0">
                <a:latin typeface="Arial"/>
                <a:cs typeface="Arial"/>
              </a:rPr>
              <a:t>и</a:t>
            </a:r>
            <a:r>
              <a:rPr sz="2000" spc="-10" dirty="0">
                <a:latin typeface="Arial"/>
                <a:cs typeface="Arial"/>
              </a:rPr>
              <a:t>й</a:t>
            </a:r>
            <a:r>
              <a:rPr sz="2000" dirty="0">
                <a:latin typeface="Arial"/>
                <a:cs typeface="Arial"/>
              </a:rPr>
              <a:t>н	сан	ү</a:t>
            </a:r>
            <a:r>
              <a:rPr sz="2000" spc="-15" dirty="0">
                <a:latin typeface="Arial"/>
                <a:cs typeface="Arial"/>
              </a:rPr>
              <a:t>ү</a:t>
            </a:r>
            <a:r>
              <a:rPr sz="2000" dirty="0">
                <a:latin typeface="Arial"/>
                <a:cs typeface="Arial"/>
              </a:rPr>
              <a:t>сг</a:t>
            </a:r>
            <a:r>
              <a:rPr sz="2000" spc="-10" dirty="0">
                <a:latin typeface="Arial"/>
                <a:cs typeface="Arial"/>
              </a:rPr>
              <a:t>э</a:t>
            </a:r>
            <a:r>
              <a:rPr sz="2000" dirty="0">
                <a:latin typeface="Arial"/>
                <a:cs typeface="Arial"/>
              </a:rPr>
              <a:t>ж	</a:t>
            </a:r>
            <a:r>
              <a:rPr sz="2000" spc="-5" dirty="0">
                <a:latin typeface="Arial"/>
                <a:cs typeface="Arial"/>
              </a:rPr>
              <a:t>ажи</a:t>
            </a:r>
            <a:r>
              <a:rPr sz="2000" spc="-20" dirty="0">
                <a:latin typeface="Arial"/>
                <a:cs typeface="Arial"/>
              </a:rPr>
              <a:t>л</a:t>
            </a:r>
            <a:r>
              <a:rPr sz="2000" spc="-5" dirty="0">
                <a:latin typeface="Arial"/>
                <a:cs typeface="Arial"/>
              </a:rPr>
              <a:t>л</a:t>
            </a:r>
            <a:r>
              <a:rPr sz="2000" spc="-15" dirty="0">
                <a:latin typeface="Arial"/>
                <a:cs typeface="Arial"/>
              </a:rPr>
              <a:t>у</a:t>
            </a:r>
            <a:r>
              <a:rPr sz="2000" spc="-55" dirty="0">
                <a:latin typeface="Arial"/>
                <a:cs typeface="Arial"/>
              </a:rPr>
              <a:t>у</a:t>
            </a:r>
            <a:r>
              <a:rPr sz="2000" spc="-5" dirty="0">
                <a:latin typeface="Arial"/>
                <a:cs typeface="Arial"/>
              </a:rPr>
              <a:t>ла</a:t>
            </a:r>
            <a:r>
              <a:rPr sz="2000" spc="-10" dirty="0">
                <a:latin typeface="Arial"/>
                <a:cs typeface="Arial"/>
              </a:rPr>
              <a:t>х</a:t>
            </a:r>
            <a:r>
              <a:rPr sz="2000" dirty="0">
                <a:latin typeface="Arial"/>
                <a:cs typeface="Arial"/>
              </a:rPr>
              <a:t>,	</a:t>
            </a:r>
            <a:r>
              <a:rPr sz="2000" spc="-5" dirty="0">
                <a:latin typeface="Arial"/>
                <a:cs typeface="Arial"/>
              </a:rPr>
              <a:t>ш</a:t>
            </a:r>
            <a:r>
              <a:rPr sz="2000" spc="-20" dirty="0">
                <a:latin typeface="Arial"/>
                <a:cs typeface="Arial"/>
              </a:rPr>
              <a:t>и</a:t>
            </a:r>
            <a:r>
              <a:rPr sz="2000" spc="-5" dirty="0">
                <a:latin typeface="Arial"/>
                <a:cs typeface="Arial"/>
              </a:rPr>
              <a:t>нж</a:t>
            </a:r>
            <a:r>
              <a:rPr sz="2000" spc="-15" dirty="0">
                <a:latin typeface="Arial"/>
                <a:cs typeface="Arial"/>
              </a:rPr>
              <a:t>э</a:t>
            </a:r>
            <a:r>
              <a:rPr sz="2000" spc="-5" dirty="0">
                <a:latin typeface="Arial"/>
                <a:cs typeface="Arial"/>
              </a:rPr>
              <a:t>эч</a:t>
            </a:r>
            <a:r>
              <a:rPr sz="2000" spc="-10" dirty="0">
                <a:latin typeface="Arial"/>
                <a:cs typeface="Arial"/>
              </a:rPr>
              <a:t>и</a:t>
            </a:r>
            <a:r>
              <a:rPr sz="2000" dirty="0">
                <a:latin typeface="Arial"/>
                <a:cs typeface="Arial"/>
              </a:rPr>
              <a:t>йг</a:t>
            </a:r>
          </a:p>
        </p:txBody>
      </p:sp>
      <p:sp>
        <p:nvSpPr>
          <p:cNvPr id="10" name="object 10"/>
          <p:cNvSpPr txBox="1"/>
          <p:nvPr/>
        </p:nvSpPr>
        <p:spPr>
          <a:xfrm>
            <a:off x="3789148" y="3898398"/>
            <a:ext cx="8166100" cy="628650"/>
          </a:xfrm>
          <a:prstGeom prst="rect">
            <a:avLst/>
          </a:prstGeom>
        </p:spPr>
        <p:txBody>
          <a:bodyPr vert="horz" wrap="square" lIns="0" tIns="12700" rIns="0" bIns="0" rtlCol="0">
            <a:spAutoFit/>
          </a:bodyPr>
          <a:lstStyle/>
          <a:p>
            <a:pPr marL="12700" algn="just">
              <a:lnSpc>
                <a:spcPts val="2370"/>
              </a:lnSpc>
              <a:spcBef>
                <a:spcPts val="100"/>
              </a:spcBef>
              <a:tabLst>
                <a:tab pos="1158875" algn="l"/>
                <a:tab pos="2092960" algn="l"/>
                <a:tab pos="3656965" algn="l"/>
                <a:tab pos="4940300" algn="l"/>
                <a:tab pos="5995035" algn="l"/>
                <a:tab pos="7068184" algn="l"/>
              </a:tabLst>
            </a:pPr>
            <a:r>
              <a:rPr sz="2000" spc="-10" dirty="0">
                <a:latin typeface="Arial"/>
                <a:cs typeface="Arial"/>
              </a:rPr>
              <a:t>сонгох,	</a:t>
            </a:r>
            <a:r>
              <a:rPr sz="2000" spc="-5" dirty="0">
                <a:latin typeface="Arial"/>
                <a:cs typeface="Arial"/>
              </a:rPr>
              <a:t>гэрээ	</a:t>
            </a:r>
            <a:r>
              <a:rPr sz="2000" spc="-15" dirty="0">
                <a:latin typeface="Arial"/>
                <a:cs typeface="Arial"/>
              </a:rPr>
              <a:t>байгуулах,	</a:t>
            </a:r>
            <a:r>
              <a:rPr sz="2000" spc="-5" dirty="0">
                <a:latin typeface="Arial"/>
                <a:cs typeface="Arial"/>
              </a:rPr>
              <a:t>чанарыг	хянах,	</a:t>
            </a:r>
            <a:r>
              <a:rPr sz="2000" spc="-10" dirty="0">
                <a:latin typeface="Arial"/>
                <a:cs typeface="Arial"/>
              </a:rPr>
              <a:t>дүгнэх	</a:t>
            </a:r>
            <a:r>
              <a:rPr sz="2000" spc="-15" dirty="0">
                <a:latin typeface="Arial"/>
                <a:cs typeface="Arial"/>
              </a:rPr>
              <a:t>асуудлыг</a:t>
            </a:r>
            <a:endParaRPr sz="2000" dirty="0">
              <a:latin typeface="Arial"/>
              <a:cs typeface="Arial"/>
            </a:endParaRPr>
          </a:p>
          <a:p>
            <a:pPr marL="12700">
              <a:lnSpc>
                <a:spcPts val="2370"/>
              </a:lnSpc>
            </a:pPr>
            <a:r>
              <a:rPr sz="2000" spc="-5" dirty="0">
                <a:latin typeface="Arial"/>
                <a:cs typeface="Arial"/>
              </a:rPr>
              <a:t>журамласан</a:t>
            </a:r>
            <a:endParaRPr sz="2000" dirty="0">
              <a:latin typeface="Arial"/>
              <a:cs typeface="Arial"/>
            </a:endParaRPr>
          </a:p>
        </p:txBody>
      </p:sp>
      <p:sp>
        <p:nvSpPr>
          <p:cNvPr id="11" name="object 11"/>
          <p:cNvSpPr/>
          <p:nvPr/>
        </p:nvSpPr>
        <p:spPr>
          <a:xfrm>
            <a:off x="3258311" y="2741676"/>
            <a:ext cx="8348980" cy="585470"/>
          </a:xfrm>
          <a:custGeom>
            <a:avLst/>
            <a:gdLst/>
            <a:ahLst/>
            <a:cxnLst/>
            <a:rect l="l" t="t" r="r" b="b"/>
            <a:pathLst>
              <a:path w="8348980" h="585470">
                <a:moveTo>
                  <a:pt x="0" y="42799"/>
                </a:moveTo>
                <a:lnTo>
                  <a:pt x="3365" y="26146"/>
                </a:lnTo>
                <a:lnTo>
                  <a:pt x="12541" y="12541"/>
                </a:lnTo>
                <a:lnTo>
                  <a:pt x="26146" y="3365"/>
                </a:lnTo>
                <a:lnTo>
                  <a:pt x="42799" y="0"/>
                </a:lnTo>
                <a:lnTo>
                  <a:pt x="8305673" y="0"/>
                </a:lnTo>
                <a:lnTo>
                  <a:pt x="8322325" y="3365"/>
                </a:lnTo>
                <a:lnTo>
                  <a:pt x="8335930" y="12541"/>
                </a:lnTo>
                <a:lnTo>
                  <a:pt x="8345106" y="26146"/>
                </a:lnTo>
                <a:lnTo>
                  <a:pt x="8348471" y="42799"/>
                </a:lnTo>
                <a:lnTo>
                  <a:pt x="8348471" y="542416"/>
                </a:lnTo>
                <a:lnTo>
                  <a:pt x="8345106" y="559069"/>
                </a:lnTo>
                <a:lnTo>
                  <a:pt x="8335930" y="572674"/>
                </a:lnTo>
                <a:lnTo>
                  <a:pt x="8322325" y="581850"/>
                </a:lnTo>
                <a:lnTo>
                  <a:pt x="8305673" y="585215"/>
                </a:lnTo>
                <a:lnTo>
                  <a:pt x="42799" y="585215"/>
                </a:lnTo>
                <a:lnTo>
                  <a:pt x="26146" y="581850"/>
                </a:lnTo>
                <a:lnTo>
                  <a:pt x="12541" y="572674"/>
                </a:lnTo>
                <a:lnTo>
                  <a:pt x="3365" y="559069"/>
                </a:lnTo>
                <a:lnTo>
                  <a:pt x="0" y="542416"/>
                </a:lnTo>
                <a:lnTo>
                  <a:pt x="0" y="42799"/>
                </a:lnTo>
                <a:close/>
              </a:path>
            </a:pathLst>
          </a:custGeom>
          <a:ln w="12700">
            <a:solidFill>
              <a:srgbClr val="FFFFFF"/>
            </a:solidFill>
            <a:prstDash val="sysDash"/>
          </a:ln>
        </p:spPr>
        <p:txBody>
          <a:bodyPr wrap="square" lIns="0" tIns="0" rIns="0" bIns="0" rtlCol="0"/>
          <a:lstStyle/>
          <a:p>
            <a:endParaRPr/>
          </a:p>
        </p:txBody>
      </p:sp>
      <p:sp>
        <p:nvSpPr>
          <p:cNvPr id="12" name="object 12"/>
          <p:cNvSpPr txBox="1"/>
          <p:nvPr/>
        </p:nvSpPr>
        <p:spPr>
          <a:xfrm>
            <a:off x="3631668" y="2612577"/>
            <a:ext cx="8323580" cy="479618"/>
          </a:xfrm>
          <a:prstGeom prst="rect">
            <a:avLst/>
          </a:prstGeom>
          <a:solidFill>
            <a:schemeClr val="bg1"/>
          </a:solidFill>
        </p:spPr>
        <p:txBody>
          <a:bodyPr vert="horz" wrap="square" lIns="0" tIns="170180" rIns="0" bIns="0" rtlCol="0">
            <a:spAutoFit/>
          </a:bodyPr>
          <a:lstStyle/>
          <a:p>
            <a:pPr marL="233679">
              <a:lnSpc>
                <a:spcPct val="100000"/>
              </a:lnSpc>
              <a:spcBef>
                <a:spcPts val="1340"/>
              </a:spcBef>
            </a:pPr>
            <a:r>
              <a:rPr sz="2000" spc="-20" dirty="0">
                <a:latin typeface="Arial"/>
                <a:cs typeface="Arial"/>
              </a:rPr>
              <a:t>аудитыг </a:t>
            </a:r>
            <a:r>
              <a:rPr sz="2000" spc="-5" dirty="0">
                <a:latin typeface="Arial"/>
                <a:cs typeface="Arial"/>
              </a:rPr>
              <a:t>саадгүй </a:t>
            </a:r>
            <a:r>
              <a:rPr sz="2000" spc="-10" dirty="0">
                <a:latin typeface="Arial"/>
                <a:cs typeface="Arial"/>
              </a:rPr>
              <a:t>гүйцэтгэхтэй </a:t>
            </a:r>
            <a:r>
              <a:rPr sz="2000" spc="-20" dirty="0">
                <a:latin typeface="Arial"/>
                <a:cs typeface="Arial"/>
              </a:rPr>
              <a:t>холбоотой </a:t>
            </a:r>
            <a:r>
              <a:rPr sz="2000" spc="-10" dirty="0">
                <a:latin typeface="Arial"/>
                <a:cs typeface="Arial"/>
              </a:rPr>
              <a:t>зохицуулалтыг</a:t>
            </a:r>
            <a:r>
              <a:rPr sz="2000" spc="-25" dirty="0">
                <a:latin typeface="Arial"/>
                <a:cs typeface="Arial"/>
              </a:rPr>
              <a:t> </a:t>
            </a:r>
            <a:r>
              <a:rPr sz="2000" spc="-10" dirty="0">
                <a:latin typeface="Arial"/>
                <a:cs typeface="Arial"/>
              </a:rPr>
              <a:t>тусгасан.</a:t>
            </a:r>
            <a:endParaRPr sz="2000" dirty="0">
              <a:latin typeface="Arial"/>
              <a:cs typeface="Arial"/>
            </a:endParaRPr>
          </a:p>
        </p:txBody>
      </p:sp>
      <p:sp>
        <p:nvSpPr>
          <p:cNvPr id="13" name="object 13"/>
          <p:cNvSpPr txBox="1"/>
          <p:nvPr/>
        </p:nvSpPr>
        <p:spPr>
          <a:xfrm>
            <a:off x="405790" y="2726562"/>
            <a:ext cx="2540635" cy="513080"/>
          </a:xfrm>
          <a:prstGeom prst="rect">
            <a:avLst/>
          </a:prstGeom>
        </p:spPr>
        <p:txBody>
          <a:bodyPr vert="horz" wrap="square" lIns="0" tIns="12065" rIns="0" bIns="0" rtlCol="0">
            <a:spAutoFit/>
          </a:bodyPr>
          <a:lstStyle/>
          <a:p>
            <a:pPr marL="12700" marR="5080">
              <a:lnSpc>
                <a:spcPct val="100000"/>
              </a:lnSpc>
              <a:spcBef>
                <a:spcPts val="95"/>
              </a:spcBef>
              <a:tabLst>
                <a:tab pos="1395095" algn="l"/>
              </a:tabLst>
            </a:pPr>
            <a:r>
              <a:rPr sz="1600" b="1" spc="-30" dirty="0">
                <a:latin typeface="Arial"/>
                <a:cs typeface="Arial"/>
              </a:rPr>
              <a:t>Ш</a:t>
            </a:r>
            <a:r>
              <a:rPr sz="1600" b="1" spc="5" dirty="0">
                <a:latin typeface="Arial"/>
                <a:cs typeface="Arial"/>
              </a:rPr>
              <a:t>а</a:t>
            </a:r>
            <a:r>
              <a:rPr sz="1600" b="1" spc="-5" dirty="0">
                <a:latin typeface="Arial"/>
                <a:cs typeface="Arial"/>
              </a:rPr>
              <a:t>л</a:t>
            </a:r>
            <a:r>
              <a:rPr sz="1600" b="1" spc="-10" dirty="0">
                <a:latin typeface="Arial"/>
                <a:cs typeface="Arial"/>
              </a:rPr>
              <a:t>га</a:t>
            </a:r>
            <a:r>
              <a:rPr sz="1600" b="1" spc="-75" dirty="0">
                <a:latin typeface="Arial"/>
                <a:cs typeface="Arial"/>
              </a:rPr>
              <a:t>г</a:t>
            </a:r>
            <a:r>
              <a:rPr sz="1600" b="1" spc="-10" dirty="0">
                <a:latin typeface="Arial"/>
                <a:cs typeface="Arial"/>
              </a:rPr>
              <a:t>д</a:t>
            </a:r>
            <a:r>
              <a:rPr sz="1600" b="1" spc="5" dirty="0">
                <a:latin typeface="Arial"/>
                <a:cs typeface="Arial"/>
              </a:rPr>
              <a:t>а</a:t>
            </a:r>
            <a:r>
              <a:rPr sz="1600" b="1" spc="-10" dirty="0">
                <a:latin typeface="Arial"/>
                <a:cs typeface="Arial"/>
              </a:rPr>
              <a:t>г</a:t>
            </a:r>
            <a:r>
              <a:rPr sz="1600" b="1" spc="-5" dirty="0">
                <a:latin typeface="Arial"/>
                <a:cs typeface="Arial"/>
              </a:rPr>
              <a:t>ч,</a:t>
            </a:r>
            <a:r>
              <a:rPr sz="1600" b="1" dirty="0">
                <a:latin typeface="Arial"/>
                <a:cs typeface="Arial"/>
              </a:rPr>
              <a:t>	</a:t>
            </a:r>
            <a:r>
              <a:rPr sz="1600" b="1" spc="5" dirty="0">
                <a:latin typeface="Arial"/>
                <a:cs typeface="Arial"/>
              </a:rPr>
              <a:t>х</a:t>
            </a:r>
            <a:r>
              <a:rPr sz="1600" b="1" spc="-10" dirty="0">
                <a:latin typeface="Arial"/>
                <a:cs typeface="Arial"/>
              </a:rPr>
              <a:t>ам</a:t>
            </a:r>
            <a:r>
              <a:rPr sz="1600" b="1" spc="-15" dirty="0">
                <a:latin typeface="Arial"/>
                <a:cs typeface="Arial"/>
              </a:rPr>
              <a:t>р</a:t>
            </a:r>
            <a:r>
              <a:rPr sz="1600" b="1" spc="-10" dirty="0">
                <a:latin typeface="Arial"/>
                <a:cs typeface="Arial"/>
              </a:rPr>
              <a:t>а</a:t>
            </a:r>
            <a:r>
              <a:rPr sz="1600" b="1" spc="-60" dirty="0">
                <a:latin typeface="Arial"/>
                <a:cs typeface="Arial"/>
              </a:rPr>
              <a:t>г</a:t>
            </a:r>
            <a:r>
              <a:rPr sz="1600" b="1" spc="-10" dirty="0">
                <a:latin typeface="Arial"/>
                <a:cs typeface="Arial"/>
              </a:rPr>
              <a:t>даг</a:t>
            </a:r>
            <a:r>
              <a:rPr sz="1600" b="1" spc="-5" dirty="0">
                <a:latin typeface="Arial"/>
                <a:cs typeface="Arial"/>
              </a:rPr>
              <a:t>ч  </a:t>
            </a:r>
            <a:r>
              <a:rPr sz="1600" b="1" spc="-15" dirty="0">
                <a:latin typeface="Arial"/>
                <a:cs typeface="Arial"/>
              </a:rPr>
              <a:t>этгээдийг</a:t>
            </a:r>
            <a:r>
              <a:rPr sz="1600" b="1" spc="55" dirty="0">
                <a:latin typeface="Arial"/>
                <a:cs typeface="Arial"/>
              </a:rPr>
              <a:t> </a:t>
            </a:r>
            <a:r>
              <a:rPr sz="1600" b="1" spc="-15" dirty="0">
                <a:latin typeface="Arial"/>
                <a:cs typeface="Arial"/>
              </a:rPr>
              <a:t>үүрэгжүүлсэн:</a:t>
            </a:r>
            <a:endParaRPr sz="1600">
              <a:latin typeface="Arial"/>
              <a:cs typeface="Arial"/>
            </a:endParaRPr>
          </a:p>
        </p:txBody>
      </p:sp>
      <p:sp>
        <p:nvSpPr>
          <p:cNvPr id="14" name="object 14"/>
          <p:cNvSpPr txBox="1"/>
          <p:nvPr/>
        </p:nvSpPr>
        <p:spPr>
          <a:xfrm>
            <a:off x="431698" y="1215898"/>
            <a:ext cx="769620" cy="258404"/>
          </a:xfrm>
          <a:prstGeom prst="rect">
            <a:avLst/>
          </a:prstGeom>
        </p:spPr>
        <p:txBody>
          <a:bodyPr vert="horz" wrap="square" lIns="0" tIns="12065" rIns="0" bIns="0" rtlCol="0">
            <a:spAutoFit/>
          </a:bodyPr>
          <a:lstStyle/>
          <a:p>
            <a:pPr marL="12700">
              <a:lnSpc>
                <a:spcPct val="100000"/>
              </a:lnSpc>
              <a:spcBef>
                <a:spcPts val="95"/>
              </a:spcBef>
            </a:pPr>
            <a:r>
              <a:rPr sz="1600" b="1" spc="-5" dirty="0">
                <a:latin typeface="Arial"/>
                <a:cs typeface="Arial"/>
              </a:rPr>
              <a:t>Т</a:t>
            </a:r>
            <a:r>
              <a:rPr sz="1600" b="1" spc="-15" dirty="0">
                <a:latin typeface="Arial"/>
                <a:cs typeface="Arial"/>
              </a:rPr>
              <a:t>ө</a:t>
            </a:r>
            <a:r>
              <a:rPr sz="1600" b="1" spc="-5" dirty="0">
                <a:latin typeface="Arial"/>
                <a:cs typeface="Arial"/>
              </a:rPr>
              <a:t>ри</a:t>
            </a:r>
            <a:r>
              <a:rPr sz="1600" b="1" spc="5" dirty="0">
                <a:latin typeface="Arial"/>
                <a:cs typeface="Arial"/>
              </a:rPr>
              <a:t>й</a:t>
            </a:r>
            <a:r>
              <a:rPr sz="1600" b="1" spc="-5" dirty="0">
                <a:latin typeface="Arial"/>
                <a:cs typeface="Arial"/>
              </a:rPr>
              <a:t>н</a:t>
            </a:r>
            <a:endParaRPr sz="1600" dirty="0">
              <a:latin typeface="Arial"/>
              <a:cs typeface="Arial"/>
            </a:endParaRPr>
          </a:p>
        </p:txBody>
      </p:sp>
      <p:sp>
        <p:nvSpPr>
          <p:cNvPr id="15" name="object 15"/>
          <p:cNvSpPr txBox="1"/>
          <p:nvPr/>
        </p:nvSpPr>
        <p:spPr>
          <a:xfrm>
            <a:off x="1897760" y="1215898"/>
            <a:ext cx="894715" cy="258404"/>
          </a:xfrm>
          <a:prstGeom prst="rect">
            <a:avLst/>
          </a:prstGeom>
        </p:spPr>
        <p:txBody>
          <a:bodyPr vert="horz" wrap="square" lIns="0" tIns="12065" rIns="0" bIns="0" rtlCol="0">
            <a:spAutoFit/>
          </a:bodyPr>
          <a:lstStyle/>
          <a:p>
            <a:pPr marL="12700">
              <a:lnSpc>
                <a:spcPct val="100000"/>
              </a:lnSpc>
              <a:spcBef>
                <a:spcPts val="95"/>
              </a:spcBef>
            </a:pPr>
            <a:r>
              <a:rPr sz="1600" b="1" spc="5" dirty="0">
                <a:latin typeface="Arial"/>
                <a:cs typeface="Arial"/>
              </a:rPr>
              <a:t>а</a:t>
            </a:r>
            <a:r>
              <a:rPr sz="1600" b="1" spc="-65" dirty="0">
                <a:latin typeface="Arial"/>
                <a:cs typeface="Arial"/>
              </a:rPr>
              <a:t>у</a:t>
            </a:r>
            <a:r>
              <a:rPr sz="1600" b="1" spc="-10" dirty="0">
                <a:latin typeface="Arial"/>
                <a:cs typeface="Arial"/>
              </a:rPr>
              <a:t>д</a:t>
            </a:r>
            <a:r>
              <a:rPr sz="1600" b="1" spc="5" dirty="0">
                <a:latin typeface="Arial"/>
                <a:cs typeface="Arial"/>
              </a:rPr>
              <a:t>и</a:t>
            </a:r>
            <a:r>
              <a:rPr sz="1600" b="1" spc="-20" dirty="0">
                <a:latin typeface="Arial"/>
                <a:cs typeface="Arial"/>
              </a:rPr>
              <a:t>т</a:t>
            </a:r>
            <a:r>
              <a:rPr sz="1600" b="1" spc="10" dirty="0">
                <a:latin typeface="Arial"/>
                <a:cs typeface="Arial"/>
              </a:rPr>
              <a:t>ы</a:t>
            </a:r>
            <a:r>
              <a:rPr sz="1600" b="1" spc="-5" dirty="0">
                <a:latin typeface="Arial"/>
                <a:cs typeface="Arial"/>
              </a:rPr>
              <a:t>н</a:t>
            </a:r>
            <a:endParaRPr sz="1600" dirty="0">
              <a:latin typeface="Arial"/>
              <a:cs typeface="Arial"/>
            </a:endParaRPr>
          </a:p>
        </p:txBody>
      </p:sp>
      <p:sp>
        <p:nvSpPr>
          <p:cNvPr id="16" name="object 16"/>
          <p:cNvSpPr txBox="1"/>
          <p:nvPr/>
        </p:nvSpPr>
        <p:spPr>
          <a:xfrm>
            <a:off x="431698" y="1459737"/>
            <a:ext cx="1506220" cy="258404"/>
          </a:xfrm>
          <a:prstGeom prst="rect">
            <a:avLst/>
          </a:prstGeom>
        </p:spPr>
        <p:txBody>
          <a:bodyPr vert="horz" wrap="square" lIns="0" tIns="12065" rIns="0" bIns="0" rtlCol="0">
            <a:spAutoFit/>
          </a:bodyPr>
          <a:lstStyle/>
          <a:p>
            <a:pPr marL="12700">
              <a:lnSpc>
                <a:spcPct val="100000"/>
              </a:lnSpc>
              <a:spcBef>
                <a:spcPts val="95"/>
              </a:spcBef>
            </a:pPr>
            <a:r>
              <a:rPr sz="1600" b="1" spc="-10" dirty="0">
                <a:latin typeface="Arial"/>
                <a:cs typeface="Arial"/>
              </a:rPr>
              <a:t>төрөл, </a:t>
            </a:r>
            <a:r>
              <a:rPr sz="1600" b="1" spc="-25" dirty="0">
                <a:latin typeface="Arial"/>
                <a:cs typeface="Arial"/>
              </a:rPr>
              <a:t>хэлбэр:</a:t>
            </a:r>
            <a:endParaRPr sz="1600" dirty="0">
              <a:latin typeface="Arial"/>
              <a:cs typeface="Arial"/>
            </a:endParaRPr>
          </a:p>
        </p:txBody>
      </p:sp>
      <p:sp>
        <p:nvSpPr>
          <p:cNvPr id="18" name="object 18"/>
          <p:cNvSpPr txBox="1"/>
          <p:nvPr/>
        </p:nvSpPr>
        <p:spPr>
          <a:xfrm>
            <a:off x="481228" y="5067744"/>
            <a:ext cx="2477897" cy="997068"/>
          </a:xfrm>
          <a:prstGeom prst="rect">
            <a:avLst/>
          </a:prstGeom>
        </p:spPr>
        <p:txBody>
          <a:bodyPr vert="horz" wrap="square" lIns="0" tIns="12065" rIns="0" bIns="0" rtlCol="0">
            <a:spAutoFit/>
          </a:bodyPr>
          <a:lstStyle/>
          <a:p>
            <a:pPr marL="12700">
              <a:lnSpc>
                <a:spcPct val="100000"/>
              </a:lnSpc>
              <a:spcBef>
                <a:spcPts val="95"/>
              </a:spcBef>
            </a:pPr>
            <a:r>
              <a:rPr sz="1600" b="1" spc="-20" dirty="0" err="1">
                <a:latin typeface="Arial"/>
                <a:cs typeface="Arial"/>
              </a:rPr>
              <a:t>А</a:t>
            </a:r>
            <a:r>
              <a:rPr sz="1600" b="1" spc="-55" dirty="0" err="1">
                <a:latin typeface="Arial"/>
                <a:cs typeface="Arial"/>
              </a:rPr>
              <a:t>у</a:t>
            </a:r>
            <a:r>
              <a:rPr sz="1600" b="1" dirty="0" err="1">
                <a:latin typeface="Arial"/>
                <a:cs typeface="Arial"/>
              </a:rPr>
              <a:t>д</a:t>
            </a:r>
            <a:r>
              <a:rPr sz="1600" b="1" spc="5" dirty="0" err="1">
                <a:latin typeface="Arial"/>
                <a:cs typeface="Arial"/>
              </a:rPr>
              <a:t>и</a:t>
            </a:r>
            <a:r>
              <a:rPr sz="1600" b="1" spc="-20" dirty="0" err="1">
                <a:latin typeface="Arial"/>
                <a:cs typeface="Arial"/>
              </a:rPr>
              <a:t>т</a:t>
            </a:r>
            <a:r>
              <a:rPr sz="1600" b="1" spc="-5" dirty="0" err="1">
                <a:latin typeface="Arial"/>
                <a:cs typeface="Arial"/>
              </a:rPr>
              <a:t>ын</a:t>
            </a:r>
            <a:r>
              <a:rPr lang="en-US" sz="1600" b="1" spc="-5" dirty="0">
                <a:latin typeface="Arial"/>
                <a:cs typeface="Arial"/>
              </a:rPr>
              <a:t> </a:t>
            </a:r>
            <a:r>
              <a:rPr lang="mn-MN" sz="1600" b="1" spc="-5" dirty="0">
                <a:latin typeface="Arial"/>
                <a:cs typeface="Arial"/>
              </a:rPr>
              <a:t>тайлангийн</a:t>
            </a:r>
            <a:endParaRPr sz="1600" dirty="0">
              <a:latin typeface="Arial"/>
              <a:cs typeface="Arial"/>
            </a:endParaRPr>
          </a:p>
          <a:p>
            <a:pPr marL="12700" marR="79375">
              <a:lnSpc>
                <a:spcPct val="100000"/>
              </a:lnSpc>
            </a:pPr>
            <a:r>
              <a:rPr lang="mn-MN" sz="1600" b="1" spc="-5" dirty="0">
                <a:latin typeface="Arial"/>
                <a:cs typeface="Arial"/>
              </a:rPr>
              <a:t>Т</a:t>
            </a:r>
            <a:r>
              <a:rPr sz="1600" b="1" spc="-5" dirty="0" err="1">
                <a:latin typeface="Arial"/>
                <a:cs typeface="Arial"/>
              </a:rPr>
              <a:t>өсөлд</a:t>
            </a:r>
            <a:r>
              <a:rPr sz="1600" b="1" spc="-5" dirty="0">
                <a:latin typeface="Arial"/>
                <a:cs typeface="Arial"/>
              </a:rPr>
              <a:t> </a:t>
            </a:r>
            <a:r>
              <a:rPr sz="1600" b="1" spc="-5" dirty="0" err="1">
                <a:latin typeface="Arial"/>
                <a:cs typeface="Arial"/>
              </a:rPr>
              <a:t>санал</a:t>
            </a:r>
            <a:r>
              <a:rPr sz="1600" b="1" spc="-5" dirty="0">
                <a:latin typeface="Arial"/>
                <a:cs typeface="Arial"/>
              </a:rPr>
              <a:t> </a:t>
            </a:r>
            <a:r>
              <a:rPr sz="1600" b="1" spc="-5" dirty="0" err="1">
                <a:latin typeface="Arial"/>
                <a:cs typeface="Arial"/>
              </a:rPr>
              <a:t>авах</a:t>
            </a:r>
            <a:r>
              <a:rPr sz="1600" b="1" spc="-5" dirty="0">
                <a:latin typeface="Arial"/>
                <a:cs typeface="Arial"/>
              </a:rPr>
              <a:t>,  </a:t>
            </a:r>
            <a:r>
              <a:rPr sz="1600" b="1" spc="-5" dirty="0" err="1">
                <a:latin typeface="Arial"/>
                <a:cs typeface="Arial"/>
              </a:rPr>
              <a:t>тай</a:t>
            </a:r>
            <a:r>
              <a:rPr sz="1600" b="1" spc="-25" dirty="0" err="1">
                <a:latin typeface="Arial"/>
                <a:cs typeface="Arial"/>
              </a:rPr>
              <a:t>л</a:t>
            </a:r>
            <a:r>
              <a:rPr sz="1600" b="1" spc="-5" dirty="0" err="1">
                <a:latin typeface="Arial"/>
                <a:cs typeface="Arial"/>
              </a:rPr>
              <a:t>бар</a:t>
            </a:r>
            <a:r>
              <a:rPr sz="1600" b="1" spc="-5" dirty="0">
                <a:latin typeface="Arial"/>
                <a:cs typeface="Arial"/>
              </a:rPr>
              <a:t> </a:t>
            </a:r>
            <a:r>
              <a:rPr sz="1600" b="1" spc="-5" dirty="0" err="1">
                <a:latin typeface="Arial"/>
                <a:cs typeface="Arial"/>
              </a:rPr>
              <a:t>саналыг</a:t>
            </a:r>
            <a:r>
              <a:rPr sz="1600" b="1" spc="-5" dirty="0">
                <a:latin typeface="Arial"/>
                <a:cs typeface="Arial"/>
              </a:rPr>
              <a:t>  </a:t>
            </a:r>
            <a:r>
              <a:rPr sz="1600" b="1" spc="-15" dirty="0">
                <a:latin typeface="Arial"/>
                <a:cs typeface="Arial"/>
              </a:rPr>
              <a:t>сонсох:</a:t>
            </a:r>
            <a:endParaRPr sz="1600" dirty="0">
              <a:latin typeface="Arial"/>
              <a:cs typeface="Arial"/>
            </a:endParaRPr>
          </a:p>
        </p:txBody>
      </p:sp>
      <p:sp>
        <p:nvSpPr>
          <p:cNvPr id="19" name="object 19"/>
          <p:cNvSpPr/>
          <p:nvPr/>
        </p:nvSpPr>
        <p:spPr>
          <a:xfrm>
            <a:off x="3284220" y="5106224"/>
            <a:ext cx="8348980" cy="1457325"/>
          </a:xfrm>
          <a:custGeom>
            <a:avLst/>
            <a:gdLst/>
            <a:ahLst/>
            <a:cxnLst/>
            <a:rect l="l" t="t" r="r" b="b"/>
            <a:pathLst>
              <a:path w="8348980" h="1457325">
                <a:moveTo>
                  <a:pt x="0" y="106679"/>
                </a:moveTo>
                <a:lnTo>
                  <a:pt x="8382" y="65150"/>
                </a:lnTo>
                <a:lnTo>
                  <a:pt x="31242" y="31241"/>
                </a:lnTo>
                <a:lnTo>
                  <a:pt x="65151" y="8381"/>
                </a:lnTo>
                <a:lnTo>
                  <a:pt x="106679" y="0"/>
                </a:lnTo>
                <a:lnTo>
                  <a:pt x="8241792" y="0"/>
                </a:lnTo>
                <a:lnTo>
                  <a:pt x="8283321" y="8381"/>
                </a:lnTo>
                <a:lnTo>
                  <a:pt x="8317229" y="31241"/>
                </a:lnTo>
                <a:lnTo>
                  <a:pt x="8340089" y="65150"/>
                </a:lnTo>
                <a:lnTo>
                  <a:pt x="8348471" y="106679"/>
                </a:lnTo>
                <a:lnTo>
                  <a:pt x="8348471" y="1350314"/>
                </a:lnTo>
                <a:lnTo>
                  <a:pt x="8340090" y="1391819"/>
                </a:lnTo>
                <a:lnTo>
                  <a:pt x="8317230" y="1425713"/>
                </a:lnTo>
                <a:lnTo>
                  <a:pt x="8283321" y="1448564"/>
                </a:lnTo>
                <a:lnTo>
                  <a:pt x="8241792" y="1456943"/>
                </a:lnTo>
                <a:lnTo>
                  <a:pt x="106679" y="1456943"/>
                </a:lnTo>
                <a:lnTo>
                  <a:pt x="65150" y="1448564"/>
                </a:lnTo>
                <a:lnTo>
                  <a:pt x="31241" y="1425713"/>
                </a:lnTo>
                <a:lnTo>
                  <a:pt x="8381" y="1391819"/>
                </a:lnTo>
                <a:lnTo>
                  <a:pt x="0" y="1350314"/>
                </a:lnTo>
                <a:lnTo>
                  <a:pt x="0" y="106679"/>
                </a:lnTo>
                <a:close/>
              </a:path>
            </a:pathLst>
          </a:custGeom>
          <a:ln w="12700">
            <a:solidFill>
              <a:srgbClr val="FFFFFF"/>
            </a:solidFill>
            <a:prstDash val="sysDash"/>
          </a:ln>
        </p:spPr>
        <p:txBody>
          <a:bodyPr wrap="square" lIns="0" tIns="0" rIns="0" bIns="0" rtlCol="0"/>
          <a:lstStyle/>
          <a:p>
            <a:endParaRPr/>
          </a:p>
        </p:txBody>
      </p:sp>
      <p:sp>
        <p:nvSpPr>
          <p:cNvPr id="20" name="object 20"/>
          <p:cNvSpPr txBox="1"/>
          <p:nvPr/>
        </p:nvSpPr>
        <p:spPr>
          <a:xfrm>
            <a:off x="3387597" y="4909053"/>
            <a:ext cx="8167370" cy="1314450"/>
          </a:xfrm>
          <a:prstGeom prst="rect">
            <a:avLst/>
          </a:prstGeom>
        </p:spPr>
        <p:txBody>
          <a:bodyPr vert="horz" wrap="square" lIns="0" tIns="12700" rIns="0" bIns="0" rtlCol="0">
            <a:spAutoFit/>
          </a:bodyPr>
          <a:lstStyle/>
          <a:p>
            <a:pPr marL="355600" marR="5080" indent="-342900">
              <a:lnSpc>
                <a:spcPct val="100000"/>
              </a:lnSpc>
              <a:spcBef>
                <a:spcPts val="100"/>
              </a:spcBef>
              <a:buChar char="•"/>
              <a:tabLst>
                <a:tab pos="354965" algn="l"/>
                <a:tab pos="355600" algn="l"/>
              </a:tabLst>
            </a:pPr>
            <a:r>
              <a:rPr sz="2000" spc="-20" dirty="0">
                <a:latin typeface="Arial"/>
                <a:cs typeface="Arial"/>
              </a:rPr>
              <a:t>Аудитын </a:t>
            </a:r>
            <a:r>
              <a:rPr sz="2000" spc="-10" dirty="0">
                <a:latin typeface="Arial"/>
                <a:cs typeface="Arial"/>
              </a:rPr>
              <a:t>тайлангийн </a:t>
            </a:r>
            <a:r>
              <a:rPr sz="2000" spc="-5" dirty="0">
                <a:latin typeface="Arial"/>
                <a:cs typeface="Arial"/>
              </a:rPr>
              <a:t>төсөлд </a:t>
            </a:r>
            <a:r>
              <a:rPr sz="2000" dirty="0">
                <a:latin typeface="Arial"/>
                <a:cs typeface="Arial"/>
              </a:rPr>
              <a:t>10 </a:t>
            </a:r>
            <a:r>
              <a:rPr sz="2000" spc="-10" dirty="0">
                <a:latin typeface="Arial"/>
                <a:cs typeface="Arial"/>
              </a:rPr>
              <a:t>хоногийн </a:t>
            </a:r>
            <a:r>
              <a:rPr sz="2000" spc="-20" dirty="0">
                <a:latin typeface="Arial"/>
                <a:cs typeface="Arial"/>
              </a:rPr>
              <a:t>тодор </a:t>
            </a:r>
            <a:r>
              <a:rPr sz="2000" spc="-5" dirty="0">
                <a:latin typeface="Arial"/>
                <a:cs typeface="Arial"/>
              </a:rPr>
              <a:t>саналаа ирүүлнэ,  </a:t>
            </a:r>
            <a:r>
              <a:rPr sz="2000" spc="-15" dirty="0">
                <a:latin typeface="Arial"/>
                <a:cs typeface="Arial"/>
              </a:rPr>
              <a:t>дурдсан </a:t>
            </a:r>
            <a:r>
              <a:rPr sz="2000" spc="-10" dirty="0">
                <a:latin typeface="Arial"/>
                <a:cs typeface="Arial"/>
              </a:rPr>
              <a:t>хугацаанд </a:t>
            </a:r>
            <a:r>
              <a:rPr sz="2000" spc="-5" dirty="0">
                <a:latin typeface="Arial"/>
                <a:cs typeface="Arial"/>
              </a:rPr>
              <a:t>ирүүлээгүй </a:t>
            </a:r>
            <a:r>
              <a:rPr sz="2000" spc="-15" dirty="0">
                <a:latin typeface="Arial"/>
                <a:cs typeface="Arial"/>
              </a:rPr>
              <a:t>бол </a:t>
            </a:r>
            <a:r>
              <a:rPr sz="2000" spc="-5" dirty="0">
                <a:latin typeface="Arial"/>
                <a:cs typeface="Arial"/>
              </a:rPr>
              <a:t>саналгүйд</a:t>
            </a:r>
            <a:r>
              <a:rPr sz="2000" spc="-90" dirty="0">
                <a:latin typeface="Arial"/>
                <a:cs typeface="Arial"/>
              </a:rPr>
              <a:t> </a:t>
            </a:r>
            <a:r>
              <a:rPr sz="2000" spc="-5" dirty="0">
                <a:latin typeface="Arial"/>
                <a:cs typeface="Arial"/>
              </a:rPr>
              <a:t>тооцно.</a:t>
            </a:r>
            <a:endParaRPr sz="2000" dirty="0">
              <a:latin typeface="Arial"/>
              <a:cs typeface="Arial"/>
            </a:endParaRPr>
          </a:p>
          <a:p>
            <a:pPr marL="355600" indent="-342900">
              <a:lnSpc>
                <a:spcPts val="2370"/>
              </a:lnSpc>
              <a:spcBef>
                <a:spcPts val="605"/>
              </a:spcBef>
              <a:buChar char="•"/>
              <a:tabLst>
                <a:tab pos="354965" algn="l"/>
                <a:tab pos="355600" algn="l"/>
              </a:tabLst>
            </a:pPr>
            <a:r>
              <a:rPr sz="2000" spc="-10" dirty="0">
                <a:latin typeface="Arial"/>
                <a:cs typeface="Arial"/>
              </a:rPr>
              <a:t>Эрх ашиг </a:t>
            </a:r>
            <a:r>
              <a:rPr sz="2000" spc="-15" dirty="0">
                <a:latin typeface="Arial"/>
                <a:cs typeface="Arial"/>
              </a:rPr>
              <a:t>сонирхол </a:t>
            </a:r>
            <a:r>
              <a:rPr sz="2000" spc="-10" dirty="0">
                <a:latin typeface="Arial"/>
                <a:cs typeface="Arial"/>
              </a:rPr>
              <a:t>нь </a:t>
            </a:r>
            <a:r>
              <a:rPr sz="2000" spc="-15" dirty="0">
                <a:latin typeface="Arial"/>
                <a:cs typeface="Arial"/>
              </a:rPr>
              <a:t>хөндөгдөж болзошгүй </a:t>
            </a:r>
            <a:r>
              <a:rPr sz="2000" spc="-20" dirty="0">
                <a:latin typeface="Arial"/>
                <a:cs typeface="Arial"/>
              </a:rPr>
              <a:t>тохиолдолд</a:t>
            </a:r>
            <a:r>
              <a:rPr sz="2000" spc="305" dirty="0">
                <a:latin typeface="Arial"/>
                <a:cs typeface="Arial"/>
              </a:rPr>
              <a:t> </a:t>
            </a:r>
            <a:r>
              <a:rPr sz="2000" dirty="0">
                <a:latin typeface="Arial"/>
                <a:cs typeface="Arial"/>
              </a:rPr>
              <a:t>сонсох</a:t>
            </a:r>
          </a:p>
          <a:p>
            <a:pPr marL="355600">
              <a:lnSpc>
                <a:spcPts val="2370"/>
              </a:lnSpc>
            </a:pPr>
            <a:r>
              <a:rPr sz="2000" spc="-10" dirty="0">
                <a:latin typeface="Arial"/>
                <a:cs typeface="Arial"/>
              </a:rPr>
              <a:t>ажиллагаа</a:t>
            </a:r>
            <a:r>
              <a:rPr sz="2000" spc="-40" dirty="0">
                <a:latin typeface="Arial"/>
                <a:cs typeface="Arial"/>
              </a:rPr>
              <a:t> </a:t>
            </a:r>
            <a:r>
              <a:rPr sz="2000" spc="-20" dirty="0">
                <a:latin typeface="Arial"/>
                <a:cs typeface="Arial"/>
              </a:rPr>
              <a:t>явуулах.</a:t>
            </a:r>
            <a:endParaRPr sz="2000" dirty="0">
              <a:latin typeface="Arial"/>
              <a:cs typeface="Arial"/>
            </a:endParaRPr>
          </a:p>
        </p:txBody>
      </p:sp>
      <p:sp>
        <p:nvSpPr>
          <p:cNvPr id="22" name="object 2">
            <a:extLst>
              <a:ext uri="{FF2B5EF4-FFF2-40B4-BE49-F238E27FC236}">
                <a16:creationId xmlns:a16="http://schemas.microsoft.com/office/drawing/2014/main" id="{8D260483-CFFE-4C46-9441-0563B0AE106F}"/>
              </a:ext>
            </a:extLst>
          </p:cNvPr>
          <p:cNvSpPr txBox="1"/>
          <p:nvPr/>
        </p:nvSpPr>
        <p:spPr>
          <a:xfrm>
            <a:off x="9121122" y="310552"/>
            <a:ext cx="2375535" cy="120546"/>
          </a:xfrm>
          <a:prstGeom prst="rect">
            <a:avLst/>
          </a:prstGeom>
          <a:solidFill>
            <a:srgbClr val="FDD530"/>
          </a:solidFill>
          <a:ln>
            <a:solidFill>
              <a:schemeClr val="bg1"/>
            </a:solidFill>
          </a:ln>
        </p:spPr>
        <p:style>
          <a:lnRef idx="2">
            <a:schemeClr val="accent1"/>
          </a:lnRef>
          <a:fillRef idx="1">
            <a:schemeClr val="lt1"/>
          </a:fillRef>
          <a:effectRef idx="0">
            <a:schemeClr val="accent1"/>
          </a:effectRef>
          <a:fontRef idx="minor">
            <a:schemeClr val="dk1"/>
          </a:fontRef>
        </p:style>
        <p:txBody>
          <a:bodyPr vert="horz" wrap="square" lIns="0" tIns="12700" rIns="0" bIns="0" rtlCol="0">
            <a:spAutoFit/>
          </a:bodyPr>
          <a:lstStyle/>
          <a:p>
            <a:pPr marL="15875" algn="ctr">
              <a:lnSpc>
                <a:spcPct val="100000"/>
              </a:lnSpc>
              <a:spcBef>
                <a:spcPts val="655"/>
              </a:spcBef>
            </a:pPr>
            <a:r>
              <a:rPr sz="700" b="1" spc="-5" dirty="0">
                <a:solidFill>
                  <a:schemeClr val="tx1"/>
                </a:solidFill>
                <a:latin typeface="Times New Roman"/>
                <a:cs typeface="Times New Roman"/>
              </a:rPr>
              <a:t>Ш И Н Э Ч И Л С Э Н</a:t>
            </a:r>
            <a:r>
              <a:rPr sz="700" b="1" spc="40" dirty="0">
                <a:solidFill>
                  <a:schemeClr val="tx1"/>
                </a:solidFill>
                <a:latin typeface="Times New Roman"/>
                <a:cs typeface="Times New Roman"/>
              </a:rPr>
              <a:t>  </a:t>
            </a:r>
            <a:r>
              <a:rPr sz="700" b="1" spc="-5" dirty="0">
                <a:solidFill>
                  <a:schemeClr val="tx1"/>
                </a:solidFill>
                <a:latin typeface="Times New Roman"/>
                <a:cs typeface="Times New Roman"/>
              </a:rPr>
              <a:t>Н А Й Р У У Л Г А</a:t>
            </a:r>
            <a:endParaRPr sz="700" dirty="0">
              <a:solidFill>
                <a:schemeClr val="tx1"/>
              </a:solidFill>
              <a:latin typeface="Times New Roman"/>
              <a:cs typeface="Times New Roman"/>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8913647" y="460005"/>
            <a:ext cx="2375535" cy="182101"/>
          </a:xfrm>
          <a:prstGeom prst="rect">
            <a:avLst/>
          </a:prstGeom>
        </p:spPr>
        <p:txBody>
          <a:bodyPr vert="horz" wrap="square" lIns="0" tIns="12700" rIns="0" bIns="0" rtlCol="0">
            <a:spAutoFit/>
          </a:bodyPr>
          <a:lstStyle/>
          <a:p>
            <a:pPr algn="ctr">
              <a:lnSpc>
                <a:spcPct val="100000"/>
              </a:lnSpc>
              <a:spcBef>
                <a:spcPts val="100"/>
              </a:spcBef>
            </a:pPr>
            <a:r>
              <a:rPr sz="1100" b="1" spc="-5" dirty="0">
                <a:latin typeface="Arial"/>
                <a:cs typeface="Arial"/>
              </a:rPr>
              <a:t>ТӨРИЙН </a:t>
            </a:r>
            <a:r>
              <a:rPr sz="1100" b="1" spc="-10" dirty="0">
                <a:latin typeface="Arial"/>
                <a:cs typeface="Arial"/>
              </a:rPr>
              <a:t>АУДИТЫН </a:t>
            </a:r>
            <a:r>
              <a:rPr sz="1100" b="1" spc="-15" dirty="0">
                <a:latin typeface="Arial"/>
                <a:cs typeface="Arial"/>
              </a:rPr>
              <a:t>ТУХАЙ</a:t>
            </a:r>
            <a:r>
              <a:rPr sz="1100" b="1" spc="65" dirty="0">
                <a:latin typeface="Arial"/>
                <a:cs typeface="Arial"/>
              </a:rPr>
              <a:t> </a:t>
            </a:r>
            <a:r>
              <a:rPr sz="1100" b="1" spc="-5" dirty="0">
                <a:latin typeface="Arial"/>
                <a:cs typeface="Arial"/>
              </a:rPr>
              <a:t>ХУУЛЬ</a:t>
            </a:r>
            <a:endParaRPr sz="1100" dirty="0">
              <a:latin typeface="Arial"/>
              <a:cs typeface="Arial"/>
            </a:endParaRPr>
          </a:p>
        </p:txBody>
      </p:sp>
      <p:sp>
        <p:nvSpPr>
          <p:cNvPr id="3" name="object 3"/>
          <p:cNvSpPr/>
          <p:nvPr/>
        </p:nvSpPr>
        <p:spPr>
          <a:xfrm>
            <a:off x="3270403" y="1430655"/>
            <a:ext cx="8422005" cy="1117600"/>
          </a:xfrm>
          <a:custGeom>
            <a:avLst/>
            <a:gdLst/>
            <a:ahLst/>
            <a:cxnLst/>
            <a:rect l="l" t="t" r="r" b="b"/>
            <a:pathLst>
              <a:path w="8422005" h="1117600">
                <a:moveTo>
                  <a:pt x="0" y="81787"/>
                </a:moveTo>
                <a:lnTo>
                  <a:pt x="6421" y="49934"/>
                </a:lnTo>
                <a:lnTo>
                  <a:pt x="23939" y="23939"/>
                </a:lnTo>
                <a:lnTo>
                  <a:pt x="49934" y="6421"/>
                </a:lnTo>
                <a:lnTo>
                  <a:pt x="81787" y="0"/>
                </a:lnTo>
                <a:lnTo>
                  <a:pt x="8339835" y="0"/>
                </a:lnTo>
                <a:lnTo>
                  <a:pt x="8371689" y="6421"/>
                </a:lnTo>
                <a:lnTo>
                  <a:pt x="8397684" y="23939"/>
                </a:lnTo>
                <a:lnTo>
                  <a:pt x="8415202" y="49934"/>
                </a:lnTo>
                <a:lnTo>
                  <a:pt x="8421624" y="81787"/>
                </a:lnTo>
                <a:lnTo>
                  <a:pt x="8421624" y="1035304"/>
                </a:lnTo>
                <a:lnTo>
                  <a:pt x="8415202" y="1067157"/>
                </a:lnTo>
                <a:lnTo>
                  <a:pt x="8397684" y="1093152"/>
                </a:lnTo>
                <a:lnTo>
                  <a:pt x="8371689" y="1110670"/>
                </a:lnTo>
                <a:lnTo>
                  <a:pt x="8339835" y="1117092"/>
                </a:lnTo>
                <a:lnTo>
                  <a:pt x="81787" y="1117092"/>
                </a:lnTo>
                <a:lnTo>
                  <a:pt x="49934" y="1110670"/>
                </a:lnTo>
                <a:lnTo>
                  <a:pt x="23939" y="1093152"/>
                </a:lnTo>
                <a:lnTo>
                  <a:pt x="6421" y="1067157"/>
                </a:lnTo>
                <a:lnTo>
                  <a:pt x="0" y="1035304"/>
                </a:lnTo>
                <a:lnTo>
                  <a:pt x="0" y="81787"/>
                </a:lnTo>
                <a:close/>
              </a:path>
            </a:pathLst>
          </a:custGeom>
          <a:ln w="12700">
            <a:solidFill>
              <a:srgbClr val="FFFFFF"/>
            </a:solidFill>
            <a:prstDash val="sysDash"/>
          </a:ln>
        </p:spPr>
        <p:txBody>
          <a:bodyPr wrap="square" lIns="0" tIns="0" rIns="0" bIns="0" rtlCol="0"/>
          <a:lstStyle/>
          <a:p>
            <a:endParaRPr/>
          </a:p>
        </p:txBody>
      </p:sp>
      <p:sp>
        <p:nvSpPr>
          <p:cNvPr id="4" name="object 4"/>
          <p:cNvSpPr txBox="1"/>
          <p:nvPr/>
        </p:nvSpPr>
        <p:spPr>
          <a:xfrm>
            <a:off x="3503955" y="1499363"/>
            <a:ext cx="8035925" cy="1000760"/>
          </a:xfrm>
          <a:prstGeom prst="rect">
            <a:avLst/>
          </a:prstGeom>
        </p:spPr>
        <p:txBody>
          <a:bodyPr vert="horz" wrap="square" lIns="0" tIns="12065" rIns="0" bIns="0" rtlCol="0">
            <a:spAutoFit/>
          </a:bodyPr>
          <a:lstStyle/>
          <a:p>
            <a:pPr marL="12700" marR="5080" algn="just">
              <a:lnSpc>
                <a:spcPct val="100000"/>
              </a:lnSpc>
              <a:spcBef>
                <a:spcPts val="95"/>
              </a:spcBef>
            </a:pPr>
            <a:r>
              <a:rPr sz="1600" spc="-15" dirty="0">
                <a:latin typeface="Arial"/>
                <a:cs typeface="Arial"/>
              </a:rPr>
              <a:t>Шалгагдагч этгээд </a:t>
            </a:r>
            <a:r>
              <a:rPr sz="1600" spc="-10" dirty="0">
                <a:latin typeface="Arial"/>
                <a:cs typeface="Arial"/>
              </a:rPr>
              <a:t>хууль тогтоомж, захиргааны хэм </a:t>
            </a:r>
            <a:r>
              <a:rPr sz="1600" spc="-5" dirty="0">
                <a:latin typeface="Arial"/>
                <a:cs typeface="Arial"/>
              </a:rPr>
              <a:t>хэмжээний </a:t>
            </a:r>
            <a:r>
              <a:rPr sz="1600" spc="-10" dirty="0">
                <a:latin typeface="Arial"/>
                <a:cs typeface="Arial"/>
              </a:rPr>
              <a:t>болон </a:t>
            </a:r>
            <a:r>
              <a:rPr sz="1600" spc="-20" dirty="0">
                <a:latin typeface="Arial"/>
                <a:cs typeface="Arial"/>
              </a:rPr>
              <a:t>бусад </a:t>
            </a:r>
            <a:r>
              <a:rPr sz="1600" spc="-10" dirty="0">
                <a:latin typeface="Arial"/>
                <a:cs typeface="Arial"/>
              </a:rPr>
              <a:t>эрх </a:t>
            </a:r>
            <a:r>
              <a:rPr sz="1600" dirty="0">
                <a:latin typeface="Arial"/>
                <a:cs typeface="Arial"/>
              </a:rPr>
              <a:t>зүйн  </a:t>
            </a:r>
            <a:r>
              <a:rPr sz="1600" spc="-5" dirty="0">
                <a:latin typeface="Arial"/>
                <a:cs typeface="Arial"/>
              </a:rPr>
              <a:t>акт </a:t>
            </a:r>
            <a:r>
              <a:rPr sz="1600" spc="-10" dirty="0">
                <a:latin typeface="Arial"/>
                <a:cs typeface="Arial"/>
              </a:rPr>
              <a:t>зөрчсөн, хуулиар </a:t>
            </a:r>
            <a:r>
              <a:rPr sz="1600" spc="-5" dirty="0">
                <a:latin typeface="Arial"/>
                <a:cs typeface="Arial"/>
              </a:rPr>
              <a:t>хүлээсэн </a:t>
            </a:r>
            <a:r>
              <a:rPr sz="1600" spc="-10" dirty="0">
                <a:latin typeface="Arial"/>
                <a:cs typeface="Arial"/>
              </a:rPr>
              <a:t>албан </a:t>
            </a:r>
            <a:r>
              <a:rPr sz="1600" spc="-5" dirty="0">
                <a:latin typeface="Arial"/>
                <a:cs typeface="Arial"/>
              </a:rPr>
              <a:t>үүргээ </a:t>
            </a:r>
            <a:r>
              <a:rPr sz="1600" spc="-10" dirty="0">
                <a:latin typeface="Arial"/>
                <a:cs typeface="Arial"/>
              </a:rPr>
              <a:t>биелүүлээгүй </a:t>
            </a:r>
            <a:r>
              <a:rPr sz="1600" spc="-15" dirty="0">
                <a:latin typeface="Arial"/>
                <a:cs typeface="Arial"/>
              </a:rPr>
              <a:t>бол </a:t>
            </a:r>
            <a:r>
              <a:rPr sz="1600" spc="-5" dirty="0">
                <a:latin typeface="Arial"/>
                <a:cs typeface="Arial"/>
              </a:rPr>
              <a:t>алдаа, </a:t>
            </a:r>
            <a:r>
              <a:rPr sz="1600" spc="-10" dirty="0">
                <a:latin typeface="Arial"/>
                <a:cs typeface="Arial"/>
              </a:rPr>
              <a:t>зөрчлийг  </a:t>
            </a:r>
            <a:r>
              <a:rPr sz="1600" spc="-5" dirty="0">
                <a:latin typeface="Arial"/>
                <a:cs typeface="Arial"/>
              </a:rPr>
              <a:t>таслан </a:t>
            </a:r>
            <a:r>
              <a:rPr sz="1600" spc="-10" dirty="0">
                <a:latin typeface="Arial"/>
                <a:cs typeface="Arial"/>
              </a:rPr>
              <a:t>зогсоох, давтан гаргуулахгүй байх </a:t>
            </a:r>
            <a:r>
              <a:rPr sz="1600" spc="-5" dirty="0">
                <a:latin typeface="Arial"/>
                <a:cs typeface="Arial"/>
              </a:rPr>
              <a:t>талаар </a:t>
            </a:r>
            <a:r>
              <a:rPr sz="1600" spc="-15" dirty="0">
                <a:latin typeface="Arial"/>
                <a:cs typeface="Arial"/>
              </a:rPr>
              <a:t>байгууллага, </a:t>
            </a:r>
            <a:r>
              <a:rPr sz="1600" spc="-10" dirty="0">
                <a:latin typeface="Arial"/>
                <a:cs typeface="Arial"/>
              </a:rPr>
              <a:t>албан </a:t>
            </a:r>
            <a:r>
              <a:rPr sz="1600" spc="-5" dirty="0">
                <a:latin typeface="Arial"/>
                <a:cs typeface="Arial"/>
              </a:rPr>
              <a:t>тушаалтанд  </a:t>
            </a:r>
            <a:r>
              <a:rPr sz="1600" spc="-15" dirty="0">
                <a:latin typeface="Arial"/>
                <a:cs typeface="Arial"/>
              </a:rPr>
              <a:t>албан шаардлага</a:t>
            </a:r>
            <a:r>
              <a:rPr sz="1600" spc="35" dirty="0">
                <a:latin typeface="Arial"/>
                <a:cs typeface="Arial"/>
              </a:rPr>
              <a:t> </a:t>
            </a:r>
            <a:r>
              <a:rPr sz="1600" spc="-5" dirty="0">
                <a:latin typeface="Arial"/>
                <a:cs typeface="Arial"/>
              </a:rPr>
              <a:t>өгнө.</a:t>
            </a:r>
            <a:endParaRPr sz="1600">
              <a:latin typeface="Arial"/>
              <a:cs typeface="Arial"/>
            </a:endParaRPr>
          </a:p>
        </p:txBody>
      </p:sp>
      <p:sp>
        <p:nvSpPr>
          <p:cNvPr id="5" name="object 5"/>
          <p:cNvSpPr txBox="1"/>
          <p:nvPr/>
        </p:nvSpPr>
        <p:spPr>
          <a:xfrm>
            <a:off x="391973" y="5250511"/>
            <a:ext cx="2246630" cy="1000760"/>
          </a:xfrm>
          <a:prstGeom prst="rect">
            <a:avLst/>
          </a:prstGeom>
        </p:spPr>
        <p:txBody>
          <a:bodyPr vert="horz" wrap="square" lIns="0" tIns="12065" rIns="0" bIns="0" rtlCol="0">
            <a:spAutoFit/>
          </a:bodyPr>
          <a:lstStyle/>
          <a:p>
            <a:pPr marL="12700">
              <a:lnSpc>
                <a:spcPct val="100000"/>
              </a:lnSpc>
              <a:spcBef>
                <a:spcPts val="95"/>
              </a:spcBef>
              <a:tabLst>
                <a:tab pos="1632585" algn="l"/>
              </a:tabLst>
            </a:pPr>
            <a:r>
              <a:rPr sz="1600" b="1" spc="-45" dirty="0">
                <a:latin typeface="Arial"/>
                <a:cs typeface="Arial"/>
              </a:rPr>
              <a:t>А</a:t>
            </a:r>
            <a:r>
              <a:rPr sz="1600" b="1" spc="20" dirty="0">
                <a:latin typeface="Arial"/>
                <a:cs typeface="Arial"/>
              </a:rPr>
              <a:t>к</a:t>
            </a:r>
            <a:r>
              <a:rPr sz="1600" b="1" spc="-130" dirty="0">
                <a:latin typeface="Arial"/>
                <a:cs typeface="Arial"/>
              </a:rPr>
              <a:t>т</a:t>
            </a:r>
            <a:r>
              <a:rPr sz="1600" b="1" spc="-5" dirty="0">
                <a:latin typeface="Arial"/>
                <a:cs typeface="Arial"/>
              </a:rPr>
              <a:t>,</a:t>
            </a:r>
            <a:r>
              <a:rPr sz="1600" b="1" dirty="0">
                <a:latin typeface="Arial"/>
                <a:cs typeface="Arial"/>
              </a:rPr>
              <a:t>	</a:t>
            </a:r>
            <a:r>
              <a:rPr sz="1600" b="1" spc="-10" dirty="0">
                <a:latin typeface="Arial"/>
                <a:cs typeface="Arial"/>
              </a:rPr>
              <a:t>а</a:t>
            </a:r>
            <a:r>
              <a:rPr sz="1600" b="1" spc="-25" dirty="0">
                <a:latin typeface="Arial"/>
                <a:cs typeface="Arial"/>
              </a:rPr>
              <a:t>л</a:t>
            </a:r>
            <a:r>
              <a:rPr sz="1600" b="1" spc="-5" dirty="0">
                <a:latin typeface="Arial"/>
                <a:cs typeface="Arial"/>
              </a:rPr>
              <a:t>бан</a:t>
            </a:r>
            <a:endParaRPr sz="1600">
              <a:latin typeface="Arial"/>
              <a:cs typeface="Arial"/>
            </a:endParaRPr>
          </a:p>
          <a:p>
            <a:pPr marL="12700" marR="8255">
              <a:lnSpc>
                <a:spcPct val="100000"/>
              </a:lnSpc>
              <a:spcBef>
                <a:spcPts val="5"/>
              </a:spcBef>
            </a:pPr>
            <a:r>
              <a:rPr sz="1600" b="1" spc="-10" dirty="0">
                <a:latin typeface="Arial"/>
                <a:cs typeface="Arial"/>
              </a:rPr>
              <a:t>шаардлагыг  </a:t>
            </a:r>
            <a:r>
              <a:rPr sz="1600" b="1" spc="-20" dirty="0">
                <a:latin typeface="Arial"/>
                <a:cs typeface="Arial"/>
              </a:rPr>
              <a:t>мэдэгдэх, </a:t>
            </a:r>
            <a:r>
              <a:rPr sz="1600" b="1" spc="-10" dirty="0">
                <a:latin typeface="Arial"/>
                <a:cs typeface="Arial"/>
              </a:rPr>
              <a:t>биелэлтийг  хангах:</a:t>
            </a:r>
            <a:endParaRPr sz="1600">
              <a:latin typeface="Arial"/>
              <a:cs typeface="Arial"/>
            </a:endParaRPr>
          </a:p>
        </p:txBody>
      </p:sp>
      <p:sp>
        <p:nvSpPr>
          <p:cNvPr id="6" name="object 6"/>
          <p:cNvSpPr/>
          <p:nvPr/>
        </p:nvSpPr>
        <p:spPr>
          <a:xfrm>
            <a:off x="3244494" y="2739772"/>
            <a:ext cx="8448040" cy="1224280"/>
          </a:xfrm>
          <a:custGeom>
            <a:avLst/>
            <a:gdLst/>
            <a:ahLst/>
            <a:cxnLst/>
            <a:rect l="l" t="t" r="r" b="b"/>
            <a:pathLst>
              <a:path w="8448040" h="1224279">
                <a:moveTo>
                  <a:pt x="0" y="89534"/>
                </a:moveTo>
                <a:lnTo>
                  <a:pt x="7042" y="54703"/>
                </a:lnTo>
                <a:lnTo>
                  <a:pt x="26241" y="26241"/>
                </a:lnTo>
                <a:lnTo>
                  <a:pt x="54703" y="7042"/>
                </a:lnTo>
                <a:lnTo>
                  <a:pt x="89535" y="0"/>
                </a:lnTo>
                <a:lnTo>
                  <a:pt x="8357996" y="0"/>
                </a:lnTo>
                <a:lnTo>
                  <a:pt x="8392828" y="7042"/>
                </a:lnTo>
                <a:lnTo>
                  <a:pt x="8421290" y="26241"/>
                </a:lnTo>
                <a:lnTo>
                  <a:pt x="8440489" y="54703"/>
                </a:lnTo>
                <a:lnTo>
                  <a:pt x="8447532" y="89534"/>
                </a:lnTo>
                <a:lnTo>
                  <a:pt x="8447532" y="1134237"/>
                </a:lnTo>
                <a:lnTo>
                  <a:pt x="8440489" y="1169068"/>
                </a:lnTo>
                <a:lnTo>
                  <a:pt x="8421290" y="1197530"/>
                </a:lnTo>
                <a:lnTo>
                  <a:pt x="8392828" y="1216729"/>
                </a:lnTo>
                <a:lnTo>
                  <a:pt x="8357996" y="1223771"/>
                </a:lnTo>
                <a:lnTo>
                  <a:pt x="89535" y="1223771"/>
                </a:lnTo>
                <a:lnTo>
                  <a:pt x="54703" y="1216729"/>
                </a:lnTo>
                <a:lnTo>
                  <a:pt x="26241" y="1197530"/>
                </a:lnTo>
                <a:lnTo>
                  <a:pt x="7042" y="1169068"/>
                </a:lnTo>
                <a:lnTo>
                  <a:pt x="0" y="1134237"/>
                </a:lnTo>
                <a:lnTo>
                  <a:pt x="0" y="89534"/>
                </a:lnTo>
                <a:close/>
              </a:path>
            </a:pathLst>
          </a:custGeom>
          <a:ln w="12700">
            <a:solidFill>
              <a:srgbClr val="FFFFFF"/>
            </a:solidFill>
            <a:prstDash val="sysDash"/>
          </a:ln>
        </p:spPr>
        <p:txBody>
          <a:bodyPr wrap="square" lIns="0" tIns="0" rIns="0" bIns="0" rtlCol="0"/>
          <a:lstStyle/>
          <a:p>
            <a:endParaRPr/>
          </a:p>
        </p:txBody>
      </p:sp>
      <p:sp>
        <p:nvSpPr>
          <p:cNvPr id="7" name="object 7"/>
          <p:cNvSpPr txBox="1"/>
          <p:nvPr/>
        </p:nvSpPr>
        <p:spPr>
          <a:xfrm>
            <a:off x="3456711" y="2795397"/>
            <a:ext cx="8037830" cy="1000760"/>
          </a:xfrm>
          <a:prstGeom prst="rect">
            <a:avLst/>
          </a:prstGeom>
        </p:spPr>
        <p:txBody>
          <a:bodyPr vert="horz" wrap="square" lIns="0" tIns="12065" rIns="0" bIns="0" rtlCol="0">
            <a:spAutoFit/>
          </a:bodyPr>
          <a:lstStyle/>
          <a:p>
            <a:pPr marL="12700" marR="5080" algn="just">
              <a:lnSpc>
                <a:spcPct val="100000"/>
              </a:lnSpc>
              <a:spcBef>
                <a:spcPts val="95"/>
              </a:spcBef>
            </a:pPr>
            <a:r>
              <a:rPr sz="1600" spc="-15" dirty="0">
                <a:latin typeface="Arial"/>
                <a:cs typeface="Arial"/>
              </a:rPr>
              <a:t>Шалгагдагч этгээд </a:t>
            </a:r>
            <a:r>
              <a:rPr sz="1600" spc="-5" dirty="0">
                <a:latin typeface="Arial"/>
                <a:cs typeface="Arial"/>
              </a:rPr>
              <a:t>төсөв, санхүү, </a:t>
            </a:r>
            <a:r>
              <a:rPr sz="1600" spc="-10" dirty="0">
                <a:latin typeface="Arial"/>
                <a:cs typeface="Arial"/>
              </a:rPr>
              <a:t>нягтлан </a:t>
            </a:r>
            <a:r>
              <a:rPr sz="1600" spc="-15" dirty="0">
                <a:latin typeface="Arial"/>
                <a:cs typeface="Arial"/>
              </a:rPr>
              <a:t>бодох </a:t>
            </a:r>
            <a:r>
              <a:rPr sz="1600" spc="-10" dirty="0">
                <a:latin typeface="Arial"/>
                <a:cs typeface="Arial"/>
              </a:rPr>
              <a:t>бүртгэлийн </a:t>
            </a:r>
            <a:r>
              <a:rPr sz="1600" dirty="0">
                <a:latin typeface="Arial"/>
                <a:cs typeface="Arial"/>
              </a:rPr>
              <a:t>үйл </a:t>
            </a:r>
            <a:r>
              <a:rPr sz="1600" spc="-10" dirty="0">
                <a:latin typeface="Arial"/>
                <a:cs typeface="Arial"/>
              </a:rPr>
              <a:t>ажиллагаа </a:t>
            </a:r>
            <a:r>
              <a:rPr sz="1600" spc="-5" dirty="0">
                <a:latin typeface="Arial"/>
                <a:cs typeface="Arial"/>
              </a:rPr>
              <a:t>болон  </a:t>
            </a:r>
            <a:r>
              <a:rPr sz="1600" dirty="0">
                <a:latin typeface="Arial"/>
                <a:cs typeface="Arial"/>
              </a:rPr>
              <a:t>төсвийн </a:t>
            </a:r>
            <a:r>
              <a:rPr sz="1600" spc="-20" dirty="0">
                <a:latin typeface="Arial"/>
                <a:cs typeface="Arial"/>
              </a:rPr>
              <a:t>орлого </a:t>
            </a:r>
            <a:r>
              <a:rPr sz="1600" spc="-10" dirty="0">
                <a:latin typeface="Arial"/>
                <a:cs typeface="Arial"/>
              </a:rPr>
              <a:t>бүрдүүлэх, </a:t>
            </a:r>
            <a:r>
              <a:rPr sz="1600" spc="-5" dirty="0">
                <a:latin typeface="Arial"/>
                <a:cs typeface="Arial"/>
              </a:rPr>
              <a:t>зарцуулах, </a:t>
            </a:r>
            <a:r>
              <a:rPr sz="1600" dirty="0">
                <a:latin typeface="Arial"/>
                <a:cs typeface="Arial"/>
              </a:rPr>
              <a:t>нийтийн </a:t>
            </a:r>
            <a:r>
              <a:rPr sz="1600" spc="-5" dirty="0">
                <a:latin typeface="Arial"/>
                <a:cs typeface="Arial"/>
              </a:rPr>
              <a:t>өмч, хөрөнгө </a:t>
            </a:r>
            <a:r>
              <a:rPr sz="1600" spc="-15" dirty="0">
                <a:latin typeface="Arial"/>
                <a:cs typeface="Arial"/>
              </a:rPr>
              <a:t>олж бэлтгэх, </a:t>
            </a:r>
            <a:r>
              <a:rPr sz="1600" spc="-5" dirty="0">
                <a:latin typeface="Arial"/>
                <a:cs typeface="Arial"/>
              </a:rPr>
              <a:t>ашиглах,  </a:t>
            </a:r>
            <a:r>
              <a:rPr sz="1600" spc="-10" dirty="0">
                <a:latin typeface="Arial"/>
                <a:cs typeface="Arial"/>
              </a:rPr>
              <a:t>зарцуулах, хадгалах, хамгаалахтай </a:t>
            </a:r>
            <a:r>
              <a:rPr sz="1600" spc="-15" dirty="0">
                <a:latin typeface="Arial"/>
                <a:cs typeface="Arial"/>
              </a:rPr>
              <a:t>холбоотой </a:t>
            </a:r>
            <a:r>
              <a:rPr sz="1600" spc="-10" dirty="0">
                <a:latin typeface="Arial"/>
                <a:cs typeface="Arial"/>
              </a:rPr>
              <a:t>хууль </a:t>
            </a:r>
            <a:r>
              <a:rPr sz="1600" spc="-5" dirty="0">
                <a:latin typeface="Arial"/>
                <a:cs typeface="Arial"/>
              </a:rPr>
              <a:t>тогтоомж, </a:t>
            </a:r>
            <a:r>
              <a:rPr sz="1600" spc="-10" dirty="0">
                <a:latin typeface="Arial"/>
                <a:cs typeface="Arial"/>
              </a:rPr>
              <a:t>захиргааны хэм  хэмжээний болон </a:t>
            </a:r>
            <a:r>
              <a:rPr sz="1600" spc="-20" dirty="0">
                <a:latin typeface="Arial"/>
                <a:cs typeface="Arial"/>
              </a:rPr>
              <a:t>бусад </a:t>
            </a:r>
            <a:r>
              <a:rPr sz="1600" spc="-10" dirty="0">
                <a:latin typeface="Arial"/>
                <a:cs typeface="Arial"/>
              </a:rPr>
              <a:t>эрх </a:t>
            </a:r>
            <a:r>
              <a:rPr sz="1600" spc="-5" dirty="0">
                <a:latin typeface="Arial"/>
                <a:cs typeface="Arial"/>
              </a:rPr>
              <a:t>зүйн акт </a:t>
            </a:r>
            <a:r>
              <a:rPr sz="1600" spc="-10" dirty="0">
                <a:latin typeface="Arial"/>
                <a:cs typeface="Arial"/>
              </a:rPr>
              <a:t>зөрчсөн </a:t>
            </a:r>
            <a:r>
              <a:rPr sz="1600" spc="-20" dirty="0">
                <a:latin typeface="Arial"/>
                <a:cs typeface="Arial"/>
              </a:rPr>
              <a:t>бол </a:t>
            </a:r>
            <a:r>
              <a:rPr sz="1600" spc="-5" dirty="0">
                <a:latin typeface="Arial"/>
                <a:cs typeface="Arial"/>
              </a:rPr>
              <a:t>төлбөрийн акт</a:t>
            </a:r>
            <a:r>
              <a:rPr sz="1600" spc="340" dirty="0">
                <a:latin typeface="Arial"/>
                <a:cs typeface="Arial"/>
              </a:rPr>
              <a:t> </a:t>
            </a:r>
            <a:r>
              <a:rPr sz="1600" spc="-10" dirty="0">
                <a:latin typeface="Arial"/>
                <a:cs typeface="Arial"/>
              </a:rPr>
              <a:t>тогтооно.</a:t>
            </a:r>
            <a:endParaRPr sz="1600" dirty="0">
              <a:latin typeface="Arial"/>
              <a:cs typeface="Arial"/>
            </a:endParaRPr>
          </a:p>
        </p:txBody>
      </p:sp>
      <p:sp>
        <p:nvSpPr>
          <p:cNvPr id="8" name="object 8"/>
          <p:cNvSpPr txBox="1"/>
          <p:nvPr/>
        </p:nvSpPr>
        <p:spPr>
          <a:xfrm>
            <a:off x="391973" y="2822779"/>
            <a:ext cx="2393315" cy="258404"/>
          </a:xfrm>
          <a:prstGeom prst="rect">
            <a:avLst/>
          </a:prstGeom>
        </p:spPr>
        <p:txBody>
          <a:bodyPr vert="horz" wrap="square" lIns="0" tIns="12065" rIns="0" bIns="0" rtlCol="0">
            <a:spAutoFit/>
          </a:bodyPr>
          <a:lstStyle/>
          <a:p>
            <a:pPr marL="12700">
              <a:lnSpc>
                <a:spcPct val="100000"/>
              </a:lnSpc>
              <a:spcBef>
                <a:spcPts val="95"/>
              </a:spcBef>
            </a:pPr>
            <a:r>
              <a:rPr sz="1600" b="1" spc="-10" dirty="0">
                <a:latin typeface="Arial"/>
                <a:cs typeface="Arial"/>
              </a:rPr>
              <a:t>Төлбөрийн </a:t>
            </a:r>
            <a:r>
              <a:rPr sz="1600" b="1" spc="-5" dirty="0">
                <a:latin typeface="Arial"/>
                <a:cs typeface="Arial"/>
              </a:rPr>
              <a:t>акт</a:t>
            </a:r>
            <a:r>
              <a:rPr sz="1600" b="1" spc="-10" dirty="0">
                <a:latin typeface="Arial"/>
                <a:cs typeface="Arial"/>
              </a:rPr>
              <a:t> </a:t>
            </a:r>
            <a:r>
              <a:rPr sz="1600" b="1" spc="-20" dirty="0">
                <a:latin typeface="Arial"/>
                <a:cs typeface="Arial"/>
              </a:rPr>
              <a:t>тогтоох:</a:t>
            </a:r>
            <a:endParaRPr sz="1600">
              <a:latin typeface="Arial"/>
              <a:cs typeface="Arial"/>
            </a:endParaRPr>
          </a:p>
        </p:txBody>
      </p:sp>
      <p:sp>
        <p:nvSpPr>
          <p:cNvPr id="9" name="object 9"/>
          <p:cNvSpPr txBox="1"/>
          <p:nvPr/>
        </p:nvSpPr>
        <p:spPr>
          <a:xfrm>
            <a:off x="391973" y="1499363"/>
            <a:ext cx="2364105" cy="258404"/>
          </a:xfrm>
          <a:prstGeom prst="rect">
            <a:avLst/>
          </a:prstGeom>
        </p:spPr>
        <p:txBody>
          <a:bodyPr vert="horz" wrap="square" lIns="0" tIns="12065" rIns="0" bIns="0" rtlCol="0">
            <a:spAutoFit/>
          </a:bodyPr>
          <a:lstStyle/>
          <a:p>
            <a:pPr marL="12700">
              <a:lnSpc>
                <a:spcPct val="100000"/>
              </a:lnSpc>
              <a:spcBef>
                <a:spcPts val="95"/>
              </a:spcBef>
            </a:pPr>
            <a:r>
              <a:rPr sz="1600" b="1" spc="-20" dirty="0">
                <a:latin typeface="Arial"/>
                <a:cs typeface="Arial"/>
              </a:rPr>
              <a:t>Албан </a:t>
            </a:r>
            <a:r>
              <a:rPr sz="1600" b="1" spc="-15" dirty="0">
                <a:latin typeface="Arial"/>
                <a:cs typeface="Arial"/>
              </a:rPr>
              <a:t>шаардлага</a:t>
            </a:r>
            <a:r>
              <a:rPr sz="1600" b="1" spc="50" dirty="0">
                <a:latin typeface="Arial"/>
                <a:cs typeface="Arial"/>
              </a:rPr>
              <a:t> </a:t>
            </a:r>
            <a:r>
              <a:rPr sz="1600" b="1" spc="-5" dirty="0">
                <a:latin typeface="Arial"/>
                <a:cs typeface="Arial"/>
              </a:rPr>
              <a:t>өгөх:</a:t>
            </a:r>
            <a:endParaRPr sz="1600">
              <a:latin typeface="Arial"/>
              <a:cs typeface="Arial"/>
            </a:endParaRPr>
          </a:p>
        </p:txBody>
      </p:sp>
      <p:sp>
        <p:nvSpPr>
          <p:cNvPr id="10" name="object 10"/>
          <p:cNvSpPr/>
          <p:nvPr/>
        </p:nvSpPr>
        <p:spPr>
          <a:xfrm>
            <a:off x="3296311" y="5356480"/>
            <a:ext cx="8395970" cy="535305"/>
          </a:xfrm>
          <a:custGeom>
            <a:avLst/>
            <a:gdLst/>
            <a:ahLst/>
            <a:cxnLst/>
            <a:rect l="l" t="t" r="r" b="b"/>
            <a:pathLst>
              <a:path w="8395970" h="535304">
                <a:moveTo>
                  <a:pt x="0" y="39116"/>
                </a:moveTo>
                <a:lnTo>
                  <a:pt x="3075" y="23895"/>
                </a:lnTo>
                <a:lnTo>
                  <a:pt x="11461" y="11461"/>
                </a:lnTo>
                <a:lnTo>
                  <a:pt x="23895" y="3075"/>
                </a:lnTo>
                <a:lnTo>
                  <a:pt x="39116" y="0"/>
                </a:lnTo>
                <a:lnTo>
                  <a:pt x="8356600" y="0"/>
                </a:lnTo>
                <a:lnTo>
                  <a:pt x="8371820" y="3075"/>
                </a:lnTo>
                <a:lnTo>
                  <a:pt x="8384254" y="11461"/>
                </a:lnTo>
                <a:lnTo>
                  <a:pt x="8392640" y="23895"/>
                </a:lnTo>
                <a:lnTo>
                  <a:pt x="8395716" y="39116"/>
                </a:lnTo>
                <a:lnTo>
                  <a:pt x="8395716" y="495808"/>
                </a:lnTo>
                <a:lnTo>
                  <a:pt x="8392640" y="511028"/>
                </a:lnTo>
                <a:lnTo>
                  <a:pt x="8384254" y="523462"/>
                </a:lnTo>
                <a:lnTo>
                  <a:pt x="8371820" y="531848"/>
                </a:lnTo>
                <a:lnTo>
                  <a:pt x="8356600" y="534924"/>
                </a:lnTo>
                <a:lnTo>
                  <a:pt x="39116" y="534924"/>
                </a:lnTo>
                <a:lnTo>
                  <a:pt x="23895" y="531848"/>
                </a:lnTo>
                <a:lnTo>
                  <a:pt x="11461" y="523462"/>
                </a:lnTo>
                <a:lnTo>
                  <a:pt x="3075" y="511028"/>
                </a:lnTo>
                <a:lnTo>
                  <a:pt x="0" y="495808"/>
                </a:lnTo>
                <a:lnTo>
                  <a:pt x="0" y="39116"/>
                </a:lnTo>
                <a:close/>
              </a:path>
            </a:pathLst>
          </a:custGeom>
          <a:ln w="12700">
            <a:solidFill>
              <a:srgbClr val="FFFFFF"/>
            </a:solidFill>
            <a:prstDash val="sysDash"/>
          </a:ln>
        </p:spPr>
        <p:txBody>
          <a:bodyPr wrap="square" lIns="0" tIns="0" rIns="0" bIns="0" rtlCol="0"/>
          <a:lstStyle/>
          <a:p>
            <a:endParaRPr/>
          </a:p>
        </p:txBody>
      </p:sp>
      <p:sp>
        <p:nvSpPr>
          <p:cNvPr id="11" name="object 11"/>
          <p:cNvSpPr txBox="1"/>
          <p:nvPr/>
        </p:nvSpPr>
        <p:spPr>
          <a:xfrm>
            <a:off x="3456458" y="5501386"/>
            <a:ext cx="6109970" cy="299720"/>
          </a:xfrm>
          <a:prstGeom prst="rect">
            <a:avLst/>
          </a:prstGeom>
        </p:spPr>
        <p:txBody>
          <a:bodyPr vert="horz" wrap="square" lIns="0" tIns="12700" rIns="0" bIns="0" rtlCol="0">
            <a:spAutoFit/>
          </a:bodyPr>
          <a:lstStyle/>
          <a:p>
            <a:pPr marL="12700">
              <a:lnSpc>
                <a:spcPct val="100000"/>
              </a:lnSpc>
              <a:spcBef>
                <a:spcPts val="100"/>
              </a:spcBef>
            </a:pPr>
            <a:r>
              <a:rPr sz="1800" spc="-10" dirty="0">
                <a:latin typeface="Arial"/>
                <a:cs typeface="Arial"/>
              </a:rPr>
              <a:t>Захиргааны ерөнхий </a:t>
            </a:r>
            <a:r>
              <a:rPr sz="1800" spc="-35" dirty="0">
                <a:latin typeface="Arial"/>
                <a:cs typeface="Arial"/>
              </a:rPr>
              <a:t>хуультай </a:t>
            </a:r>
            <a:r>
              <a:rPr sz="1800" spc="-15" dirty="0">
                <a:latin typeface="Arial"/>
                <a:cs typeface="Arial"/>
              </a:rPr>
              <a:t>уялдуулж </a:t>
            </a:r>
            <a:r>
              <a:rPr sz="1800" spc="-20" dirty="0">
                <a:latin typeface="Arial"/>
                <a:cs typeface="Arial"/>
              </a:rPr>
              <a:t>хуульд</a:t>
            </a:r>
            <a:r>
              <a:rPr sz="1800" spc="235" dirty="0">
                <a:latin typeface="Arial"/>
                <a:cs typeface="Arial"/>
              </a:rPr>
              <a:t> </a:t>
            </a:r>
            <a:r>
              <a:rPr sz="1800" spc="-10" dirty="0">
                <a:latin typeface="Arial"/>
                <a:cs typeface="Arial"/>
              </a:rPr>
              <a:t>тусгасан.</a:t>
            </a:r>
            <a:endParaRPr sz="1800">
              <a:latin typeface="Arial"/>
              <a:cs typeface="Arial"/>
            </a:endParaRPr>
          </a:p>
        </p:txBody>
      </p:sp>
      <p:sp>
        <p:nvSpPr>
          <p:cNvPr id="12" name="object 12"/>
          <p:cNvSpPr txBox="1"/>
          <p:nvPr/>
        </p:nvSpPr>
        <p:spPr>
          <a:xfrm>
            <a:off x="3271244" y="4111117"/>
            <a:ext cx="8467725" cy="258404"/>
          </a:xfrm>
          <a:prstGeom prst="rect">
            <a:avLst/>
          </a:prstGeom>
        </p:spPr>
        <p:txBody>
          <a:bodyPr vert="horz" wrap="square" lIns="0" tIns="12065" rIns="0" bIns="0" rtlCol="0">
            <a:spAutoFit/>
          </a:bodyPr>
          <a:lstStyle/>
          <a:p>
            <a:pPr marL="12700">
              <a:lnSpc>
                <a:spcPct val="100000"/>
              </a:lnSpc>
              <a:spcBef>
                <a:spcPts val="95"/>
              </a:spcBef>
              <a:tabLst>
                <a:tab pos="8454390" algn="l"/>
              </a:tabLst>
            </a:pPr>
            <a:r>
              <a:rPr sz="1600" spc="-5" dirty="0">
                <a:latin typeface="Times New Roman"/>
                <a:cs typeface="Times New Roman"/>
              </a:rPr>
              <a:t> 	</a:t>
            </a:r>
            <a:endParaRPr sz="1600" dirty="0">
              <a:latin typeface="Times New Roman"/>
              <a:cs typeface="Times New Roman"/>
            </a:endParaRPr>
          </a:p>
        </p:txBody>
      </p:sp>
      <p:sp>
        <p:nvSpPr>
          <p:cNvPr id="13" name="object 13"/>
          <p:cNvSpPr txBox="1"/>
          <p:nvPr/>
        </p:nvSpPr>
        <p:spPr>
          <a:xfrm>
            <a:off x="1843177" y="4111117"/>
            <a:ext cx="803910" cy="513080"/>
          </a:xfrm>
          <a:prstGeom prst="rect">
            <a:avLst/>
          </a:prstGeom>
        </p:spPr>
        <p:txBody>
          <a:bodyPr vert="horz" wrap="square" lIns="0" tIns="12065" rIns="0" bIns="0" rtlCol="0">
            <a:spAutoFit/>
          </a:bodyPr>
          <a:lstStyle/>
          <a:p>
            <a:pPr marL="12700" marR="5080" indent="179705">
              <a:lnSpc>
                <a:spcPct val="100000"/>
              </a:lnSpc>
              <a:spcBef>
                <a:spcPts val="95"/>
              </a:spcBef>
            </a:pPr>
            <a:r>
              <a:rPr sz="1600" b="1" spc="-10" dirty="0">
                <a:latin typeface="Arial"/>
                <a:cs typeface="Arial"/>
              </a:rPr>
              <a:t>а</a:t>
            </a:r>
            <a:r>
              <a:rPr sz="1600" b="1" spc="-35" dirty="0">
                <a:latin typeface="Arial"/>
                <a:cs typeface="Arial"/>
              </a:rPr>
              <a:t>л</a:t>
            </a:r>
            <a:r>
              <a:rPr sz="1600" b="1" spc="-5" dirty="0">
                <a:latin typeface="Arial"/>
                <a:cs typeface="Arial"/>
              </a:rPr>
              <a:t>бан  ө</a:t>
            </a:r>
            <a:r>
              <a:rPr sz="1600" b="1" spc="-15" dirty="0">
                <a:latin typeface="Arial"/>
                <a:cs typeface="Arial"/>
              </a:rPr>
              <a:t>г</a:t>
            </a:r>
            <a:r>
              <a:rPr sz="1600" b="1" spc="-5" dirty="0">
                <a:latin typeface="Arial"/>
                <a:cs typeface="Arial"/>
              </a:rPr>
              <a:t>өхийг</a:t>
            </a:r>
            <a:endParaRPr sz="1600">
              <a:latin typeface="Arial"/>
              <a:cs typeface="Arial"/>
            </a:endParaRPr>
          </a:p>
        </p:txBody>
      </p:sp>
      <p:sp>
        <p:nvSpPr>
          <p:cNvPr id="14" name="object 14"/>
          <p:cNvSpPr txBox="1"/>
          <p:nvPr/>
        </p:nvSpPr>
        <p:spPr>
          <a:xfrm>
            <a:off x="402641" y="4111117"/>
            <a:ext cx="1415415" cy="756920"/>
          </a:xfrm>
          <a:prstGeom prst="rect">
            <a:avLst/>
          </a:prstGeom>
        </p:spPr>
        <p:txBody>
          <a:bodyPr vert="horz" wrap="square" lIns="0" tIns="12065" rIns="0" bIns="0" rtlCol="0">
            <a:spAutoFit/>
          </a:bodyPr>
          <a:lstStyle/>
          <a:p>
            <a:pPr marL="12700" marR="5080">
              <a:lnSpc>
                <a:spcPct val="100000"/>
              </a:lnSpc>
              <a:spcBef>
                <a:spcPts val="95"/>
              </a:spcBef>
              <a:tabLst>
                <a:tab pos="588645" algn="l"/>
              </a:tabLst>
            </a:pPr>
            <a:r>
              <a:rPr sz="1600" b="1" spc="-45" dirty="0">
                <a:latin typeface="Arial"/>
                <a:cs typeface="Arial"/>
              </a:rPr>
              <a:t>А</a:t>
            </a:r>
            <a:r>
              <a:rPr sz="1600" b="1" spc="20" dirty="0">
                <a:latin typeface="Arial"/>
                <a:cs typeface="Arial"/>
              </a:rPr>
              <a:t>к</a:t>
            </a:r>
            <a:r>
              <a:rPr sz="1600" b="1" spc="-5" dirty="0">
                <a:latin typeface="Arial"/>
                <a:cs typeface="Arial"/>
              </a:rPr>
              <a:t>т</a:t>
            </a:r>
            <a:r>
              <a:rPr sz="1600" b="1" dirty="0">
                <a:latin typeface="Arial"/>
                <a:cs typeface="Arial"/>
              </a:rPr>
              <a:t>	</a:t>
            </a:r>
            <a:r>
              <a:rPr sz="1600" b="1" spc="-35" dirty="0">
                <a:latin typeface="Arial"/>
                <a:cs typeface="Arial"/>
              </a:rPr>
              <a:t>т</a:t>
            </a:r>
            <a:r>
              <a:rPr sz="1600" b="1" dirty="0">
                <a:latin typeface="Arial"/>
                <a:cs typeface="Arial"/>
              </a:rPr>
              <a:t>ог</a:t>
            </a:r>
            <a:r>
              <a:rPr sz="1600" b="1" spc="-35" dirty="0">
                <a:latin typeface="Arial"/>
                <a:cs typeface="Arial"/>
              </a:rPr>
              <a:t>т</a:t>
            </a:r>
            <a:r>
              <a:rPr sz="1600" b="1" spc="-5" dirty="0">
                <a:latin typeface="Arial"/>
                <a:cs typeface="Arial"/>
              </a:rPr>
              <a:t>о</a:t>
            </a:r>
            <a:r>
              <a:rPr sz="1600" b="1" spc="-50" dirty="0">
                <a:latin typeface="Arial"/>
                <a:cs typeface="Arial"/>
              </a:rPr>
              <a:t>о</a:t>
            </a:r>
            <a:r>
              <a:rPr sz="1600" b="1" spc="-10" dirty="0">
                <a:latin typeface="Arial"/>
                <a:cs typeface="Arial"/>
              </a:rPr>
              <a:t>х,  </a:t>
            </a:r>
            <a:r>
              <a:rPr sz="1600" b="1" spc="-15" dirty="0">
                <a:latin typeface="Arial"/>
                <a:cs typeface="Arial"/>
              </a:rPr>
              <a:t>шаардлага</a:t>
            </a:r>
            <a:endParaRPr sz="1600">
              <a:latin typeface="Arial"/>
              <a:cs typeface="Arial"/>
            </a:endParaRPr>
          </a:p>
          <a:p>
            <a:pPr marL="12700">
              <a:lnSpc>
                <a:spcPct val="100000"/>
              </a:lnSpc>
              <a:spcBef>
                <a:spcPts val="5"/>
              </a:spcBef>
            </a:pPr>
            <a:r>
              <a:rPr sz="1600" b="1" spc="-10" dirty="0">
                <a:latin typeface="Arial"/>
                <a:cs typeface="Arial"/>
              </a:rPr>
              <a:t>журамлах:</a:t>
            </a:r>
            <a:endParaRPr sz="1600">
              <a:latin typeface="Arial"/>
              <a:cs typeface="Arial"/>
            </a:endParaRPr>
          </a:p>
        </p:txBody>
      </p:sp>
      <p:sp>
        <p:nvSpPr>
          <p:cNvPr id="15" name="object 15"/>
          <p:cNvSpPr/>
          <p:nvPr/>
        </p:nvSpPr>
        <p:spPr>
          <a:xfrm>
            <a:off x="3270403" y="4236340"/>
            <a:ext cx="8422005" cy="632460"/>
          </a:xfrm>
          <a:custGeom>
            <a:avLst/>
            <a:gdLst/>
            <a:ahLst/>
            <a:cxnLst/>
            <a:rect l="l" t="t" r="r" b="b"/>
            <a:pathLst>
              <a:path w="8422005" h="632460">
                <a:moveTo>
                  <a:pt x="0" y="46228"/>
                </a:moveTo>
                <a:lnTo>
                  <a:pt x="3633" y="28235"/>
                </a:lnTo>
                <a:lnTo>
                  <a:pt x="13541" y="13541"/>
                </a:lnTo>
                <a:lnTo>
                  <a:pt x="28235" y="3633"/>
                </a:lnTo>
                <a:lnTo>
                  <a:pt x="46227" y="0"/>
                </a:lnTo>
                <a:lnTo>
                  <a:pt x="8375396" y="0"/>
                </a:lnTo>
                <a:lnTo>
                  <a:pt x="8393388" y="3633"/>
                </a:lnTo>
                <a:lnTo>
                  <a:pt x="8408082" y="13541"/>
                </a:lnTo>
                <a:lnTo>
                  <a:pt x="8417990" y="28235"/>
                </a:lnTo>
                <a:lnTo>
                  <a:pt x="8421624" y="46228"/>
                </a:lnTo>
                <a:lnTo>
                  <a:pt x="8421624" y="586232"/>
                </a:lnTo>
                <a:lnTo>
                  <a:pt x="8417990" y="604224"/>
                </a:lnTo>
                <a:lnTo>
                  <a:pt x="8408082" y="618918"/>
                </a:lnTo>
                <a:lnTo>
                  <a:pt x="8393388" y="628826"/>
                </a:lnTo>
                <a:lnTo>
                  <a:pt x="8375396" y="632460"/>
                </a:lnTo>
                <a:lnTo>
                  <a:pt x="46227" y="632460"/>
                </a:lnTo>
                <a:lnTo>
                  <a:pt x="28235" y="628826"/>
                </a:lnTo>
                <a:lnTo>
                  <a:pt x="13541" y="618918"/>
                </a:lnTo>
                <a:lnTo>
                  <a:pt x="3633" y="604224"/>
                </a:lnTo>
                <a:lnTo>
                  <a:pt x="0" y="586232"/>
                </a:lnTo>
                <a:lnTo>
                  <a:pt x="0" y="46228"/>
                </a:lnTo>
                <a:close/>
              </a:path>
            </a:pathLst>
          </a:custGeom>
          <a:ln w="12700">
            <a:solidFill>
              <a:srgbClr val="FFFFFF"/>
            </a:solidFill>
            <a:prstDash val="sysDash"/>
          </a:ln>
        </p:spPr>
        <p:txBody>
          <a:bodyPr wrap="square" lIns="0" tIns="0" rIns="0" bIns="0" rtlCol="0"/>
          <a:lstStyle/>
          <a:p>
            <a:endParaRPr/>
          </a:p>
        </p:txBody>
      </p:sp>
      <p:sp>
        <p:nvSpPr>
          <p:cNvPr id="16" name="object 16"/>
          <p:cNvSpPr txBox="1"/>
          <p:nvPr/>
        </p:nvSpPr>
        <p:spPr>
          <a:xfrm>
            <a:off x="3431058" y="4145661"/>
            <a:ext cx="7928609" cy="504625"/>
          </a:xfrm>
          <a:prstGeom prst="rect">
            <a:avLst/>
          </a:prstGeom>
        </p:spPr>
        <p:txBody>
          <a:bodyPr vert="horz" wrap="square" lIns="0" tIns="12065" rIns="0" bIns="0" rtlCol="0">
            <a:spAutoFit/>
          </a:bodyPr>
          <a:lstStyle/>
          <a:p>
            <a:pPr marL="12700" algn="just">
              <a:lnSpc>
                <a:spcPct val="100000"/>
              </a:lnSpc>
              <a:spcBef>
                <a:spcPts val="95"/>
              </a:spcBef>
            </a:pPr>
            <a:r>
              <a:rPr sz="1600" spc="-15" dirty="0">
                <a:latin typeface="Arial"/>
                <a:cs typeface="Arial"/>
              </a:rPr>
              <a:t>Албан шаардлага </a:t>
            </a:r>
            <a:r>
              <a:rPr sz="1600" spc="-5" dirty="0">
                <a:latin typeface="Arial"/>
                <a:cs typeface="Arial"/>
              </a:rPr>
              <a:t>өгөх, </a:t>
            </a:r>
            <a:r>
              <a:rPr sz="1600" dirty="0">
                <a:latin typeface="Arial"/>
                <a:cs typeface="Arial"/>
              </a:rPr>
              <a:t>төлбөрийн </a:t>
            </a:r>
            <a:r>
              <a:rPr sz="1600" spc="5" dirty="0">
                <a:latin typeface="Arial"/>
                <a:cs typeface="Arial"/>
              </a:rPr>
              <a:t>акт </a:t>
            </a:r>
            <a:r>
              <a:rPr sz="1600" spc="-10" dirty="0">
                <a:latin typeface="Arial"/>
                <a:cs typeface="Arial"/>
              </a:rPr>
              <a:t>тогтоох </a:t>
            </a:r>
            <a:r>
              <a:rPr sz="1600" spc="-5" dirty="0">
                <a:latin typeface="Arial"/>
                <a:cs typeface="Arial"/>
              </a:rPr>
              <a:t>журмыг </a:t>
            </a:r>
            <a:r>
              <a:rPr sz="1600" spc="-15" dirty="0">
                <a:latin typeface="Arial"/>
                <a:cs typeface="Arial"/>
              </a:rPr>
              <a:t>Монгол </a:t>
            </a:r>
            <a:r>
              <a:rPr sz="1600" spc="-25" dirty="0" err="1">
                <a:latin typeface="Arial"/>
                <a:cs typeface="Arial"/>
              </a:rPr>
              <a:t>Улсын</a:t>
            </a:r>
            <a:r>
              <a:rPr sz="1600" spc="235" dirty="0">
                <a:latin typeface="Arial"/>
                <a:cs typeface="Arial"/>
              </a:rPr>
              <a:t> </a:t>
            </a:r>
            <a:r>
              <a:rPr sz="1600" spc="-5" dirty="0" err="1">
                <a:latin typeface="Arial"/>
                <a:cs typeface="Arial"/>
              </a:rPr>
              <a:t>Ерөнхий</a:t>
            </a:r>
            <a:r>
              <a:rPr sz="1600" spc="-5" dirty="0">
                <a:latin typeface="Arial"/>
                <a:cs typeface="Arial"/>
              </a:rPr>
              <a:t> </a:t>
            </a:r>
            <a:r>
              <a:rPr lang="mn-MN" sz="1600" spc="-20" dirty="0">
                <a:latin typeface="Arial"/>
                <a:cs typeface="Arial"/>
              </a:rPr>
              <a:t>аудитор</a:t>
            </a:r>
            <a:r>
              <a:rPr lang="mn-MN" sz="1600" spc="15" dirty="0">
                <a:latin typeface="Arial"/>
                <a:cs typeface="Arial"/>
              </a:rPr>
              <a:t> </a:t>
            </a:r>
            <a:r>
              <a:rPr lang="mn-MN" sz="1600" spc="-20" dirty="0">
                <a:latin typeface="Arial"/>
                <a:cs typeface="Arial"/>
              </a:rPr>
              <a:t>батална.</a:t>
            </a:r>
            <a:endParaRPr sz="1600" dirty="0">
              <a:latin typeface="Arial"/>
              <a:cs typeface="Arial"/>
            </a:endParaRPr>
          </a:p>
        </p:txBody>
      </p:sp>
      <p:sp>
        <p:nvSpPr>
          <p:cNvPr id="18" name="object 2">
            <a:extLst>
              <a:ext uri="{FF2B5EF4-FFF2-40B4-BE49-F238E27FC236}">
                <a16:creationId xmlns:a16="http://schemas.microsoft.com/office/drawing/2014/main" id="{8486DAF5-9FA6-4D85-9745-287FF01AE14B}"/>
              </a:ext>
            </a:extLst>
          </p:cNvPr>
          <p:cNvSpPr txBox="1"/>
          <p:nvPr/>
        </p:nvSpPr>
        <p:spPr>
          <a:xfrm>
            <a:off x="8913647" y="627173"/>
            <a:ext cx="2375535" cy="120546"/>
          </a:xfrm>
          <a:prstGeom prst="rect">
            <a:avLst/>
          </a:prstGeom>
          <a:solidFill>
            <a:srgbClr val="FDD530"/>
          </a:solidFill>
          <a:ln>
            <a:solidFill>
              <a:schemeClr val="bg1"/>
            </a:solidFill>
          </a:ln>
        </p:spPr>
        <p:style>
          <a:lnRef idx="2">
            <a:schemeClr val="accent1"/>
          </a:lnRef>
          <a:fillRef idx="1">
            <a:schemeClr val="lt1"/>
          </a:fillRef>
          <a:effectRef idx="0">
            <a:schemeClr val="accent1"/>
          </a:effectRef>
          <a:fontRef idx="minor">
            <a:schemeClr val="dk1"/>
          </a:fontRef>
        </p:style>
        <p:txBody>
          <a:bodyPr vert="horz" wrap="square" lIns="0" tIns="12700" rIns="0" bIns="0" rtlCol="0">
            <a:spAutoFit/>
          </a:bodyPr>
          <a:lstStyle/>
          <a:p>
            <a:pPr marL="15875" algn="ctr">
              <a:lnSpc>
                <a:spcPct val="100000"/>
              </a:lnSpc>
              <a:spcBef>
                <a:spcPts val="655"/>
              </a:spcBef>
            </a:pPr>
            <a:r>
              <a:rPr sz="700" b="1" spc="-5" dirty="0">
                <a:solidFill>
                  <a:schemeClr val="tx1"/>
                </a:solidFill>
                <a:latin typeface="Times New Roman"/>
                <a:cs typeface="Times New Roman"/>
              </a:rPr>
              <a:t>Ш И Н Э Ч И Л С Э Н</a:t>
            </a:r>
            <a:r>
              <a:rPr sz="700" b="1" spc="40" dirty="0">
                <a:solidFill>
                  <a:schemeClr val="tx1"/>
                </a:solidFill>
                <a:latin typeface="Times New Roman"/>
                <a:cs typeface="Times New Roman"/>
              </a:rPr>
              <a:t>  </a:t>
            </a:r>
            <a:r>
              <a:rPr sz="700" b="1" spc="-5" dirty="0">
                <a:solidFill>
                  <a:schemeClr val="tx1"/>
                </a:solidFill>
                <a:latin typeface="Times New Roman"/>
                <a:cs typeface="Times New Roman"/>
              </a:rPr>
              <a:t>Н А Й Р У У Л Г А</a:t>
            </a:r>
            <a:endParaRPr sz="700" dirty="0">
              <a:solidFill>
                <a:schemeClr val="tx1"/>
              </a:solidFill>
              <a:latin typeface="Times New Roman"/>
              <a:cs typeface="Times New Roman"/>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6">
            <a:extLst>
              <a:ext uri="{FF2B5EF4-FFF2-40B4-BE49-F238E27FC236}">
                <a16:creationId xmlns:a16="http://schemas.microsoft.com/office/drawing/2014/main" id="{6E12E787-1F58-4F71-B814-85A8027A2083}"/>
              </a:ext>
            </a:extLst>
          </p:cNvPr>
          <p:cNvSpPr txBox="1"/>
          <p:nvPr/>
        </p:nvSpPr>
        <p:spPr>
          <a:xfrm>
            <a:off x="533597" y="1445611"/>
            <a:ext cx="11124805" cy="998350"/>
          </a:xfrm>
          <a:prstGeom prst="rect">
            <a:avLst/>
          </a:prstGeom>
        </p:spPr>
        <p:txBody>
          <a:bodyPr vert="horz" wrap="square" lIns="0" tIns="13335" rIns="0" bIns="0" rtlCol="0">
            <a:spAutoFit/>
          </a:bodyPr>
          <a:lstStyle/>
          <a:p>
            <a:pPr marL="12700" algn="just">
              <a:lnSpc>
                <a:spcPct val="100000"/>
              </a:lnSpc>
              <a:spcBef>
                <a:spcPts val="105"/>
              </a:spcBef>
            </a:pPr>
            <a:r>
              <a:rPr lang="mn-MN" sz="1600" b="0" i="0" dirty="0">
                <a:solidFill>
                  <a:srgbClr val="333333"/>
                </a:solidFill>
                <a:effectLst/>
                <a:latin typeface="Arial" panose="020B0604020202020204" pitchFamily="34" charset="0"/>
              </a:rPr>
              <a:t>Төрийн аудитын байгууллага </a:t>
            </a:r>
            <a:r>
              <a:rPr lang="mn-MN" sz="1600" b="1" i="0" dirty="0">
                <a:solidFill>
                  <a:srgbClr val="333333"/>
                </a:solidFill>
                <a:effectLst/>
                <a:latin typeface="Arial" panose="020B0604020202020204" pitchFamily="34" charset="0"/>
              </a:rPr>
              <a:t>Төсвийн тухай хуульд заасны дагуу </a:t>
            </a:r>
            <a:r>
              <a:rPr lang="mn-MN" sz="1600" b="0" i="0" dirty="0">
                <a:solidFill>
                  <a:srgbClr val="333333"/>
                </a:solidFill>
                <a:effectLst/>
                <a:latin typeface="Arial" panose="020B0604020202020204" pitchFamily="34" charset="0"/>
              </a:rPr>
              <a:t>улсын нэгдсэн төсвийн гүйцэтгэл, Засгийн газрын санхүүгийн нэгтгэсэн тайлан, төсвийн байгууллага, төсөв захирагчийн жилийн төсвийн гүйцэтгэл, санхүүгийн тайлан, санхүүгийн нэгтгэсэн тайлан, төрийн болон орон нутгийн өмчит, тэдгээрийн оролцоотой хуулийн этгээдийн </a:t>
            </a:r>
            <a:r>
              <a:rPr lang="mn-MN" sz="1600" b="1" i="0" dirty="0">
                <a:solidFill>
                  <a:srgbClr val="333333"/>
                </a:solidFill>
                <a:effectLst/>
                <a:latin typeface="Arial" panose="020B0604020202020204" pitchFamily="34" charset="0"/>
              </a:rPr>
              <a:t>жилийн санхүүгийн тайланд аудит хийнэ.</a:t>
            </a:r>
          </a:p>
        </p:txBody>
      </p:sp>
      <p:sp>
        <p:nvSpPr>
          <p:cNvPr id="3" name="object 10">
            <a:extLst>
              <a:ext uri="{FF2B5EF4-FFF2-40B4-BE49-F238E27FC236}">
                <a16:creationId xmlns:a16="http://schemas.microsoft.com/office/drawing/2014/main" id="{A0079935-993A-41B3-8643-AB29F63030A6}"/>
              </a:ext>
            </a:extLst>
          </p:cNvPr>
          <p:cNvSpPr txBox="1">
            <a:spLocks/>
          </p:cNvSpPr>
          <p:nvPr/>
        </p:nvSpPr>
        <p:spPr>
          <a:xfrm>
            <a:off x="533597" y="902777"/>
            <a:ext cx="6435725" cy="391160"/>
          </a:xfrm>
          <a:prstGeom prst="rect">
            <a:avLst/>
          </a:prstGeom>
        </p:spPr>
        <p:txBody>
          <a:bodyPr vert="horz" wrap="square" lIns="0" tIns="12700" rIns="0" bIns="0" rtlCol="0">
            <a:spAutoFit/>
          </a:bodyPr>
          <a:lstStyle>
            <a:lvl1pPr>
              <a:defRPr>
                <a:latin typeface="+mj-lt"/>
                <a:ea typeface="+mj-ea"/>
                <a:cs typeface="+mj-cs"/>
              </a:defRPr>
            </a:lvl1pPr>
          </a:lstStyle>
          <a:p>
            <a:pPr marL="12700">
              <a:spcBef>
                <a:spcPts val="100"/>
              </a:spcBef>
            </a:pPr>
            <a:r>
              <a:rPr lang="mn-MN" sz="2400" b="1" kern="0" dirty="0">
                <a:solidFill>
                  <a:schemeClr val="tx1"/>
                </a:solidFill>
                <a:latin typeface="Arial"/>
                <a:cs typeface="Arial"/>
              </a:rPr>
              <a:t>Санхүүгийн тайлангийн аудит</a:t>
            </a:r>
            <a:endParaRPr lang="mn-MN" sz="2400" kern="0" dirty="0">
              <a:solidFill>
                <a:schemeClr val="tx1"/>
              </a:solidFill>
              <a:latin typeface="Arial"/>
              <a:cs typeface="Arial"/>
            </a:endParaRPr>
          </a:p>
        </p:txBody>
      </p:sp>
      <p:sp>
        <p:nvSpPr>
          <p:cNvPr id="5" name="TextBox 4">
            <a:extLst>
              <a:ext uri="{FF2B5EF4-FFF2-40B4-BE49-F238E27FC236}">
                <a16:creationId xmlns:a16="http://schemas.microsoft.com/office/drawing/2014/main" id="{AC2FF323-05C1-499F-9906-F9358C82272B}"/>
              </a:ext>
            </a:extLst>
          </p:cNvPr>
          <p:cNvSpPr txBox="1"/>
          <p:nvPr/>
        </p:nvSpPr>
        <p:spPr>
          <a:xfrm>
            <a:off x="479564" y="2595635"/>
            <a:ext cx="11178838" cy="646331"/>
          </a:xfrm>
          <a:prstGeom prst="rect">
            <a:avLst/>
          </a:prstGeom>
          <a:noFill/>
        </p:spPr>
        <p:txBody>
          <a:bodyPr wrap="square">
            <a:spAutoFit/>
          </a:bodyPr>
          <a:lstStyle/>
          <a:p>
            <a:pPr algn="just"/>
            <a:r>
              <a:rPr lang="mn-MN" b="0" i="0" dirty="0">
                <a:solidFill>
                  <a:srgbClr val="333333"/>
                </a:solidFill>
                <a:effectLst/>
                <a:latin typeface="Arial" panose="020B0604020202020204" pitchFamily="34" charset="0"/>
              </a:rPr>
              <a:t>Төрийн аудитын байгууллага </a:t>
            </a:r>
            <a:r>
              <a:rPr lang="mn-MN" b="1" i="0" dirty="0">
                <a:solidFill>
                  <a:srgbClr val="333333"/>
                </a:solidFill>
                <a:effectLst/>
                <a:latin typeface="Arial" panose="020B0604020202020204" pitchFamily="34" charset="0"/>
              </a:rPr>
              <a:t>төрийн чиг үүргийг хууль тогтоомж, гэрээний үндсэн дээр шилжүүлэн авсан этгээдийн санхүүгийн тайланд аудит хийж болно.</a:t>
            </a:r>
            <a:endParaRPr lang="en-US" b="1" dirty="0"/>
          </a:p>
        </p:txBody>
      </p:sp>
      <p:sp>
        <p:nvSpPr>
          <p:cNvPr id="7" name="TextBox 6">
            <a:extLst>
              <a:ext uri="{FF2B5EF4-FFF2-40B4-BE49-F238E27FC236}">
                <a16:creationId xmlns:a16="http://schemas.microsoft.com/office/drawing/2014/main" id="{AD9EDF8A-4784-4D0C-8F4E-D12180907D97}"/>
              </a:ext>
            </a:extLst>
          </p:cNvPr>
          <p:cNvSpPr txBox="1"/>
          <p:nvPr/>
        </p:nvSpPr>
        <p:spPr>
          <a:xfrm>
            <a:off x="505888" y="3906887"/>
            <a:ext cx="11152513" cy="646331"/>
          </a:xfrm>
          <a:prstGeom prst="rect">
            <a:avLst/>
          </a:prstGeom>
          <a:noFill/>
        </p:spPr>
        <p:txBody>
          <a:bodyPr wrap="square">
            <a:spAutoFit/>
          </a:bodyPr>
          <a:lstStyle/>
          <a:p>
            <a:pPr algn="just"/>
            <a:r>
              <a:rPr lang="mn-MN" b="1" i="0" dirty="0">
                <a:solidFill>
                  <a:srgbClr val="333333"/>
                </a:solidFill>
                <a:effectLst/>
                <a:latin typeface="Arial" panose="020B0604020202020204" pitchFamily="34" charset="0"/>
              </a:rPr>
              <a:t>Аудитын хуулийн этгээд </a:t>
            </a:r>
            <a:r>
              <a:rPr lang="mn-MN" b="0" i="0" dirty="0">
                <a:solidFill>
                  <a:srgbClr val="333333"/>
                </a:solidFill>
                <a:effectLst/>
                <a:latin typeface="Arial" panose="020B0604020202020204" pitchFamily="34" charset="0"/>
              </a:rPr>
              <a:t>энэ хуулийн 8.4-т заасны дагуу санхүүгийн тайлангийн аудит хийхдээ </a:t>
            </a:r>
            <a:r>
              <a:rPr lang="mn-MN" b="1" i="0" dirty="0">
                <a:solidFill>
                  <a:srgbClr val="333333"/>
                </a:solidFill>
                <a:effectLst/>
                <a:latin typeface="Arial" panose="020B0604020202020204" pitchFamily="34" charset="0"/>
              </a:rPr>
              <a:t>төрийн аудитын байгууллагаас баталсан дүрэм, журам, стандартыг мөрдөж ажиллана</a:t>
            </a:r>
            <a:r>
              <a:rPr lang="mn-MN" b="0" i="0" dirty="0">
                <a:solidFill>
                  <a:srgbClr val="333333"/>
                </a:solidFill>
                <a:effectLst/>
                <a:latin typeface="Arial" panose="020B0604020202020204" pitchFamily="34" charset="0"/>
              </a:rPr>
              <a:t>.</a:t>
            </a:r>
            <a:endParaRPr lang="en-US" dirty="0"/>
          </a:p>
        </p:txBody>
      </p:sp>
      <p:sp>
        <p:nvSpPr>
          <p:cNvPr id="9" name="TextBox 8">
            <a:extLst>
              <a:ext uri="{FF2B5EF4-FFF2-40B4-BE49-F238E27FC236}">
                <a16:creationId xmlns:a16="http://schemas.microsoft.com/office/drawing/2014/main" id="{4D309162-5099-42E1-8C7D-1A8F4C93DB8F}"/>
              </a:ext>
            </a:extLst>
          </p:cNvPr>
          <p:cNvSpPr txBox="1"/>
          <p:nvPr/>
        </p:nvSpPr>
        <p:spPr>
          <a:xfrm>
            <a:off x="479564" y="3260556"/>
            <a:ext cx="11188535" cy="646331"/>
          </a:xfrm>
          <a:prstGeom prst="rect">
            <a:avLst/>
          </a:prstGeom>
          <a:noFill/>
        </p:spPr>
        <p:txBody>
          <a:bodyPr wrap="square">
            <a:spAutoFit/>
          </a:bodyPr>
          <a:lstStyle/>
          <a:p>
            <a:pPr algn="just"/>
            <a:r>
              <a:rPr lang="mn-MN" b="0" i="0" dirty="0">
                <a:solidFill>
                  <a:srgbClr val="333333"/>
                </a:solidFill>
                <a:effectLst/>
                <a:latin typeface="Arial" panose="020B0604020202020204" pitchFamily="34" charset="0"/>
              </a:rPr>
              <a:t>Төрийн аудитын байгууллага энэ хуульд заасан </a:t>
            </a:r>
            <a:r>
              <a:rPr lang="mn-MN" b="1" i="0" dirty="0">
                <a:solidFill>
                  <a:srgbClr val="333333"/>
                </a:solidFill>
                <a:effectLst/>
                <a:latin typeface="Arial" panose="020B0604020202020204" pitchFamily="34" charset="0"/>
              </a:rPr>
              <a:t>санхүүгийн тайланд аудит хийх чиг үүргээ аудитын хуулийн этгээдээр гүйцэтгүүлж болно.</a:t>
            </a:r>
            <a:endParaRPr lang="en-US" b="1" dirty="0"/>
          </a:p>
        </p:txBody>
      </p:sp>
      <p:sp>
        <p:nvSpPr>
          <p:cNvPr id="11" name="TextBox 10">
            <a:extLst>
              <a:ext uri="{FF2B5EF4-FFF2-40B4-BE49-F238E27FC236}">
                <a16:creationId xmlns:a16="http://schemas.microsoft.com/office/drawing/2014/main" id="{718705B7-3FF2-474D-A529-44997F817E34}"/>
              </a:ext>
            </a:extLst>
          </p:cNvPr>
          <p:cNvSpPr txBox="1"/>
          <p:nvPr/>
        </p:nvSpPr>
        <p:spPr>
          <a:xfrm>
            <a:off x="479564" y="4673725"/>
            <a:ext cx="11331436" cy="1477328"/>
          </a:xfrm>
          <a:prstGeom prst="rect">
            <a:avLst/>
          </a:prstGeom>
          <a:noFill/>
        </p:spPr>
        <p:txBody>
          <a:bodyPr wrap="square">
            <a:spAutoFit/>
          </a:bodyPr>
          <a:lstStyle/>
          <a:p>
            <a:pPr algn="just"/>
            <a:r>
              <a:rPr lang="mn-MN" b="0" i="0" dirty="0">
                <a:solidFill>
                  <a:srgbClr val="333333"/>
                </a:solidFill>
                <a:effectLst/>
                <a:latin typeface="Arial" panose="020B0604020202020204" pitchFamily="34" charset="0"/>
              </a:rPr>
              <a:t>Төрийн аудитын байгууллага санхүүгийн тайлангийн аудит хийхэд гарсан шууд ба шууд бус зардлыг нөхөх зорилгоор шалгагдагч этгээдээс </a:t>
            </a:r>
            <a:r>
              <a:rPr lang="mn-MN" b="1" i="0" dirty="0">
                <a:solidFill>
                  <a:srgbClr val="333333"/>
                </a:solidFill>
                <a:effectLst/>
                <a:latin typeface="Arial" panose="020B0604020202020204" pitchFamily="34" charset="0"/>
              </a:rPr>
              <a:t>аудитын үйлчилгээний төлбөр авна</a:t>
            </a:r>
            <a:r>
              <a:rPr lang="mn-MN" b="0" i="0" dirty="0">
                <a:solidFill>
                  <a:srgbClr val="333333"/>
                </a:solidFill>
                <a:effectLst/>
                <a:latin typeface="Arial" panose="020B0604020202020204" pitchFamily="34" charset="0"/>
              </a:rPr>
              <a:t>. Аудитын үйлчилгээний төлбөрийн жишиг үнийг Монгол Улсын Ерөнхий аудиторын саналыг үндэслэн санхүү, төсвийн асуудал эрхэлсэн төрийн захиргааны төв байгууллага жил бүр тогтоож, холбогдох байгууллагуудын төсөвт тусгана.</a:t>
            </a:r>
            <a:endParaRPr lang="en-US" dirty="0"/>
          </a:p>
        </p:txBody>
      </p:sp>
      <p:sp>
        <p:nvSpPr>
          <p:cNvPr id="17" name="object 2">
            <a:extLst>
              <a:ext uri="{FF2B5EF4-FFF2-40B4-BE49-F238E27FC236}">
                <a16:creationId xmlns:a16="http://schemas.microsoft.com/office/drawing/2014/main" id="{37FCCF59-155D-4174-8E4E-28F1257D9075}"/>
              </a:ext>
            </a:extLst>
          </p:cNvPr>
          <p:cNvSpPr txBox="1"/>
          <p:nvPr/>
        </p:nvSpPr>
        <p:spPr>
          <a:xfrm>
            <a:off x="8913647" y="460005"/>
            <a:ext cx="2375535" cy="182101"/>
          </a:xfrm>
          <a:prstGeom prst="rect">
            <a:avLst/>
          </a:prstGeom>
        </p:spPr>
        <p:txBody>
          <a:bodyPr vert="horz" wrap="square" lIns="0" tIns="12700" rIns="0" bIns="0" rtlCol="0">
            <a:spAutoFit/>
          </a:bodyPr>
          <a:lstStyle/>
          <a:p>
            <a:pPr algn="ctr">
              <a:lnSpc>
                <a:spcPct val="100000"/>
              </a:lnSpc>
              <a:spcBef>
                <a:spcPts val="100"/>
              </a:spcBef>
            </a:pPr>
            <a:r>
              <a:rPr sz="1100" b="1" spc="-5" dirty="0">
                <a:latin typeface="Arial"/>
                <a:cs typeface="Arial"/>
              </a:rPr>
              <a:t>ТӨРИЙН </a:t>
            </a:r>
            <a:r>
              <a:rPr sz="1100" b="1" spc="-10" dirty="0">
                <a:latin typeface="Arial"/>
                <a:cs typeface="Arial"/>
              </a:rPr>
              <a:t>АУДИТЫН </a:t>
            </a:r>
            <a:r>
              <a:rPr sz="1100" b="1" spc="-15" dirty="0">
                <a:latin typeface="Arial"/>
                <a:cs typeface="Arial"/>
              </a:rPr>
              <a:t>ТУХАЙ</a:t>
            </a:r>
            <a:r>
              <a:rPr sz="1100" b="1" spc="65" dirty="0">
                <a:latin typeface="Arial"/>
                <a:cs typeface="Arial"/>
              </a:rPr>
              <a:t> </a:t>
            </a:r>
            <a:r>
              <a:rPr sz="1100" b="1" spc="-5" dirty="0">
                <a:latin typeface="Arial"/>
                <a:cs typeface="Arial"/>
              </a:rPr>
              <a:t>ХУУЛЬ</a:t>
            </a:r>
            <a:endParaRPr sz="1100" dirty="0">
              <a:latin typeface="Arial"/>
              <a:cs typeface="Arial"/>
            </a:endParaRPr>
          </a:p>
        </p:txBody>
      </p:sp>
      <p:sp>
        <p:nvSpPr>
          <p:cNvPr id="19" name="object 2">
            <a:extLst>
              <a:ext uri="{FF2B5EF4-FFF2-40B4-BE49-F238E27FC236}">
                <a16:creationId xmlns:a16="http://schemas.microsoft.com/office/drawing/2014/main" id="{FA730265-8F0D-4469-8370-194016CB6723}"/>
              </a:ext>
            </a:extLst>
          </p:cNvPr>
          <p:cNvSpPr txBox="1"/>
          <p:nvPr/>
        </p:nvSpPr>
        <p:spPr>
          <a:xfrm>
            <a:off x="8913647" y="627173"/>
            <a:ext cx="2375535" cy="120546"/>
          </a:xfrm>
          <a:prstGeom prst="rect">
            <a:avLst/>
          </a:prstGeom>
          <a:solidFill>
            <a:srgbClr val="FDD530"/>
          </a:solidFill>
          <a:ln>
            <a:solidFill>
              <a:schemeClr val="bg1"/>
            </a:solidFill>
          </a:ln>
        </p:spPr>
        <p:style>
          <a:lnRef idx="2">
            <a:schemeClr val="accent1"/>
          </a:lnRef>
          <a:fillRef idx="1">
            <a:schemeClr val="lt1"/>
          </a:fillRef>
          <a:effectRef idx="0">
            <a:schemeClr val="accent1"/>
          </a:effectRef>
          <a:fontRef idx="minor">
            <a:schemeClr val="dk1"/>
          </a:fontRef>
        </p:style>
        <p:txBody>
          <a:bodyPr vert="horz" wrap="square" lIns="0" tIns="12700" rIns="0" bIns="0" rtlCol="0">
            <a:spAutoFit/>
          </a:bodyPr>
          <a:lstStyle/>
          <a:p>
            <a:pPr marL="15875" algn="ctr">
              <a:lnSpc>
                <a:spcPct val="100000"/>
              </a:lnSpc>
              <a:spcBef>
                <a:spcPts val="655"/>
              </a:spcBef>
            </a:pPr>
            <a:r>
              <a:rPr sz="700" b="1" spc="-5" dirty="0">
                <a:solidFill>
                  <a:schemeClr val="tx1"/>
                </a:solidFill>
                <a:latin typeface="Times New Roman"/>
                <a:cs typeface="Times New Roman"/>
              </a:rPr>
              <a:t>Ш И Н Э Ч И Л С Э Н</a:t>
            </a:r>
            <a:r>
              <a:rPr sz="700" b="1" spc="40" dirty="0">
                <a:solidFill>
                  <a:schemeClr val="tx1"/>
                </a:solidFill>
                <a:latin typeface="Times New Roman"/>
                <a:cs typeface="Times New Roman"/>
              </a:rPr>
              <a:t>  </a:t>
            </a:r>
            <a:r>
              <a:rPr sz="700" b="1" spc="-5" dirty="0">
                <a:solidFill>
                  <a:schemeClr val="tx1"/>
                </a:solidFill>
                <a:latin typeface="Times New Roman"/>
                <a:cs typeface="Times New Roman"/>
              </a:rPr>
              <a:t>Н А Й Р У У Л Г А</a:t>
            </a:r>
            <a:endParaRPr sz="700" dirty="0">
              <a:solidFill>
                <a:schemeClr val="tx1"/>
              </a:solidFill>
              <a:latin typeface="Times New Roman"/>
              <a:cs typeface="Times New Roman"/>
            </a:endParaRPr>
          </a:p>
        </p:txBody>
      </p:sp>
    </p:spTree>
    <p:extLst>
      <p:ext uri="{BB962C8B-B14F-4D97-AF65-F5344CB8AC3E}">
        <p14:creationId xmlns:p14="http://schemas.microsoft.com/office/powerpoint/2010/main" val="55379355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10">
            <a:extLst>
              <a:ext uri="{FF2B5EF4-FFF2-40B4-BE49-F238E27FC236}">
                <a16:creationId xmlns:a16="http://schemas.microsoft.com/office/drawing/2014/main" id="{ED1FB3A9-48D9-4CF3-874C-7211C802533B}"/>
              </a:ext>
            </a:extLst>
          </p:cNvPr>
          <p:cNvSpPr txBox="1">
            <a:spLocks/>
          </p:cNvSpPr>
          <p:nvPr/>
        </p:nvSpPr>
        <p:spPr>
          <a:xfrm>
            <a:off x="533400" y="2550100"/>
            <a:ext cx="6435725" cy="391160"/>
          </a:xfrm>
          <a:prstGeom prst="rect">
            <a:avLst/>
          </a:prstGeom>
        </p:spPr>
        <p:txBody>
          <a:bodyPr vert="horz" wrap="square" lIns="0" tIns="12700" rIns="0" bIns="0" rtlCol="0">
            <a:spAutoFit/>
          </a:bodyPr>
          <a:lstStyle>
            <a:lvl1pPr>
              <a:defRPr>
                <a:latin typeface="+mj-lt"/>
                <a:ea typeface="+mj-ea"/>
                <a:cs typeface="+mj-cs"/>
              </a:defRPr>
            </a:lvl1pPr>
          </a:lstStyle>
          <a:p>
            <a:pPr marL="12700">
              <a:spcBef>
                <a:spcPts val="100"/>
              </a:spcBef>
            </a:pPr>
            <a:r>
              <a:rPr lang="mn-MN" sz="2400" b="1" kern="0" dirty="0">
                <a:solidFill>
                  <a:schemeClr val="tx1"/>
                </a:solidFill>
                <a:latin typeface="Arial"/>
                <a:cs typeface="Arial"/>
              </a:rPr>
              <a:t>Гүйцэтгэлийн аудит:</a:t>
            </a:r>
            <a:endParaRPr lang="mn-MN" sz="2400" kern="0" dirty="0">
              <a:solidFill>
                <a:schemeClr val="tx1"/>
              </a:solidFill>
              <a:latin typeface="Arial"/>
              <a:cs typeface="Arial"/>
            </a:endParaRPr>
          </a:p>
        </p:txBody>
      </p:sp>
      <p:sp>
        <p:nvSpPr>
          <p:cNvPr id="5" name="TextBox 4">
            <a:extLst>
              <a:ext uri="{FF2B5EF4-FFF2-40B4-BE49-F238E27FC236}">
                <a16:creationId xmlns:a16="http://schemas.microsoft.com/office/drawing/2014/main" id="{3A85D5B6-BCDD-4B7B-AD50-11171461C7E7}"/>
              </a:ext>
            </a:extLst>
          </p:cNvPr>
          <p:cNvSpPr txBox="1"/>
          <p:nvPr/>
        </p:nvSpPr>
        <p:spPr>
          <a:xfrm>
            <a:off x="5217827" y="1371600"/>
            <a:ext cx="6324600" cy="3139321"/>
          </a:xfrm>
          <a:prstGeom prst="rect">
            <a:avLst/>
          </a:prstGeom>
          <a:noFill/>
        </p:spPr>
        <p:txBody>
          <a:bodyPr wrap="square">
            <a:spAutoFit/>
          </a:bodyPr>
          <a:lstStyle/>
          <a:p>
            <a:pPr algn="just" fontAlgn="t"/>
            <a:r>
              <a:rPr lang="mn-MN" b="0" i="0" dirty="0">
                <a:solidFill>
                  <a:srgbClr val="333333"/>
                </a:solidFill>
                <a:effectLst/>
                <a:latin typeface="Arial" panose="020B0604020202020204" pitchFamily="34" charset="0"/>
              </a:rPr>
              <a:t>Төрийн аудитын байгууллага шалгагдагч этгээдийн </a:t>
            </a:r>
            <a:r>
              <a:rPr lang="mn-MN" b="1" i="0" dirty="0">
                <a:solidFill>
                  <a:srgbClr val="333333"/>
                </a:solidFill>
                <a:effectLst/>
                <a:latin typeface="Arial" panose="020B0604020202020204" pitchFamily="34" charset="0"/>
              </a:rPr>
              <a:t>бодлого, үйл ажиллагаа, чиг үүргийн хэрэгжилт, хөтөлбөр, төсөл, арга хэмжээний гүйцэтгэл нь арвилан хэмнэлт, үр ашиг, үр нөлөөтэй эсэхэд аудит хийнэ.</a:t>
            </a:r>
          </a:p>
          <a:p>
            <a:pPr algn="just" fontAlgn="t"/>
            <a:endParaRPr lang="mn-MN" b="1" i="0" dirty="0">
              <a:solidFill>
                <a:srgbClr val="333333"/>
              </a:solidFill>
              <a:effectLst/>
              <a:latin typeface="Arial" panose="020B0604020202020204" pitchFamily="34" charset="0"/>
            </a:endParaRPr>
          </a:p>
          <a:p>
            <a:pPr algn="just" fontAlgn="t"/>
            <a:r>
              <a:rPr lang="mn-MN" b="0" i="0" dirty="0">
                <a:solidFill>
                  <a:srgbClr val="333333"/>
                </a:solidFill>
                <a:effectLst/>
                <a:latin typeface="Arial" panose="020B0604020202020204" pitchFamily="34" charset="0"/>
              </a:rPr>
              <a:t>Төрийн аудитын байгууллага </a:t>
            </a:r>
            <a:r>
              <a:rPr lang="mn-MN" b="1" i="0" dirty="0">
                <a:solidFill>
                  <a:srgbClr val="333333"/>
                </a:solidFill>
                <a:effectLst/>
                <a:latin typeface="Arial" panose="020B0604020202020204" pitchFamily="34" charset="0"/>
              </a:rPr>
              <a:t>шалгагдагч этгээдийн тогтолцоо, үйл ажиллагааны зохион байгуулалт, түүний хэмжилт, дотоод хяналт үр нөлөөтэй эсэхэд дүгнэлт өгч, тэдгээрийг сайжруулах чиглэлээр гүйцэтгэлийн аудит хийнэ</a:t>
            </a:r>
            <a:r>
              <a:rPr lang="mn-MN" b="0" i="0" dirty="0">
                <a:solidFill>
                  <a:srgbClr val="333333"/>
                </a:solidFill>
                <a:effectLst/>
                <a:latin typeface="Arial" panose="020B0604020202020204" pitchFamily="34" charset="0"/>
              </a:rPr>
              <a:t>.</a:t>
            </a:r>
          </a:p>
        </p:txBody>
      </p:sp>
      <p:sp>
        <p:nvSpPr>
          <p:cNvPr id="7" name="object 2">
            <a:extLst>
              <a:ext uri="{FF2B5EF4-FFF2-40B4-BE49-F238E27FC236}">
                <a16:creationId xmlns:a16="http://schemas.microsoft.com/office/drawing/2014/main" id="{5522A15A-8293-4511-A9BC-27A7797003F9}"/>
              </a:ext>
            </a:extLst>
          </p:cNvPr>
          <p:cNvSpPr txBox="1"/>
          <p:nvPr/>
        </p:nvSpPr>
        <p:spPr>
          <a:xfrm>
            <a:off x="8952865" y="457200"/>
            <a:ext cx="2375535" cy="182101"/>
          </a:xfrm>
          <a:prstGeom prst="rect">
            <a:avLst/>
          </a:prstGeom>
        </p:spPr>
        <p:txBody>
          <a:bodyPr vert="horz" wrap="square" lIns="0" tIns="12700" rIns="0" bIns="0" rtlCol="0">
            <a:spAutoFit/>
          </a:bodyPr>
          <a:lstStyle/>
          <a:p>
            <a:pPr algn="ctr">
              <a:lnSpc>
                <a:spcPct val="100000"/>
              </a:lnSpc>
              <a:spcBef>
                <a:spcPts val="100"/>
              </a:spcBef>
            </a:pPr>
            <a:r>
              <a:rPr sz="1100" b="1" spc="-5" dirty="0">
                <a:latin typeface="Arial"/>
                <a:cs typeface="Arial"/>
              </a:rPr>
              <a:t>ТӨРИЙН </a:t>
            </a:r>
            <a:r>
              <a:rPr sz="1100" b="1" spc="-10" dirty="0">
                <a:latin typeface="Arial"/>
                <a:cs typeface="Arial"/>
              </a:rPr>
              <a:t>АУДИТЫН </a:t>
            </a:r>
            <a:r>
              <a:rPr sz="1100" b="1" spc="-15" dirty="0">
                <a:latin typeface="Arial"/>
                <a:cs typeface="Arial"/>
              </a:rPr>
              <a:t>ТУХАЙ</a:t>
            </a:r>
            <a:r>
              <a:rPr sz="1100" b="1" spc="65" dirty="0">
                <a:latin typeface="Arial"/>
                <a:cs typeface="Arial"/>
              </a:rPr>
              <a:t> </a:t>
            </a:r>
            <a:r>
              <a:rPr sz="1100" b="1" spc="-5" dirty="0">
                <a:latin typeface="Arial"/>
                <a:cs typeface="Arial"/>
              </a:rPr>
              <a:t>ХУУЛЬ</a:t>
            </a:r>
            <a:endParaRPr sz="1100" dirty="0">
              <a:latin typeface="Arial"/>
              <a:cs typeface="Arial"/>
            </a:endParaRPr>
          </a:p>
        </p:txBody>
      </p:sp>
      <p:sp>
        <p:nvSpPr>
          <p:cNvPr id="9" name="object 2">
            <a:extLst>
              <a:ext uri="{FF2B5EF4-FFF2-40B4-BE49-F238E27FC236}">
                <a16:creationId xmlns:a16="http://schemas.microsoft.com/office/drawing/2014/main" id="{63257ECA-F681-4616-AF51-EEFC7A3DC1ED}"/>
              </a:ext>
            </a:extLst>
          </p:cNvPr>
          <p:cNvSpPr txBox="1"/>
          <p:nvPr/>
        </p:nvSpPr>
        <p:spPr>
          <a:xfrm>
            <a:off x="8952865" y="683526"/>
            <a:ext cx="2375535" cy="120546"/>
          </a:xfrm>
          <a:prstGeom prst="rect">
            <a:avLst/>
          </a:prstGeom>
          <a:solidFill>
            <a:srgbClr val="FDD530"/>
          </a:solidFill>
          <a:ln>
            <a:solidFill>
              <a:schemeClr val="bg1"/>
            </a:solidFill>
          </a:ln>
        </p:spPr>
        <p:style>
          <a:lnRef idx="2">
            <a:schemeClr val="accent1"/>
          </a:lnRef>
          <a:fillRef idx="1">
            <a:schemeClr val="lt1"/>
          </a:fillRef>
          <a:effectRef idx="0">
            <a:schemeClr val="accent1"/>
          </a:effectRef>
          <a:fontRef idx="minor">
            <a:schemeClr val="dk1"/>
          </a:fontRef>
        </p:style>
        <p:txBody>
          <a:bodyPr vert="horz" wrap="square" lIns="0" tIns="12700" rIns="0" bIns="0" rtlCol="0">
            <a:spAutoFit/>
          </a:bodyPr>
          <a:lstStyle/>
          <a:p>
            <a:pPr marL="15875" algn="ctr">
              <a:lnSpc>
                <a:spcPct val="100000"/>
              </a:lnSpc>
              <a:spcBef>
                <a:spcPts val="655"/>
              </a:spcBef>
            </a:pPr>
            <a:r>
              <a:rPr sz="700" b="1" spc="-5" dirty="0">
                <a:solidFill>
                  <a:schemeClr val="tx1"/>
                </a:solidFill>
                <a:latin typeface="Times New Roman"/>
                <a:cs typeface="Times New Roman"/>
              </a:rPr>
              <a:t>Ш И Н Э Ч И Л С Э Н</a:t>
            </a:r>
            <a:r>
              <a:rPr sz="700" b="1" spc="40" dirty="0">
                <a:solidFill>
                  <a:schemeClr val="tx1"/>
                </a:solidFill>
                <a:latin typeface="Times New Roman"/>
                <a:cs typeface="Times New Roman"/>
              </a:rPr>
              <a:t>  </a:t>
            </a:r>
            <a:r>
              <a:rPr sz="700" b="1" spc="-5" dirty="0">
                <a:solidFill>
                  <a:schemeClr val="tx1"/>
                </a:solidFill>
                <a:latin typeface="Times New Roman"/>
                <a:cs typeface="Times New Roman"/>
              </a:rPr>
              <a:t>Н А Й Р У У Л Г А</a:t>
            </a:r>
            <a:endParaRPr sz="700" dirty="0">
              <a:solidFill>
                <a:schemeClr val="tx1"/>
              </a:solidFill>
              <a:latin typeface="Times New Roman"/>
              <a:cs typeface="Times New Roman"/>
            </a:endParaRPr>
          </a:p>
        </p:txBody>
      </p:sp>
    </p:spTree>
    <p:extLst>
      <p:ext uri="{BB962C8B-B14F-4D97-AF65-F5344CB8AC3E}">
        <p14:creationId xmlns:p14="http://schemas.microsoft.com/office/powerpoint/2010/main" val="31110969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10">
            <a:extLst>
              <a:ext uri="{FF2B5EF4-FFF2-40B4-BE49-F238E27FC236}">
                <a16:creationId xmlns:a16="http://schemas.microsoft.com/office/drawing/2014/main" id="{ADFE44AF-47ED-4750-B297-0B63CF1DE93A}"/>
              </a:ext>
            </a:extLst>
          </p:cNvPr>
          <p:cNvSpPr txBox="1">
            <a:spLocks/>
          </p:cNvSpPr>
          <p:nvPr/>
        </p:nvSpPr>
        <p:spPr>
          <a:xfrm>
            <a:off x="609600" y="3037840"/>
            <a:ext cx="6435725" cy="391160"/>
          </a:xfrm>
          <a:prstGeom prst="rect">
            <a:avLst/>
          </a:prstGeom>
        </p:spPr>
        <p:txBody>
          <a:bodyPr vert="horz" wrap="square" lIns="0" tIns="12700" rIns="0" bIns="0" rtlCol="0">
            <a:spAutoFit/>
          </a:bodyPr>
          <a:lstStyle>
            <a:lvl1pPr>
              <a:defRPr>
                <a:latin typeface="+mj-lt"/>
                <a:ea typeface="+mj-ea"/>
                <a:cs typeface="+mj-cs"/>
              </a:defRPr>
            </a:lvl1pPr>
          </a:lstStyle>
          <a:p>
            <a:pPr marL="12700">
              <a:spcBef>
                <a:spcPts val="100"/>
              </a:spcBef>
            </a:pPr>
            <a:r>
              <a:rPr lang="mn-MN" sz="2400" b="1" kern="0" dirty="0">
                <a:solidFill>
                  <a:schemeClr val="tx1"/>
                </a:solidFill>
                <a:latin typeface="Arial"/>
                <a:cs typeface="Arial"/>
              </a:rPr>
              <a:t>Нийцлийн аудит:</a:t>
            </a:r>
            <a:endParaRPr lang="mn-MN" sz="2400" kern="0" dirty="0">
              <a:solidFill>
                <a:schemeClr val="tx1"/>
              </a:solidFill>
              <a:latin typeface="Arial"/>
              <a:cs typeface="Arial"/>
            </a:endParaRPr>
          </a:p>
        </p:txBody>
      </p:sp>
      <p:sp>
        <p:nvSpPr>
          <p:cNvPr id="5" name="TextBox 4">
            <a:extLst>
              <a:ext uri="{FF2B5EF4-FFF2-40B4-BE49-F238E27FC236}">
                <a16:creationId xmlns:a16="http://schemas.microsoft.com/office/drawing/2014/main" id="{7C869874-9AB3-4C97-921C-7060F0BA6656}"/>
              </a:ext>
            </a:extLst>
          </p:cNvPr>
          <p:cNvSpPr txBox="1"/>
          <p:nvPr/>
        </p:nvSpPr>
        <p:spPr>
          <a:xfrm>
            <a:off x="5562600" y="1497965"/>
            <a:ext cx="5735782" cy="4585871"/>
          </a:xfrm>
          <a:prstGeom prst="rect">
            <a:avLst/>
          </a:prstGeom>
          <a:noFill/>
        </p:spPr>
        <p:txBody>
          <a:bodyPr wrap="square">
            <a:spAutoFit/>
          </a:bodyPr>
          <a:lstStyle/>
          <a:p>
            <a:pPr algn="just" fontAlgn="t"/>
            <a:r>
              <a:rPr lang="mn-MN" b="0" i="0" dirty="0">
                <a:solidFill>
                  <a:srgbClr val="333333"/>
                </a:solidFill>
                <a:effectLst/>
                <a:latin typeface="Arial" panose="020B0604020202020204" pitchFamily="34" charset="0"/>
              </a:rPr>
              <a:t>Төрийн аудитын байгууллага </a:t>
            </a:r>
            <a:r>
              <a:rPr lang="mn-MN" b="1" i="0" dirty="0">
                <a:solidFill>
                  <a:srgbClr val="333333"/>
                </a:solidFill>
                <a:effectLst/>
                <a:latin typeface="Arial" panose="020B0604020202020204" pitchFamily="34" charset="0"/>
              </a:rPr>
              <a:t>шалгагдагч этгээд үйл ажиллагаандаа төрийн санхүү, төсөв, нийтийн өмчтэй холбоотой хууль тогтоомж, захиргааны хэм хэмжээний болон бусад эрх зүйн актыг </a:t>
            </a:r>
            <a:r>
              <a:rPr lang="mn-MN" sz="2000" b="1" i="0" dirty="0">
                <a:solidFill>
                  <a:srgbClr val="D3B219"/>
                </a:solidFill>
                <a:effectLst/>
                <a:latin typeface="Arial" panose="020B0604020202020204" pitchFamily="34" charset="0"/>
              </a:rPr>
              <a:t>хэрэгжүүлж</a:t>
            </a:r>
            <a:r>
              <a:rPr lang="mn-MN" b="1" i="0" dirty="0">
                <a:solidFill>
                  <a:srgbClr val="333333"/>
                </a:solidFill>
                <a:effectLst/>
                <a:latin typeface="Arial" panose="020B0604020202020204" pitchFamily="34" charset="0"/>
              </a:rPr>
              <a:t> байгаа эсэхэд аудит хийнэ</a:t>
            </a:r>
            <a:r>
              <a:rPr lang="mn-MN" b="0" i="0" dirty="0">
                <a:solidFill>
                  <a:srgbClr val="333333"/>
                </a:solidFill>
                <a:effectLst/>
                <a:latin typeface="Arial" panose="020B0604020202020204" pitchFamily="34" charset="0"/>
              </a:rPr>
              <a:t>.</a:t>
            </a:r>
          </a:p>
          <a:p>
            <a:pPr algn="just" fontAlgn="t"/>
            <a:endParaRPr lang="mn-MN" b="0" i="0" dirty="0">
              <a:solidFill>
                <a:srgbClr val="333333"/>
              </a:solidFill>
              <a:effectLst/>
              <a:latin typeface="Arial" panose="020B0604020202020204" pitchFamily="34" charset="0"/>
            </a:endParaRPr>
          </a:p>
          <a:p>
            <a:pPr algn="just" fontAlgn="t"/>
            <a:r>
              <a:rPr lang="mn-MN" b="0" i="0" dirty="0">
                <a:solidFill>
                  <a:srgbClr val="333333"/>
                </a:solidFill>
                <a:effectLst/>
                <a:latin typeface="Arial" panose="020B0604020202020204" pitchFamily="34" charset="0"/>
              </a:rPr>
              <a:t>Төрийн аудитын байгууллага </a:t>
            </a:r>
            <a:r>
              <a:rPr lang="mn-MN" b="1" i="0" dirty="0">
                <a:solidFill>
                  <a:srgbClr val="333333"/>
                </a:solidFill>
                <a:effectLst/>
                <a:latin typeface="Arial" panose="020B0604020202020204" pitchFamily="34" charset="0"/>
              </a:rPr>
              <a:t>шалгагдагч этгээдийн мөрдөж байгаа төрийн санхүү, төсөв, нийтийн өмчтэй холбоотой хууль тогтоомж, захиргааны хэм хэмжээний болон бусад эрх зүйн актын </a:t>
            </a:r>
            <a:r>
              <a:rPr lang="mn-MN" sz="2000" b="1" i="0" dirty="0">
                <a:solidFill>
                  <a:srgbClr val="D3B219"/>
                </a:solidFill>
                <a:effectLst/>
                <a:latin typeface="Arial" panose="020B0604020202020204" pitchFamily="34" charset="0"/>
              </a:rPr>
              <a:t>нийцэлд</a:t>
            </a:r>
            <a:r>
              <a:rPr lang="mn-MN" b="1" i="0" dirty="0">
                <a:solidFill>
                  <a:srgbClr val="333333"/>
                </a:solidFill>
                <a:effectLst/>
                <a:latin typeface="Arial" panose="020B0604020202020204" pitchFamily="34" charset="0"/>
              </a:rPr>
              <a:t> аудит хийнэ.</a:t>
            </a:r>
          </a:p>
          <a:p>
            <a:pPr algn="just" fontAlgn="t"/>
            <a:endParaRPr lang="mn-MN" dirty="0">
              <a:solidFill>
                <a:srgbClr val="333333"/>
              </a:solidFill>
              <a:latin typeface="Arial" panose="020B0604020202020204" pitchFamily="34" charset="0"/>
            </a:endParaRPr>
          </a:p>
          <a:p>
            <a:pPr algn="just" fontAlgn="t"/>
            <a:r>
              <a:rPr lang="mn-MN" b="1" i="0" dirty="0">
                <a:solidFill>
                  <a:srgbClr val="333333"/>
                </a:solidFill>
                <a:effectLst/>
                <a:latin typeface="Arial" panose="020B0604020202020204" pitchFamily="34" charset="0"/>
              </a:rPr>
              <a:t>Төрийн аудитын байгууллага нийцлийн аудитыг санхүүгийн тайлангийн болон гүйцэтгэлийн аудиттай хослуулан хийж болно.</a:t>
            </a:r>
          </a:p>
        </p:txBody>
      </p:sp>
      <p:sp>
        <p:nvSpPr>
          <p:cNvPr id="7" name="object 2">
            <a:extLst>
              <a:ext uri="{FF2B5EF4-FFF2-40B4-BE49-F238E27FC236}">
                <a16:creationId xmlns:a16="http://schemas.microsoft.com/office/drawing/2014/main" id="{2AAD3F00-4174-43A5-8D7A-66883938B0A0}"/>
              </a:ext>
            </a:extLst>
          </p:cNvPr>
          <p:cNvSpPr txBox="1"/>
          <p:nvPr/>
        </p:nvSpPr>
        <p:spPr>
          <a:xfrm>
            <a:off x="8610600" y="417431"/>
            <a:ext cx="2375535" cy="182101"/>
          </a:xfrm>
          <a:prstGeom prst="rect">
            <a:avLst/>
          </a:prstGeom>
        </p:spPr>
        <p:txBody>
          <a:bodyPr vert="horz" wrap="square" lIns="0" tIns="12700" rIns="0" bIns="0" rtlCol="0">
            <a:spAutoFit/>
          </a:bodyPr>
          <a:lstStyle/>
          <a:p>
            <a:pPr algn="ctr">
              <a:lnSpc>
                <a:spcPct val="100000"/>
              </a:lnSpc>
              <a:spcBef>
                <a:spcPts val="100"/>
              </a:spcBef>
            </a:pPr>
            <a:r>
              <a:rPr sz="1100" b="1" spc="-5" dirty="0">
                <a:latin typeface="Arial"/>
                <a:cs typeface="Arial"/>
              </a:rPr>
              <a:t>ТӨРИЙН </a:t>
            </a:r>
            <a:r>
              <a:rPr sz="1100" b="1" spc="-10" dirty="0">
                <a:latin typeface="Arial"/>
                <a:cs typeface="Arial"/>
              </a:rPr>
              <a:t>АУДИТЫН </a:t>
            </a:r>
            <a:r>
              <a:rPr sz="1100" b="1" spc="-15" dirty="0">
                <a:latin typeface="Arial"/>
                <a:cs typeface="Arial"/>
              </a:rPr>
              <a:t>ТУХАЙ</a:t>
            </a:r>
            <a:r>
              <a:rPr sz="1100" b="1" spc="65" dirty="0">
                <a:latin typeface="Arial"/>
                <a:cs typeface="Arial"/>
              </a:rPr>
              <a:t> </a:t>
            </a:r>
            <a:r>
              <a:rPr sz="1100" b="1" spc="-5" dirty="0">
                <a:latin typeface="Arial"/>
                <a:cs typeface="Arial"/>
              </a:rPr>
              <a:t>ХУУЛЬ</a:t>
            </a:r>
            <a:endParaRPr sz="1100" dirty="0">
              <a:latin typeface="Arial"/>
              <a:cs typeface="Arial"/>
            </a:endParaRPr>
          </a:p>
        </p:txBody>
      </p:sp>
      <p:sp>
        <p:nvSpPr>
          <p:cNvPr id="9" name="object 2">
            <a:extLst>
              <a:ext uri="{FF2B5EF4-FFF2-40B4-BE49-F238E27FC236}">
                <a16:creationId xmlns:a16="http://schemas.microsoft.com/office/drawing/2014/main" id="{F01442D4-34E2-493B-A28E-5D496026CF34}"/>
              </a:ext>
            </a:extLst>
          </p:cNvPr>
          <p:cNvSpPr txBox="1"/>
          <p:nvPr/>
        </p:nvSpPr>
        <p:spPr>
          <a:xfrm>
            <a:off x="8610600" y="643757"/>
            <a:ext cx="2375535" cy="120546"/>
          </a:xfrm>
          <a:prstGeom prst="rect">
            <a:avLst/>
          </a:prstGeom>
          <a:solidFill>
            <a:srgbClr val="FDD530"/>
          </a:solidFill>
          <a:ln>
            <a:solidFill>
              <a:schemeClr val="bg1"/>
            </a:solidFill>
          </a:ln>
        </p:spPr>
        <p:style>
          <a:lnRef idx="2">
            <a:schemeClr val="accent1"/>
          </a:lnRef>
          <a:fillRef idx="1">
            <a:schemeClr val="lt1"/>
          </a:fillRef>
          <a:effectRef idx="0">
            <a:schemeClr val="accent1"/>
          </a:effectRef>
          <a:fontRef idx="minor">
            <a:schemeClr val="dk1"/>
          </a:fontRef>
        </p:style>
        <p:txBody>
          <a:bodyPr vert="horz" wrap="square" lIns="0" tIns="12700" rIns="0" bIns="0" rtlCol="0">
            <a:spAutoFit/>
          </a:bodyPr>
          <a:lstStyle/>
          <a:p>
            <a:pPr marL="15875" algn="ctr">
              <a:lnSpc>
                <a:spcPct val="100000"/>
              </a:lnSpc>
              <a:spcBef>
                <a:spcPts val="655"/>
              </a:spcBef>
            </a:pPr>
            <a:r>
              <a:rPr sz="700" b="1" spc="-5" dirty="0">
                <a:solidFill>
                  <a:schemeClr val="tx1"/>
                </a:solidFill>
                <a:latin typeface="Times New Roman"/>
                <a:cs typeface="Times New Roman"/>
              </a:rPr>
              <a:t>Ш И Н Э Ч И Л С Э Н</a:t>
            </a:r>
            <a:r>
              <a:rPr sz="700" b="1" spc="40" dirty="0">
                <a:solidFill>
                  <a:schemeClr val="tx1"/>
                </a:solidFill>
                <a:latin typeface="Times New Roman"/>
                <a:cs typeface="Times New Roman"/>
              </a:rPr>
              <a:t>  </a:t>
            </a:r>
            <a:r>
              <a:rPr sz="700" b="1" spc="-5" dirty="0">
                <a:solidFill>
                  <a:schemeClr val="tx1"/>
                </a:solidFill>
                <a:latin typeface="Times New Roman"/>
                <a:cs typeface="Times New Roman"/>
              </a:rPr>
              <a:t>Н А Й Р У У Л Г А</a:t>
            </a:r>
            <a:endParaRPr sz="700" dirty="0">
              <a:solidFill>
                <a:schemeClr val="tx1"/>
              </a:solidFill>
              <a:latin typeface="Times New Roman"/>
              <a:cs typeface="Times New Roman"/>
            </a:endParaRPr>
          </a:p>
        </p:txBody>
      </p:sp>
    </p:spTree>
    <p:extLst>
      <p:ext uri="{BB962C8B-B14F-4D97-AF65-F5344CB8AC3E}">
        <p14:creationId xmlns:p14="http://schemas.microsoft.com/office/powerpoint/2010/main" val="263988800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10">
            <a:extLst>
              <a:ext uri="{FF2B5EF4-FFF2-40B4-BE49-F238E27FC236}">
                <a16:creationId xmlns:a16="http://schemas.microsoft.com/office/drawing/2014/main" id="{4FD4895F-ABD4-4333-B6CD-526FD2D8C174}"/>
              </a:ext>
            </a:extLst>
          </p:cNvPr>
          <p:cNvSpPr txBox="1">
            <a:spLocks/>
          </p:cNvSpPr>
          <p:nvPr/>
        </p:nvSpPr>
        <p:spPr>
          <a:xfrm>
            <a:off x="685800" y="2286000"/>
            <a:ext cx="6435725" cy="391160"/>
          </a:xfrm>
          <a:prstGeom prst="rect">
            <a:avLst/>
          </a:prstGeom>
        </p:spPr>
        <p:txBody>
          <a:bodyPr vert="horz" wrap="square" lIns="0" tIns="12700" rIns="0" bIns="0" rtlCol="0">
            <a:spAutoFit/>
          </a:bodyPr>
          <a:lstStyle>
            <a:lvl1pPr>
              <a:defRPr>
                <a:latin typeface="+mj-lt"/>
                <a:ea typeface="+mj-ea"/>
                <a:cs typeface="+mj-cs"/>
              </a:defRPr>
            </a:lvl1pPr>
          </a:lstStyle>
          <a:p>
            <a:pPr marL="12700">
              <a:spcBef>
                <a:spcPts val="100"/>
              </a:spcBef>
            </a:pPr>
            <a:r>
              <a:rPr lang="mn-MN" sz="2400" b="1" kern="0" dirty="0">
                <a:solidFill>
                  <a:schemeClr val="tx1"/>
                </a:solidFill>
                <a:latin typeface="Arial"/>
                <a:cs typeface="Arial"/>
              </a:rPr>
              <a:t>Аудитын төлөвлөлт:</a:t>
            </a:r>
            <a:endParaRPr lang="mn-MN" sz="2400" kern="0" dirty="0">
              <a:solidFill>
                <a:schemeClr val="tx1"/>
              </a:solidFill>
              <a:latin typeface="Arial"/>
              <a:cs typeface="Arial"/>
            </a:endParaRPr>
          </a:p>
        </p:txBody>
      </p:sp>
      <p:sp>
        <p:nvSpPr>
          <p:cNvPr id="5" name="TextBox 4">
            <a:extLst>
              <a:ext uri="{FF2B5EF4-FFF2-40B4-BE49-F238E27FC236}">
                <a16:creationId xmlns:a16="http://schemas.microsoft.com/office/drawing/2014/main" id="{6C4A3A58-FED4-4A18-A3DB-FE3B1380CD21}"/>
              </a:ext>
            </a:extLst>
          </p:cNvPr>
          <p:cNvSpPr txBox="1"/>
          <p:nvPr/>
        </p:nvSpPr>
        <p:spPr>
          <a:xfrm>
            <a:off x="5791200" y="990600"/>
            <a:ext cx="6003175" cy="5663089"/>
          </a:xfrm>
          <a:prstGeom prst="rect">
            <a:avLst/>
          </a:prstGeom>
          <a:noFill/>
        </p:spPr>
        <p:txBody>
          <a:bodyPr wrap="square">
            <a:spAutoFit/>
          </a:bodyPr>
          <a:lstStyle/>
          <a:p>
            <a:pPr marL="285750" indent="-285750" algn="just" fontAlgn="t">
              <a:buFont typeface="Arial" panose="020B0604020202020204" pitchFamily="34" charset="0"/>
              <a:buChar char="•"/>
            </a:pPr>
            <a:r>
              <a:rPr lang="mn-MN" b="1" i="0" dirty="0">
                <a:solidFill>
                  <a:srgbClr val="333333"/>
                </a:solidFill>
                <a:effectLst/>
                <a:latin typeface="Arial" panose="020B0604020202020204" pitchFamily="34" charset="0"/>
              </a:rPr>
              <a:t>Хуульд заасны дагуу хийгдэх аудит;</a:t>
            </a:r>
          </a:p>
          <a:p>
            <a:pPr marL="285750" indent="-285750" algn="just" fontAlgn="t">
              <a:buFont typeface="Arial" panose="020B0604020202020204" pitchFamily="34" charset="0"/>
              <a:buChar char="•"/>
            </a:pPr>
            <a:r>
              <a:rPr lang="mn-MN" b="1" i="0" dirty="0">
                <a:solidFill>
                  <a:srgbClr val="333333"/>
                </a:solidFill>
                <a:effectLst/>
                <a:latin typeface="Arial" panose="020B0604020202020204" pitchFamily="34" charset="0"/>
              </a:rPr>
              <a:t>Төрийн аудитын байгууллагын бодлогоор хийгдэх аудит</a:t>
            </a:r>
            <a:r>
              <a:rPr lang="mn-MN" b="0" i="0" dirty="0">
                <a:solidFill>
                  <a:srgbClr val="333333"/>
                </a:solidFill>
                <a:effectLst/>
                <a:latin typeface="Arial" panose="020B0604020202020204" pitchFamily="34" charset="0"/>
              </a:rPr>
              <a:t>.</a:t>
            </a:r>
          </a:p>
          <a:p>
            <a:pPr algn="just" fontAlgn="t"/>
            <a:r>
              <a:rPr lang="mn-MN" b="0" i="0" dirty="0">
                <a:solidFill>
                  <a:srgbClr val="333333"/>
                </a:solidFill>
                <a:effectLst/>
                <a:latin typeface="Arial" panose="020B0604020202020204" pitchFamily="34" charset="0"/>
              </a:rPr>
              <a:t>Энэ хуулийн 11.2.1-д зааснаас бусад </a:t>
            </a:r>
            <a:r>
              <a:rPr lang="mn-MN" b="1" i="0" dirty="0">
                <a:solidFill>
                  <a:srgbClr val="333333"/>
                </a:solidFill>
                <a:effectLst/>
                <a:latin typeface="Arial" panose="020B0604020202020204" pitchFamily="34" charset="0"/>
              </a:rPr>
              <a:t>аудитын сэдвийг батлахдаа дараах хүчин зүйлд үндэслэнэ:</a:t>
            </a:r>
          </a:p>
          <a:p>
            <a:pPr marL="863600" indent="-285750" algn="just" fontAlgn="t">
              <a:buFont typeface="Arial" panose="020B0604020202020204" pitchFamily="34" charset="0"/>
              <a:buChar char="•"/>
            </a:pPr>
            <a:r>
              <a:rPr lang="mn-MN" b="1" i="0" dirty="0">
                <a:solidFill>
                  <a:srgbClr val="333333"/>
                </a:solidFill>
                <a:effectLst/>
                <a:latin typeface="Arial" panose="020B0604020202020204" pitchFamily="34" charset="0"/>
              </a:rPr>
              <a:t>тухайн сэдвээр урьдчилсан судалгаа, тооцоолол хийгдсэн байх</a:t>
            </a:r>
            <a:r>
              <a:rPr lang="mn-MN" b="0" i="0" dirty="0">
                <a:solidFill>
                  <a:srgbClr val="333333"/>
                </a:solidFill>
                <a:effectLst/>
                <a:latin typeface="Arial" panose="020B0604020202020204" pitchFamily="34" charset="0"/>
              </a:rPr>
              <a:t>;</a:t>
            </a:r>
          </a:p>
          <a:p>
            <a:pPr marL="863600" indent="-285750" algn="just" fontAlgn="t">
              <a:buFont typeface="Arial" panose="020B0604020202020204" pitchFamily="34" charset="0"/>
              <a:buChar char="•"/>
            </a:pPr>
            <a:r>
              <a:rPr lang="mn-MN" b="1" i="0" dirty="0">
                <a:solidFill>
                  <a:srgbClr val="333333"/>
                </a:solidFill>
                <a:effectLst/>
                <a:latin typeface="Arial" panose="020B0604020202020204" pitchFamily="34" charset="0"/>
              </a:rPr>
              <a:t>төсөв, санхүү, хугацаа болон хүний нөөцийн чадавхтай байх</a:t>
            </a:r>
            <a:r>
              <a:rPr lang="mn-MN" b="0" i="0" dirty="0">
                <a:solidFill>
                  <a:srgbClr val="333333"/>
                </a:solidFill>
                <a:effectLst/>
                <a:latin typeface="Arial" panose="020B0604020202020204" pitchFamily="34" charset="0"/>
              </a:rPr>
              <a:t>;</a:t>
            </a:r>
          </a:p>
          <a:p>
            <a:pPr marL="863600" indent="-285750" algn="just" fontAlgn="t">
              <a:buFont typeface="Arial" panose="020B0604020202020204" pitchFamily="34" charset="0"/>
              <a:buChar char="•"/>
            </a:pPr>
            <a:r>
              <a:rPr lang="mn-MN" b="1" i="0" dirty="0">
                <a:solidFill>
                  <a:srgbClr val="333333"/>
                </a:solidFill>
                <a:effectLst/>
                <a:latin typeface="Arial" panose="020B0604020202020204" pitchFamily="34" charset="0"/>
              </a:rPr>
              <a:t>иргэд, олон нийтийн анхааралд байгаа үнэн зөв хариу хүссэн нийтийн ашиг сонирхлыг хөндсөн асуудал байх</a:t>
            </a:r>
            <a:r>
              <a:rPr lang="mn-MN" b="0" i="0" dirty="0">
                <a:solidFill>
                  <a:srgbClr val="333333"/>
                </a:solidFill>
                <a:effectLst/>
                <a:latin typeface="Arial" panose="020B0604020202020204" pitchFamily="34" charset="0"/>
              </a:rPr>
              <a:t>.</a:t>
            </a:r>
          </a:p>
          <a:p>
            <a:pPr marL="342900" indent="-342900" algn="just" fontAlgn="t">
              <a:buFont typeface="Arial" panose="020B0604020202020204" pitchFamily="34" charset="0"/>
              <a:buChar char="•"/>
            </a:pPr>
            <a:r>
              <a:rPr lang="mn-MN" sz="2000" b="1" i="0" dirty="0">
                <a:solidFill>
                  <a:schemeClr val="accent6">
                    <a:lumMod val="50000"/>
                  </a:schemeClr>
                </a:solidFill>
                <a:effectLst/>
                <a:latin typeface="Arial" panose="020B0604020202020204" pitchFamily="34" charset="0"/>
              </a:rPr>
              <a:t>Аймаг,</a:t>
            </a:r>
            <a:r>
              <a:rPr lang="mn-MN" b="0" i="0" dirty="0">
                <a:solidFill>
                  <a:srgbClr val="333333"/>
                </a:solidFill>
                <a:effectLst/>
                <a:latin typeface="Arial" panose="020B0604020202020204" pitchFamily="34" charset="0"/>
              </a:rPr>
              <a:t> </a:t>
            </a:r>
            <a:r>
              <a:rPr lang="mn-MN" b="1" i="0" dirty="0">
                <a:solidFill>
                  <a:srgbClr val="333333"/>
                </a:solidFill>
                <a:effectLst/>
                <a:latin typeface="Arial" panose="020B0604020202020204" pitchFamily="34" charset="0"/>
              </a:rPr>
              <a:t>нийслэл дэх Төрийн аудитын газар тухайн орон нутагтаа гүйцэтгэх дөрвөөс илүүгүй аудитын сэдвийг </a:t>
            </a:r>
            <a:r>
              <a:rPr lang="mn-MN" b="0" i="0" dirty="0">
                <a:solidFill>
                  <a:srgbClr val="333333"/>
                </a:solidFill>
                <a:effectLst/>
                <a:latin typeface="Arial" panose="020B0604020202020204" pitchFamily="34" charset="0"/>
              </a:rPr>
              <a:t>энэ </a:t>
            </a:r>
            <a:r>
              <a:rPr lang="mn-MN" b="1" i="0" dirty="0">
                <a:solidFill>
                  <a:srgbClr val="333333"/>
                </a:solidFill>
                <a:effectLst/>
                <a:latin typeface="Arial" panose="020B0604020202020204" pitchFamily="34" charset="0"/>
              </a:rPr>
              <a:t>хуулийн 11.3-т заасан хүчин зүйлийг үндэслэн боловсруулж, Монгол Улсын Ерөнхий </a:t>
            </a:r>
            <a:r>
              <a:rPr lang="mn-MN" b="1" i="0" dirty="0" err="1">
                <a:solidFill>
                  <a:srgbClr val="333333"/>
                </a:solidFill>
                <a:effectLst/>
                <a:latin typeface="Arial" panose="020B0604020202020204" pitchFamily="34" charset="0"/>
              </a:rPr>
              <a:t>аудитороор</a:t>
            </a:r>
            <a:r>
              <a:rPr lang="mn-MN" b="1" i="0" dirty="0">
                <a:solidFill>
                  <a:srgbClr val="333333"/>
                </a:solidFill>
                <a:effectLst/>
                <a:latin typeface="Arial" panose="020B0604020202020204" pitchFamily="34" charset="0"/>
              </a:rPr>
              <a:t> батлуулна.</a:t>
            </a:r>
          </a:p>
          <a:p>
            <a:pPr marL="285750" indent="-285750" algn="just" fontAlgn="t">
              <a:buFont typeface="Arial" panose="020B0604020202020204" pitchFamily="34" charset="0"/>
              <a:buChar char="•"/>
            </a:pPr>
            <a:r>
              <a:rPr lang="mn-MN" b="1" i="0" dirty="0">
                <a:solidFill>
                  <a:srgbClr val="333333"/>
                </a:solidFill>
                <a:effectLst/>
                <a:latin typeface="Arial" panose="020B0604020202020204" pitchFamily="34" charset="0"/>
              </a:rPr>
              <a:t>Монгол Улсын Ерөнхий аудитор аудитын төлөвлөгөөг жилийн </a:t>
            </a:r>
            <a:r>
              <a:rPr lang="mn-MN" i="0" dirty="0">
                <a:solidFill>
                  <a:srgbClr val="333333"/>
                </a:solidFill>
                <a:effectLst/>
                <a:latin typeface="Arial" panose="020B0604020202020204" pitchFamily="34" charset="0"/>
              </a:rPr>
              <a:t>болон</a:t>
            </a:r>
            <a:r>
              <a:rPr lang="mn-MN" b="1" i="0" dirty="0">
                <a:solidFill>
                  <a:srgbClr val="333333"/>
                </a:solidFill>
                <a:effectLst/>
                <a:latin typeface="Arial" panose="020B0604020202020204" pitchFamily="34" charset="0"/>
              </a:rPr>
              <a:t> хэтийн хугацаагаар боловсруулж батална.</a:t>
            </a:r>
          </a:p>
        </p:txBody>
      </p:sp>
      <p:sp>
        <p:nvSpPr>
          <p:cNvPr id="7" name="object 2">
            <a:extLst>
              <a:ext uri="{FF2B5EF4-FFF2-40B4-BE49-F238E27FC236}">
                <a16:creationId xmlns:a16="http://schemas.microsoft.com/office/drawing/2014/main" id="{B2B54075-DA96-4BD7-89D9-756CB65F89E9}"/>
              </a:ext>
            </a:extLst>
          </p:cNvPr>
          <p:cNvSpPr txBox="1"/>
          <p:nvPr/>
        </p:nvSpPr>
        <p:spPr>
          <a:xfrm>
            <a:off x="8610600" y="417431"/>
            <a:ext cx="2375535" cy="182101"/>
          </a:xfrm>
          <a:prstGeom prst="rect">
            <a:avLst/>
          </a:prstGeom>
        </p:spPr>
        <p:txBody>
          <a:bodyPr vert="horz" wrap="square" lIns="0" tIns="12700" rIns="0" bIns="0" rtlCol="0">
            <a:spAutoFit/>
          </a:bodyPr>
          <a:lstStyle/>
          <a:p>
            <a:pPr algn="ctr">
              <a:lnSpc>
                <a:spcPct val="100000"/>
              </a:lnSpc>
              <a:spcBef>
                <a:spcPts val="100"/>
              </a:spcBef>
            </a:pPr>
            <a:r>
              <a:rPr sz="1100" b="1" spc="-5" dirty="0">
                <a:latin typeface="Arial"/>
                <a:cs typeface="Arial"/>
              </a:rPr>
              <a:t>ТӨРИЙН </a:t>
            </a:r>
            <a:r>
              <a:rPr sz="1100" b="1" spc="-10" dirty="0">
                <a:latin typeface="Arial"/>
                <a:cs typeface="Arial"/>
              </a:rPr>
              <a:t>АУДИТЫН </a:t>
            </a:r>
            <a:r>
              <a:rPr sz="1100" b="1" spc="-15" dirty="0">
                <a:latin typeface="Arial"/>
                <a:cs typeface="Arial"/>
              </a:rPr>
              <a:t>ТУХАЙ</a:t>
            </a:r>
            <a:r>
              <a:rPr sz="1100" b="1" spc="65" dirty="0">
                <a:latin typeface="Arial"/>
                <a:cs typeface="Arial"/>
              </a:rPr>
              <a:t> </a:t>
            </a:r>
            <a:r>
              <a:rPr sz="1100" b="1" spc="-5" dirty="0">
                <a:latin typeface="Arial"/>
                <a:cs typeface="Arial"/>
              </a:rPr>
              <a:t>ХУУЛЬ</a:t>
            </a:r>
            <a:endParaRPr sz="1100" dirty="0">
              <a:latin typeface="Arial"/>
              <a:cs typeface="Arial"/>
            </a:endParaRPr>
          </a:p>
        </p:txBody>
      </p:sp>
      <p:sp>
        <p:nvSpPr>
          <p:cNvPr id="9" name="object 2">
            <a:extLst>
              <a:ext uri="{FF2B5EF4-FFF2-40B4-BE49-F238E27FC236}">
                <a16:creationId xmlns:a16="http://schemas.microsoft.com/office/drawing/2014/main" id="{2A6A6D76-8B2A-49A3-A449-466B76C1B582}"/>
              </a:ext>
            </a:extLst>
          </p:cNvPr>
          <p:cNvSpPr txBox="1"/>
          <p:nvPr/>
        </p:nvSpPr>
        <p:spPr>
          <a:xfrm>
            <a:off x="8610600" y="643757"/>
            <a:ext cx="2375535" cy="120546"/>
          </a:xfrm>
          <a:prstGeom prst="rect">
            <a:avLst/>
          </a:prstGeom>
          <a:solidFill>
            <a:srgbClr val="FDD530"/>
          </a:solidFill>
          <a:ln>
            <a:solidFill>
              <a:schemeClr val="bg1"/>
            </a:solidFill>
          </a:ln>
        </p:spPr>
        <p:style>
          <a:lnRef idx="2">
            <a:schemeClr val="accent1"/>
          </a:lnRef>
          <a:fillRef idx="1">
            <a:schemeClr val="lt1"/>
          </a:fillRef>
          <a:effectRef idx="0">
            <a:schemeClr val="accent1"/>
          </a:effectRef>
          <a:fontRef idx="minor">
            <a:schemeClr val="dk1"/>
          </a:fontRef>
        </p:style>
        <p:txBody>
          <a:bodyPr vert="horz" wrap="square" lIns="0" tIns="12700" rIns="0" bIns="0" rtlCol="0">
            <a:spAutoFit/>
          </a:bodyPr>
          <a:lstStyle/>
          <a:p>
            <a:pPr marL="15875" algn="ctr">
              <a:lnSpc>
                <a:spcPct val="100000"/>
              </a:lnSpc>
              <a:spcBef>
                <a:spcPts val="655"/>
              </a:spcBef>
            </a:pPr>
            <a:r>
              <a:rPr sz="700" b="1" spc="-5" dirty="0">
                <a:solidFill>
                  <a:schemeClr val="tx1"/>
                </a:solidFill>
                <a:latin typeface="Times New Roman"/>
                <a:cs typeface="Times New Roman"/>
              </a:rPr>
              <a:t>Ш И Н Э Ч И Л С Э Н</a:t>
            </a:r>
            <a:r>
              <a:rPr sz="700" b="1" spc="40" dirty="0">
                <a:solidFill>
                  <a:schemeClr val="tx1"/>
                </a:solidFill>
                <a:latin typeface="Times New Roman"/>
                <a:cs typeface="Times New Roman"/>
              </a:rPr>
              <a:t>  </a:t>
            </a:r>
            <a:r>
              <a:rPr sz="700" b="1" spc="-5" dirty="0">
                <a:solidFill>
                  <a:schemeClr val="tx1"/>
                </a:solidFill>
                <a:latin typeface="Times New Roman"/>
                <a:cs typeface="Times New Roman"/>
              </a:rPr>
              <a:t>Н А Й Р У У Л Г А</a:t>
            </a:r>
            <a:endParaRPr sz="700" dirty="0">
              <a:solidFill>
                <a:schemeClr val="tx1"/>
              </a:solidFill>
              <a:latin typeface="Times New Roman"/>
              <a:cs typeface="Times New Roman"/>
            </a:endParaRPr>
          </a:p>
        </p:txBody>
      </p:sp>
    </p:spTree>
    <p:extLst>
      <p:ext uri="{BB962C8B-B14F-4D97-AF65-F5344CB8AC3E}">
        <p14:creationId xmlns:p14="http://schemas.microsoft.com/office/powerpoint/2010/main" val="199635335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10">
            <a:extLst>
              <a:ext uri="{FF2B5EF4-FFF2-40B4-BE49-F238E27FC236}">
                <a16:creationId xmlns:a16="http://schemas.microsoft.com/office/drawing/2014/main" id="{0C630948-8C33-441B-AD07-205E7303992D}"/>
              </a:ext>
            </a:extLst>
          </p:cNvPr>
          <p:cNvSpPr txBox="1">
            <a:spLocks/>
          </p:cNvSpPr>
          <p:nvPr/>
        </p:nvSpPr>
        <p:spPr>
          <a:xfrm>
            <a:off x="504075" y="3075940"/>
            <a:ext cx="6435725" cy="391160"/>
          </a:xfrm>
          <a:prstGeom prst="rect">
            <a:avLst/>
          </a:prstGeom>
        </p:spPr>
        <p:txBody>
          <a:bodyPr vert="horz" wrap="square" lIns="0" tIns="12700" rIns="0" bIns="0" rtlCol="0">
            <a:spAutoFit/>
          </a:bodyPr>
          <a:lstStyle>
            <a:lvl1pPr>
              <a:defRPr>
                <a:latin typeface="+mj-lt"/>
                <a:ea typeface="+mj-ea"/>
                <a:cs typeface="+mj-cs"/>
              </a:defRPr>
            </a:lvl1pPr>
          </a:lstStyle>
          <a:p>
            <a:pPr marL="12700">
              <a:spcBef>
                <a:spcPts val="100"/>
              </a:spcBef>
            </a:pPr>
            <a:r>
              <a:rPr lang="mn-MN" sz="2400" b="1" kern="0" dirty="0">
                <a:solidFill>
                  <a:schemeClr val="tx1"/>
                </a:solidFill>
                <a:latin typeface="Arial"/>
                <a:cs typeface="Arial"/>
              </a:rPr>
              <a:t>Төлөвлөгөөт бус аудит:</a:t>
            </a:r>
            <a:endParaRPr lang="mn-MN" sz="2400" kern="0" dirty="0">
              <a:solidFill>
                <a:schemeClr val="tx1"/>
              </a:solidFill>
              <a:latin typeface="Arial"/>
              <a:cs typeface="Arial"/>
            </a:endParaRPr>
          </a:p>
        </p:txBody>
      </p:sp>
      <p:sp>
        <p:nvSpPr>
          <p:cNvPr id="5" name="TextBox 4">
            <a:extLst>
              <a:ext uri="{FF2B5EF4-FFF2-40B4-BE49-F238E27FC236}">
                <a16:creationId xmlns:a16="http://schemas.microsoft.com/office/drawing/2014/main" id="{BF3F9358-A658-4F51-97D1-DC5F9D56335E}"/>
              </a:ext>
            </a:extLst>
          </p:cNvPr>
          <p:cNvSpPr txBox="1"/>
          <p:nvPr/>
        </p:nvSpPr>
        <p:spPr>
          <a:xfrm>
            <a:off x="5880100" y="821228"/>
            <a:ext cx="5807825" cy="5632311"/>
          </a:xfrm>
          <a:prstGeom prst="rect">
            <a:avLst/>
          </a:prstGeom>
          <a:noFill/>
        </p:spPr>
        <p:txBody>
          <a:bodyPr wrap="square">
            <a:spAutoFit/>
          </a:bodyPr>
          <a:lstStyle/>
          <a:p>
            <a:pPr algn="just" fontAlgn="t"/>
            <a:r>
              <a:rPr lang="mn-MN" b="0" i="0" dirty="0">
                <a:solidFill>
                  <a:srgbClr val="333333"/>
                </a:solidFill>
                <a:effectLst/>
                <a:latin typeface="Arial" panose="020B0604020202020204" pitchFamily="34" charset="0"/>
              </a:rPr>
              <a:t>Төрийн аудитын байгууллага төлөвлөгөөт бус аудитыг Улсын Их Хурлын шийдвэр, Монгол Улсын Үндсэн хуулийн Хорин наймдугаар зүйлийн 2 дахь хэсэгт заасан Хянан шалгах түр хорооны шийдвэр болон хуульд заасан бусад үндэслэлээр хийнэ.</a:t>
            </a:r>
          </a:p>
          <a:p>
            <a:pPr algn="just" fontAlgn="t"/>
            <a:endParaRPr lang="mn-MN" dirty="0">
              <a:solidFill>
                <a:srgbClr val="333333"/>
              </a:solidFill>
              <a:latin typeface="Arial" panose="020B0604020202020204" pitchFamily="34" charset="0"/>
            </a:endParaRPr>
          </a:p>
          <a:p>
            <a:pPr algn="just" fontAlgn="t"/>
            <a:r>
              <a:rPr lang="mn-MN" b="0" i="0" dirty="0">
                <a:solidFill>
                  <a:srgbClr val="333333"/>
                </a:solidFill>
                <a:effectLst/>
                <a:latin typeface="Arial" panose="020B0604020202020204" pitchFamily="34" charset="0"/>
              </a:rPr>
              <a:t>Тайлбар:-Энэ хэсгийн “хуульд заасан </a:t>
            </a:r>
            <a:r>
              <a:rPr lang="mn-MN" b="1" i="0" dirty="0">
                <a:solidFill>
                  <a:srgbClr val="333333"/>
                </a:solidFill>
                <a:effectLst/>
                <a:latin typeface="Arial" panose="020B0604020202020204" pitchFamily="34" charset="0"/>
              </a:rPr>
              <a:t>бусад үндэслэл” гэснийг </a:t>
            </a:r>
            <a:r>
              <a:rPr lang="mn-MN" b="0" i="0" dirty="0">
                <a:solidFill>
                  <a:srgbClr val="333333"/>
                </a:solidFill>
                <a:effectLst/>
                <a:latin typeface="Arial" panose="020B0604020202020204" pitchFamily="34" charset="0"/>
              </a:rPr>
              <a:t>Нийтийн сонсголын тухай хуулийн 9.2-т “Төсвийн хяналтын сонсгол явуулах бол төрийн аудитын байгууллагаар дүгнэлт гаргуулна” гэх зэргээр хуульд тусгайлан заасан асуудлаар төрийн аудитын байгууллагаар аудит хийлгэхээр заасан тохиолдлыг ойлгоно.</a:t>
            </a:r>
          </a:p>
          <a:p>
            <a:pPr indent="457200" algn="just" fontAlgn="t"/>
            <a:endParaRPr lang="mn-MN" b="0" i="0" dirty="0">
              <a:solidFill>
                <a:srgbClr val="333333"/>
              </a:solidFill>
              <a:effectLst/>
              <a:latin typeface="Arial" panose="020B0604020202020204" pitchFamily="34" charset="0"/>
            </a:endParaRPr>
          </a:p>
          <a:p>
            <a:pPr algn="just" fontAlgn="t"/>
            <a:r>
              <a:rPr lang="mn-MN" b="0" i="0" dirty="0">
                <a:solidFill>
                  <a:srgbClr val="333333"/>
                </a:solidFill>
                <a:effectLst/>
                <a:latin typeface="Arial" panose="020B0604020202020204" pitchFamily="34" charset="0"/>
              </a:rPr>
              <a:t>Энэ хуулийн </a:t>
            </a:r>
            <a:r>
              <a:rPr lang="mn-MN" b="1" i="0" dirty="0">
                <a:solidFill>
                  <a:srgbClr val="333333"/>
                </a:solidFill>
                <a:effectLst/>
                <a:latin typeface="Arial" panose="020B0604020202020204" pitchFamily="34" charset="0"/>
              </a:rPr>
              <a:t>12.1-д заасны дагуу холбогдох </a:t>
            </a:r>
            <a:r>
              <a:rPr lang="mn-MN" b="0" i="0" dirty="0">
                <a:solidFill>
                  <a:srgbClr val="333333"/>
                </a:solidFill>
                <a:effectLst/>
                <a:latin typeface="Arial" panose="020B0604020202020204" pitchFamily="34" charset="0"/>
              </a:rPr>
              <a:t>этгээд төрийн аудитын байгууллагаар </a:t>
            </a:r>
            <a:r>
              <a:rPr lang="mn-MN" b="1" i="0" dirty="0">
                <a:solidFill>
                  <a:srgbClr val="333333"/>
                </a:solidFill>
                <a:effectLst/>
                <a:latin typeface="Arial" panose="020B0604020202020204" pitchFamily="34" charset="0"/>
              </a:rPr>
              <a:t>аудит хийлгэх тохиолдолд</a:t>
            </a:r>
            <a:r>
              <a:rPr lang="mn-MN" b="0" i="0" dirty="0">
                <a:solidFill>
                  <a:srgbClr val="333333"/>
                </a:solidFill>
                <a:effectLst/>
                <a:latin typeface="Arial" panose="020B0604020202020204" pitchFamily="34" charset="0"/>
              </a:rPr>
              <a:t> энэ талаар </a:t>
            </a:r>
            <a:r>
              <a:rPr lang="mn-MN" b="1" i="0" dirty="0">
                <a:solidFill>
                  <a:srgbClr val="333333"/>
                </a:solidFill>
                <a:effectLst/>
                <a:latin typeface="Arial" panose="020B0604020202020204" pitchFamily="34" charset="0"/>
              </a:rPr>
              <a:t>Монгол Улсын Ерөнхий аудиторт урьдчилан мэдэгдэж, зөвшилцсөний үндсэн дээр уг аудитын хамрах хүрээ, хугацааг тогтооно.</a:t>
            </a:r>
          </a:p>
        </p:txBody>
      </p:sp>
      <p:sp>
        <p:nvSpPr>
          <p:cNvPr id="7" name="object 2">
            <a:extLst>
              <a:ext uri="{FF2B5EF4-FFF2-40B4-BE49-F238E27FC236}">
                <a16:creationId xmlns:a16="http://schemas.microsoft.com/office/drawing/2014/main" id="{768254D4-A15D-4441-B590-C229D806BE62}"/>
              </a:ext>
            </a:extLst>
          </p:cNvPr>
          <p:cNvSpPr txBox="1"/>
          <p:nvPr/>
        </p:nvSpPr>
        <p:spPr>
          <a:xfrm>
            <a:off x="8610600" y="417431"/>
            <a:ext cx="2375535" cy="182101"/>
          </a:xfrm>
          <a:prstGeom prst="rect">
            <a:avLst/>
          </a:prstGeom>
        </p:spPr>
        <p:txBody>
          <a:bodyPr vert="horz" wrap="square" lIns="0" tIns="12700" rIns="0" bIns="0" rtlCol="0">
            <a:spAutoFit/>
          </a:bodyPr>
          <a:lstStyle/>
          <a:p>
            <a:pPr algn="ctr">
              <a:lnSpc>
                <a:spcPct val="100000"/>
              </a:lnSpc>
              <a:spcBef>
                <a:spcPts val="100"/>
              </a:spcBef>
            </a:pPr>
            <a:r>
              <a:rPr sz="1100" b="1" spc="-5" dirty="0">
                <a:latin typeface="Arial"/>
                <a:cs typeface="Arial"/>
              </a:rPr>
              <a:t>ТӨРИЙН </a:t>
            </a:r>
            <a:r>
              <a:rPr sz="1100" b="1" spc="-10" dirty="0">
                <a:latin typeface="Arial"/>
                <a:cs typeface="Arial"/>
              </a:rPr>
              <a:t>АУДИТЫН </a:t>
            </a:r>
            <a:r>
              <a:rPr sz="1100" b="1" spc="-15" dirty="0">
                <a:latin typeface="Arial"/>
                <a:cs typeface="Arial"/>
              </a:rPr>
              <a:t>ТУХАЙ</a:t>
            </a:r>
            <a:r>
              <a:rPr sz="1100" b="1" spc="65" dirty="0">
                <a:latin typeface="Arial"/>
                <a:cs typeface="Arial"/>
              </a:rPr>
              <a:t> </a:t>
            </a:r>
            <a:r>
              <a:rPr sz="1100" b="1" spc="-5" dirty="0">
                <a:latin typeface="Arial"/>
                <a:cs typeface="Arial"/>
              </a:rPr>
              <a:t>ХУУЛЬ</a:t>
            </a:r>
            <a:endParaRPr sz="1100" dirty="0">
              <a:latin typeface="Arial"/>
              <a:cs typeface="Arial"/>
            </a:endParaRPr>
          </a:p>
        </p:txBody>
      </p:sp>
      <p:sp>
        <p:nvSpPr>
          <p:cNvPr id="9" name="object 2">
            <a:extLst>
              <a:ext uri="{FF2B5EF4-FFF2-40B4-BE49-F238E27FC236}">
                <a16:creationId xmlns:a16="http://schemas.microsoft.com/office/drawing/2014/main" id="{4A01BE27-3925-4BE4-9345-ACC1C4780CD9}"/>
              </a:ext>
            </a:extLst>
          </p:cNvPr>
          <p:cNvSpPr txBox="1"/>
          <p:nvPr/>
        </p:nvSpPr>
        <p:spPr>
          <a:xfrm>
            <a:off x="8610600" y="643757"/>
            <a:ext cx="2375535" cy="120546"/>
          </a:xfrm>
          <a:prstGeom prst="rect">
            <a:avLst/>
          </a:prstGeom>
          <a:solidFill>
            <a:srgbClr val="FDD530"/>
          </a:solidFill>
          <a:ln>
            <a:solidFill>
              <a:schemeClr val="bg1"/>
            </a:solidFill>
          </a:ln>
        </p:spPr>
        <p:style>
          <a:lnRef idx="2">
            <a:schemeClr val="accent1"/>
          </a:lnRef>
          <a:fillRef idx="1">
            <a:schemeClr val="lt1"/>
          </a:fillRef>
          <a:effectRef idx="0">
            <a:schemeClr val="accent1"/>
          </a:effectRef>
          <a:fontRef idx="minor">
            <a:schemeClr val="dk1"/>
          </a:fontRef>
        </p:style>
        <p:txBody>
          <a:bodyPr vert="horz" wrap="square" lIns="0" tIns="12700" rIns="0" bIns="0" rtlCol="0">
            <a:spAutoFit/>
          </a:bodyPr>
          <a:lstStyle/>
          <a:p>
            <a:pPr marL="15875" algn="ctr">
              <a:lnSpc>
                <a:spcPct val="100000"/>
              </a:lnSpc>
              <a:spcBef>
                <a:spcPts val="655"/>
              </a:spcBef>
            </a:pPr>
            <a:r>
              <a:rPr sz="700" b="1" spc="-5" dirty="0">
                <a:solidFill>
                  <a:schemeClr val="tx1"/>
                </a:solidFill>
                <a:latin typeface="Times New Roman"/>
                <a:cs typeface="Times New Roman"/>
              </a:rPr>
              <a:t>Ш И Н Э Ч И Л С Э Н</a:t>
            </a:r>
            <a:r>
              <a:rPr sz="700" b="1" spc="40" dirty="0">
                <a:solidFill>
                  <a:schemeClr val="tx1"/>
                </a:solidFill>
                <a:latin typeface="Times New Roman"/>
                <a:cs typeface="Times New Roman"/>
              </a:rPr>
              <a:t>  </a:t>
            </a:r>
            <a:r>
              <a:rPr sz="700" b="1" spc="-5" dirty="0">
                <a:solidFill>
                  <a:schemeClr val="tx1"/>
                </a:solidFill>
                <a:latin typeface="Times New Roman"/>
                <a:cs typeface="Times New Roman"/>
              </a:rPr>
              <a:t>Н А Й Р У У Л Г А</a:t>
            </a:r>
            <a:endParaRPr sz="700" dirty="0">
              <a:solidFill>
                <a:schemeClr val="tx1"/>
              </a:solidFill>
              <a:latin typeface="Times New Roman"/>
              <a:cs typeface="Times New Roman"/>
            </a:endParaRPr>
          </a:p>
        </p:txBody>
      </p:sp>
    </p:spTree>
    <p:extLst>
      <p:ext uri="{BB962C8B-B14F-4D97-AF65-F5344CB8AC3E}">
        <p14:creationId xmlns:p14="http://schemas.microsoft.com/office/powerpoint/2010/main" val="14993054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2" name="object 2"/>
          <p:cNvGrpSpPr/>
          <p:nvPr/>
        </p:nvGrpSpPr>
        <p:grpSpPr>
          <a:xfrm>
            <a:off x="-6350" y="0"/>
            <a:ext cx="12197080" cy="6870700"/>
            <a:chOff x="-6350" y="0"/>
            <a:chExt cx="12197080" cy="6870700"/>
          </a:xfrm>
        </p:grpSpPr>
        <p:sp>
          <p:nvSpPr>
            <p:cNvPr id="3" name="object 3"/>
            <p:cNvSpPr/>
            <p:nvPr/>
          </p:nvSpPr>
          <p:spPr>
            <a:xfrm>
              <a:off x="0" y="0"/>
              <a:ext cx="3429000" cy="6858000"/>
            </a:xfrm>
            <a:custGeom>
              <a:avLst/>
              <a:gdLst/>
              <a:ahLst/>
              <a:cxnLst/>
              <a:rect l="l" t="t" r="r" b="b"/>
              <a:pathLst>
                <a:path w="3429000" h="6858000">
                  <a:moveTo>
                    <a:pt x="3429000" y="0"/>
                  </a:moveTo>
                  <a:lnTo>
                    <a:pt x="0" y="0"/>
                  </a:lnTo>
                  <a:lnTo>
                    <a:pt x="0" y="6858000"/>
                  </a:lnTo>
                  <a:lnTo>
                    <a:pt x="3429000" y="6858000"/>
                  </a:lnTo>
                  <a:lnTo>
                    <a:pt x="3429000" y="0"/>
                  </a:lnTo>
                  <a:close/>
                </a:path>
              </a:pathLst>
            </a:custGeom>
            <a:solidFill>
              <a:srgbClr val="002C74"/>
            </a:solidFill>
          </p:spPr>
          <p:txBody>
            <a:bodyPr wrap="square" lIns="0" tIns="0" rIns="0" bIns="0" rtlCol="0"/>
            <a:lstStyle/>
            <a:p>
              <a:endParaRPr/>
            </a:p>
          </p:txBody>
        </p:sp>
        <p:sp>
          <p:nvSpPr>
            <p:cNvPr id="4" name="object 4"/>
            <p:cNvSpPr/>
            <p:nvPr/>
          </p:nvSpPr>
          <p:spPr>
            <a:xfrm>
              <a:off x="0" y="0"/>
              <a:ext cx="3429000" cy="6858000"/>
            </a:xfrm>
            <a:custGeom>
              <a:avLst/>
              <a:gdLst/>
              <a:ahLst/>
              <a:cxnLst/>
              <a:rect l="l" t="t" r="r" b="b"/>
              <a:pathLst>
                <a:path w="3429000" h="6858000">
                  <a:moveTo>
                    <a:pt x="0" y="6858000"/>
                  </a:moveTo>
                  <a:lnTo>
                    <a:pt x="3429000" y="6858000"/>
                  </a:lnTo>
                  <a:lnTo>
                    <a:pt x="3429000" y="0"/>
                  </a:lnTo>
                  <a:lnTo>
                    <a:pt x="0" y="0"/>
                  </a:lnTo>
                  <a:lnTo>
                    <a:pt x="0" y="6858000"/>
                  </a:lnTo>
                  <a:close/>
                </a:path>
              </a:pathLst>
            </a:custGeom>
            <a:ln w="12700">
              <a:solidFill>
                <a:srgbClr val="002C74"/>
              </a:solidFill>
            </a:ln>
          </p:spPr>
          <p:txBody>
            <a:bodyPr wrap="square" lIns="0" tIns="0" rIns="0" bIns="0" rtlCol="0"/>
            <a:lstStyle/>
            <a:p>
              <a:endParaRPr/>
            </a:p>
          </p:txBody>
        </p:sp>
        <p:sp>
          <p:nvSpPr>
            <p:cNvPr id="5" name="object 5"/>
            <p:cNvSpPr/>
            <p:nvPr/>
          </p:nvSpPr>
          <p:spPr>
            <a:xfrm>
              <a:off x="3442715" y="830580"/>
              <a:ext cx="8748395" cy="0"/>
            </a:xfrm>
            <a:custGeom>
              <a:avLst/>
              <a:gdLst/>
              <a:ahLst/>
              <a:cxnLst/>
              <a:rect l="l" t="t" r="r" b="b"/>
              <a:pathLst>
                <a:path w="8748395">
                  <a:moveTo>
                    <a:pt x="0" y="0"/>
                  </a:moveTo>
                  <a:lnTo>
                    <a:pt x="8748014" y="0"/>
                  </a:lnTo>
                </a:path>
              </a:pathLst>
            </a:custGeom>
            <a:ln w="6350">
              <a:solidFill>
                <a:srgbClr val="BEBEBE"/>
              </a:solidFill>
            </a:ln>
          </p:spPr>
          <p:txBody>
            <a:bodyPr wrap="square" lIns="0" tIns="0" rIns="0" bIns="0" rtlCol="0"/>
            <a:lstStyle/>
            <a:p>
              <a:endParaRPr/>
            </a:p>
          </p:txBody>
        </p:sp>
      </p:grpSp>
      <p:sp>
        <p:nvSpPr>
          <p:cNvPr id="6" name="object 6"/>
          <p:cNvSpPr txBox="1">
            <a:spLocks noGrp="1"/>
          </p:cNvSpPr>
          <p:nvPr>
            <p:ph type="title"/>
          </p:nvPr>
        </p:nvSpPr>
        <p:spPr>
          <a:xfrm>
            <a:off x="948944" y="366775"/>
            <a:ext cx="1530350" cy="452120"/>
          </a:xfrm>
          <a:prstGeom prst="rect">
            <a:avLst/>
          </a:prstGeom>
        </p:spPr>
        <p:txBody>
          <a:bodyPr vert="horz" wrap="square" lIns="0" tIns="12065" rIns="0" bIns="0" rtlCol="0">
            <a:spAutoFit/>
          </a:bodyPr>
          <a:lstStyle/>
          <a:p>
            <a:pPr marL="12700">
              <a:lnSpc>
                <a:spcPct val="100000"/>
              </a:lnSpc>
              <a:spcBef>
                <a:spcPts val="95"/>
              </a:spcBef>
            </a:pPr>
            <a:r>
              <a:rPr sz="2800" b="0" spc="-50" dirty="0">
                <a:solidFill>
                  <a:srgbClr val="FFFFFF"/>
                </a:solidFill>
                <a:latin typeface="Arial"/>
                <a:cs typeface="Arial"/>
              </a:rPr>
              <a:t>АГУУЛГА</a:t>
            </a:r>
            <a:endParaRPr sz="2800">
              <a:latin typeface="Arial"/>
              <a:cs typeface="Arial"/>
            </a:endParaRPr>
          </a:p>
        </p:txBody>
      </p:sp>
      <p:sp>
        <p:nvSpPr>
          <p:cNvPr id="7" name="object 7"/>
          <p:cNvSpPr txBox="1"/>
          <p:nvPr/>
        </p:nvSpPr>
        <p:spPr>
          <a:xfrm>
            <a:off x="2814573" y="2494279"/>
            <a:ext cx="6617970" cy="1597873"/>
          </a:xfrm>
          <a:prstGeom prst="rect">
            <a:avLst/>
          </a:prstGeom>
        </p:spPr>
        <p:txBody>
          <a:bodyPr vert="horz" wrap="square" lIns="0" tIns="12700" rIns="0" bIns="0" rtlCol="0">
            <a:spAutoFit/>
          </a:bodyPr>
          <a:lstStyle/>
          <a:p>
            <a:pPr marL="816610" indent="-804545">
              <a:lnSpc>
                <a:spcPct val="100000"/>
              </a:lnSpc>
              <a:spcBef>
                <a:spcPts val="100"/>
              </a:spcBef>
              <a:buClr>
                <a:srgbClr val="FFFFFF"/>
              </a:buClr>
              <a:buAutoNum type="arabicPeriod"/>
              <a:tabLst>
                <a:tab pos="816610" algn="l"/>
                <a:tab pos="817244" algn="l"/>
              </a:tabLst>
            </a:pPr>
            <a:r>
              <a:rPr sz="2400" dirty="0">
                <a:solidFill>
                  <a:srgbClr val="002C74"/>
                </a:solidFill>
                <a:latin typeface="Arial"/>
                <a:cs typeface="Arial"/>
              </a:rPr>
              <a:t>Үндсэн </a:t>
            </a:r>
            <a:r>
              <a:rPr sz="2400" spc="-10" dirty="0">
                <a:solidFill>
                  <a:srgbClr val="002C74"/>
                </a:solidFill>
                <a:latin typeface="Arial"/>
                <a:cs typeface="Arial"/>
              </a:rPr>
              <a:t>хуулийн </a:t>
            </a:r>
            <a:r>
              <a:rPr sz="2400" spc="-15" dirty="0">
                <a:solidFill>
                  <a:srgbClr val="002C74"/>
                </a:solidFill>
                <a:latin typeface="Arial"/>
                <a:cs typeface="Arial"/>
              </a:rPr>
              <a:t>нэмэлт </a:t>
            </a:r>
            <a:r>
              <a:rPr sz="2400" spc="-10" dirty="0">
                <a:solidFill>
                  <a:srgbClr val="002C74"/>
                </a:solidFill>
                <a:latin typeface="Arial"/>
                <a:cs typeface="Arial"/>
              </a:rPr>
              <a:t>өөрчлөлт</a:t>
            </a:r>
            <a:endParaRPr sz="2400" dirty="0">
              <a:latin typeface="Arial"/>
              <a:cs typeface="Arial"/>
            </a:endParaRPr>
          </a:p>
          <a:p>
            <a:pPr>
              <a:lnSpc>
                <a:spcPct val="100000"/>
              </a:lnSpc>
              <a:spcBef>
                <a:spcPts val="45"/>
              </a:spcBef>
              <a:buClr>
                <a:srgbClr val="FFFFFF"/>
              </a:buClr>
              <a:buFont typeface="Arial"/>
              <a:buAutoNum type="arabicPeriod"/>
            </a:pPr>
            <a:endParaRPr sz="3100" dirty="0">
              <a:latin typeface="Arial"/>
              <a:cs typeface="Arial"/>
            </a:endParaRPr>
          </a:p>
          <a:p>
            <a:pPr marL="816610" marR="5080" indent="-798830">
              <a:lnSpc>
                <a:spcPct val="100000"/>
              </a:lnSpc>
              <a:buClr>
                <a:srgbClr val="FFFFFF"/>
              </a:buClr>
              <a:buAutoNum type="arabicPeriod"/>
              <a:tabLst>
                <a:tab pos="816610" algn="l"/>
                <a:tab pos="817244" algn="l"/>
              </a:tabLst>
            </a:pPr>
            <a:r>
              <a:rPr sz="2400" spc="-5" dirty="0">
                <a:solidFill>
                  <a:srgbClr val="002C74"/>
                </a:solidFill>
                <a:latin typeface="Arial"/>
                <a:cs typeface="Arial"/>
              </a:rPr>
              <a:t>Төрийн </a:t>
            </a:r>
            <a:r>
              <a:rPr sz="2400" spc="-20" dirty="0">
                <a:solidFill>
                  <a:srgbClr val="002C74"/>
                </a:solidFill>
                <a:latin typeface="Arial"/>
                <a:cs typeface="Arial"/>
              </a:rPr>
              <a:t>аудитын </a:t>
            </a:r>
            <a:r>
              <a:rPr sz="2400" spc="-5" dirty="0">
                <a:solidFill>
                  <a:srgbClr val="002C74"/>
                </a:solidFill>
                <a:latin typeface="Arial"/>
                <a:cs typeface="Arial"/>
              </a:rPr>
              <a:t>тухай </a:t>
            </a:r>
            <a:r>
              <a:rPr sz="2400" spc="-10" dirty="0">
                <a:solidFill>
                  <a:srgbClr val="002C74"/>
                </a:solidFill>
                <a:latin typeface="Arial"/>
                <a:cs typeface="Arial"/>
              </a:rPr>
              <a:t>хуулийн  </a:t>
            </a:r>
            <a:r>
              <a:rPr sz="2400" spc="-5" dirty="0" err="1">
                <a:solidFill>
                  <a:srgbClr val="002C74"/>
                </a:solidFill>
                <a:latin typeface="Arial"/>
                <a:cs typeface="Arial"/>
              </a:rPr>
              <a:t>шинэчилсэн</a:t>
            </a:r>
            <a:r>
              <a:rPr sz="2400" spc="-5" dirty="0">
                <a:solidFill>
                  <a:srgbClr val="002C74"/>
                </a:solidFill>
                <a:latin typeface="Arial"/>
                <a:cs typeface="Arial"/>
              </a:rPr>
              <a:t> </a:t>
            </a:r>
            <a:r>
              <a:rPr sz="2400" spc="-15" dirty="0" err="1">
                <a:solidFill>
                  <a:srgbClr val="002C74"/>
                </a:solidFill>
                <a:latin typeface="Arial"/>
                <a:cs typeface="Arial"/>
              </a:rPr>
              <a:t>найруулга</a:t>
            </a:r>
            <a:endParaRPr sz="2400" dirty="0">
              <a:latin typeface="Arial"/>
              <a:cs typeface="Arial"/>
            </a:endParaRPr>
          </a:p>
        </p:txBody>
      </p:sp>
      <p:sp>
        <p:nvSpPr>
          <p:cNvPr id="8" name="object 8"/>
          <p:cNvSpPr txBox="1"/>
          <p:nvPr/>
        </p:nvSpPr>
        <p:spPr>
          <a:xfrm>
            <a:off x="4267200" y="507872"/>
            <a:ext cx="7841869" cy="228909"/>
          </a:xfrm>
          <a:prstGeom prst="rect">
            <a:avLst/>
          </a:prstGeom>
        </p:spPr>
        <p:txBody>
          <a:bodyPr vert="horz" wrap="square" lIns="0" tIns="13335" rIns="0" bIns="0" rtlCol="0">
            <a:spAutoFit/>
          </a:bodyPr>
          <a:lstStyle/>
          <a:p>
            <a:pPr marL="12700" algn="r">
              <a:lnSpc>
                <a:spcPct val="100000"/>
              </a:lnSpc>
              <a:spcBef>
                <a:spcPts val="105"/>
              </a:spcBef>
            </a:pPr>
            <a:r>
              <a:rPr lang="mn-MN" sz="1400" spc="-5" dirty="0">
                <a:latin typeface="Arial"/>
                <a:cs typeface="Arial"/>
              </a:rPr>
              <a:t>Сангийн яамны Нягтлан бодох бүртгэлийн газраас зохион байгуулсан сургалтад зориулав</a:t>
            </a:r>
            <a:endParaRPr sz="1400" dirty="0">
              <a:latin typeface="Arial"/>
              <a:cs typeface="Aria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10">
            <a:extLst>
              <a:ext uri="{FF2B5EF4-FFF2-40B4-BE49-F238E27FC236}">
                <a16:creationId xmlns:a16="http://schemas.microsoft.com/office/drawing/2014/main" id="{3CC9A2AA-F2AA-494C-902D-F1C3D22DBFFE}"/>
              </a:ext>
            </a:extLst>
          </p:cNvPr>
          <p:cNvSpPr txBox="1">
            <a:spLocks/>
          </p:cNvSpPr>
          <p:nvPr/>
        </p:nvSpPr>
        <p:spPr>
          <a:xfrm>
            <a:off x="533400" y="2255427"/>
            <a:ext cx="6435725" cy="391160"/>
          </a:xfrm>
          <a:prstGeom prst="rect">
            <a:avLst/>
          </a:prstGeom>
        </p:spPr>
        <p:txBody>
          <a:bodyPr vert="horz" wrap="square" lIns="0" tIns="12700" rIns="0" bIns="0" rtlCol="0">
            <a:spAutoFit/>
          </a:bodyPr>
          <a:lstStyle>
            <a:lvl1pPr>
              <a:defRPr>
                <a:latin typeface="+mj-lt"/>
                <a:ea typeface="+mj-ea"/>
                <a:cs typeface="+mj-cs"/>
              </a:defRPr>
            </a:lvl1pPr>
          </a:lstStyle>
          <a:p>
            <a:pPr marL="12700">
              <a:spcBef>
                <a:spcPts val="100"/>
              </a:spcBef>
            </a:pPr>
            <a:r>
              <a:rPr lang="mn-MN" sz="2400" b="1" kern="0" dirty="0">
                <a:solidFill>
                  <a:schemeClr val="tx1"/>
                </a:solidFill>
                <a:latin typeface="Arial"/>
                <a:cs typeface="Arial"/>
              </a:rPr>
              <a:t>Төрийн аудитын стандарт:</a:t>
            </a:r>
            <a:endParaRPr lang="mn-MN" sz="2400" kern="0" dirty="0">
              <a:solidFill>
                <a:schemeClr val="tx1"/>
              </a:solidFill>
              <a:latin typeface="Arial"/>
              <a:cs typeface="Arial"/>
            </a:endParaRPr>
          </a:p>
        </p:txBody>
      </p:sp>
      <p:sp>
        <p:nvSpPr>
          <p:cNvPr id="5" name="TextBox 4">
            <a:extLst>
              <a:ext uri="{FF2B5EF4-FFF2-40B4-BE49-F238E27FC236}">
                <a16:creationId xmlns:a16="http://schemas.microsoft.com/office/drawing/2014/main" id="{F62A5864-846E-453C-8E40-CA7D7CD24706}"/>
              </a:ext>
            </a:extLst>
          </p:cNvPr>
          <p:cNvSpPr txBox="1"/>
          <p:nvPr/>
        </p:nvSpPr>
        <p:spPr>
          <a:xfrm>
            <a:off x="6096000" y="2774544"/>
            <a:ext cx="5448299" cy="3139321"/>
          </a:xfrm>
          <a:prstGeom prst="rect">
            <a:avLst/>
          </a:prstGeom>
          <a:noFill/>
        </p:spPr>
        <p:txBody>
          <a:bodyPr wrap="square">
            <a:spAutoFit/>
          </a:bodyPr>
          <a:lstStyle/>
          <a:p>
            <a:pPr algn="just" fontAlgn="t"/>
            <a:r>
              <a:rPr lang="mn-MN" b="1" i="0" dirty="0">
                <a:solidFill>
                  <a:srgbClr val="333333"/>
                </a:solidFill>
                <a:effectLst/>
                <a:latin typeface="Arial" panose="020B0604020202020204" pitchFamily="34" charset="0"/>
              </a:rPr>
              <a:t>Төрийн аудитын стандартын хороо дараах чиг үүрэгтэй:</a:t>
            </a:r>
          </a:p>
          <a:p>
            <a:pPr indent="914400" algn="just" fontAlgn="t"/>
            <a:r>
              <a:rPr lang="mn-MN" b="0" i="0" dirty="0">
                <a:solidFill>
                  <a:srgbClr val="333333"/>
                </a:solidFill>
                <a:effectLst/>
                <a:latin typeface="Arial" panose="020B0604020202020204" pitchFamily="34" charset="0"/>
              </a:rPr>
              <a:t>төрийн аудитын олон улсын стандартын албан орчуулгыг хянан, хэрэглээний тайлбар, зөвлөмж гаргах;</a:t>
            </a:r>
          </a:p>
          <a:p>
            <a:pPr indent="914400" algn="just" fontAlgn="t"/>
            <a:r>
              <a:rPr lang="mn-MN" b="0" i="0" dirty="0">
                <a:solidFill>
                  <a:srgbClr val="333333"/>
                </a:solidFill>
                <a:effectLst/>
                <a:latin typeface="Arial" panose="020B0604020202020204" pitchFamily="34" charset="0"/>
              </a:rPr>
              <a:t>төрийн аудитын үндэсний стандарт боловсруулахад мэргэжил, арга зүйн дэмжлэг үзүүлэх;</a:t>
            </a:r>
          </a:p>
          <a:p>
            <a:pPr indent="914400" algn="just" fontAlgn="t"/>
            <a:r>
              <a:rPr lang="mn-MN" b="0" i="0" dirty="0">
                <a:solidFill>
                  <a:srgbClr val="333333"/>
                </a:solidFill>
                <a:effectLst/>
                <a:latin typeface="Arial" panose="020B0604020202020204" pitchFamily="34" charset="0"/>
              </a:rPr>
              <a:t>төрийн аудитын байгууллагаас аудит хийхтэй холбоотой дотоод аргачлал, удирдамж, заавар гаргах.</a:t>
            </a:r>
          </a:p>
        </p:txBody>
      </p:sp>
      <p:sp>
        <p:nvSpPr>
          <p:cNvPr id="7" name="TextBox 6">
            <a:extLst>
              <a:ext uri="{FF2B5EF4-FFF2-40B4-BE49-F238E27FC236}">
                <a16:creationId xmlns:a16="http://schemas.microsoft.com/office/drawing/2014/main" id="{6921BA1B-B75F-49B7-B021-1ED7AB243C5B}"/>
              </a:ext>
            </a:extLst>
          </p:cNvPr>
          <p:cNvSpPr txBox="1"/>
          <p:nvPr/>
        </p:nvSpPr>
        <p:spPr>
          <a:xfrm>
            <a:off x="6096000" y="1020218"/>
            <a:ext cx="5448299" cy="1754326"/>
          </a:xfrm>
          <a:prstGeom prst="rect">
            <a:avLst/>
          </a:prstGeom>
          <a:noFill/>
        </p:spPr>
        <p:txBody>
          <a:bodyPr wrap="square">
            <a:spAutoFit/>
          </a:bodyPr>
          <a:lstStyle/>
          <a:p>
            <a:pPr algn="just"/>
            <a:r>
              <a:rPr lang="mn-MN" b="0" i="0" dirty="0">
                <a:solidFill>
                  <a:srgbClr val="333333"/>
                </a:solidFill>
                <a:effectLst/>
                <a:latin typeface="Arial" panose="020B0604020202020204" pitchFamily="34" charset="0"/>
              </a:rPr>
              <a:t>Үндэсний аудитын газрын дэргэд төрийн аудиттай холбоотой стандарт, аргачлал, удирдамж, зааврыг боловсруулахад мэргэжил, арга зүйн дэмжлэг үзүүлэх чиг үүрэг бүхий </a:t>
            </a:r>
            <a:r>
              <a:rPr lang="mn-MN" b="1" i="0" dirty="0">
                <a:solidFill>
                  <a:srgbClr val="333333"/>
                </a:solidFill>
                <a:effectLst/>
                <a:latin typeface="Arial" panose="020B0604020202020204" pitchFamily="34" charset="0"/>
              </a:rPr>
              <a:t>орон тооны бус </a:t>
            </a:r>
            <a:r>
              <a:rPr lang="mn-MN" b="0" i="0" dirty="0">
                <a:solidFill>
                  <a:srgbClr val="333333"/>
                </a:solidFill>
                <a:effectLst/>
                <a:latin typeface="Arial" panose="020B0604020202020204" pitchFamily="34" charset="0"/>
              </a:rPr>
              <a:t>гишүүдээс бүрдсэн </a:t>
            </a:r>
            <a:r>
              <a:rPr lang="mn-MN" b="1" i="0" dirty="0">
                <a:solidFill>
                  <a:srgbClr val="333333"/>
                </a:solidFill>
                <a:effectLst/>
                <a:latin typeface="Arial" panose="020B0604020202020204" pitchFamily="34" charset="0"/>
              </a:rPr>
              <a:t>Төрийн аудитын стандартын хороо ажиллана</a:t>
            </a:r>
            <a:r>
              <a:rPr lang="mn-MN" b="0" i="0" dirty="0">
                <a:solidFill>
                  <a:srgbClr val="333333"/>
                </a:solidFill>
                <a:effectLst/>
                <a:latin typeface="Arial" panose="020B0604020202020204" pitchFamily="34" charset="0"/>
              </a:rPr>
              <a:t>.</a:t>
            </a:r>
            <a:endParaRPr lang="en-US" dirty="0"/>
          </a:p>
        </p:txBody>
      </p:sp>
      <p:sp>
        <p:nvSpPr>
          <p:cNvPr id="9" name="object 2">
            <a:extLst>
              <a:ext uri="{FF2B5EF4-FFF2-40B4-BE49-F238E27FC236}">
                <a16:creationId xmlns:a16="http://schemas.microsoft.com/office/drawing/2014/main" id="{BBEE2BB5-19F0-4BB7-AAA8-550EFC9C1794}"/>
              </a:ext>
            </a:extLst>
          </p:cNvPr>
          <p:cNvSpPr txBox="1"/>
          <p:nvPr/>
        </p:nvSpPr>
        <p:spPr>
          <a:xfrm>
            <a:off x="8610600" y="417431"/>
            <a:ext cx="2375535" cy="182101"/>
          </a:xfrm>
          <a:prstGeom prst="rect">
            <a:avLst/>
          </a:prstGeom>
        </p:spPr>
        <p:txBody>
          <a:bodyPr vert="horz" wrap="square" lIns="0" tIns="12700" rIns="0" bIns="0" rtlCol="0">
            <a:spAutoFit/>
          </a:bodyPr>
          <a:lstStyle/>
          <a:p>
            <a:pPr algn="ctr">
              <a:lnSpc>
                <a:spcPct val="100000"/>
              </a:lnSpc>
              <a:spcBef>
                <a:spcPts val="100"/>
              </a:spcBef>
            </a:pPr>
            <a:r>
              <a:rPr sz="1100" b="1" spc="-5" dirty="0">
                <a:latin typeface="Arial"/>
                <a:cs typeface="Arial"/>
              </a:rPr>
              <a:t>ТӨРИЙН </a:t>
            </a:r>
            <a:r>
              <a:rPr sz="1100" b="1" spc="-10" dirty="0">
                <a:latin typeface="Arial"/>
                <a:cs typeface="Arial"/>
              </a:rPr>
              <a:t>АУДИТЫН </a:t>
            </a:r>
            <a:r>
              <a:rPr sz="1100" b="1" spc="-15" dirty="0">
                <a:latin typeface="Arial"/>
                <a:cs typeface="Arial"/>
              </a:rPr>
              <a:t>ТУХАЙ</a:t>
            </a:r>
            <a:r>
              <a:rPr sz="1100" b="1" spc="65" dirty="0">
                <a:latin typeface="Arial"/>
                <a:cs typeface="Arial"/>
              </a:rPr>
              <a:t> </a:t>
            </a:r>
            <a:r>
              <a:rPr sz="1100" b="1" spc="-5" dirty="0">
                <a:latin typeface="Arial"/>
                <a:cs typeface="Arial"/>
              </a:rPr>
              <a:t>ХУУЛЬ</a:t>
            </a:r>
            <a:endParaRPr sz="1100" dirty="0">
              <a:latin typeface="Arial"/>
              <a:cs typeface="Arial"/>
            </a:endParaRPr>
          </a:p>
        </p:txBody>
      </p:sp>
      <p:sp>
        <p:nvSpPr>
          <p:cNvPr id="11" name="object 2">
            <a:extLst>
              <a:ext uri="{FF2B5EF4-FFF2-40B4-BE49-F238E27FC236}">
                <a16:creationId xmlns:a16="http://schemas.microsoft.com/office/drawing/2014/main" id="{B6A0CB81-A458-4994-AE2F-EDF5BC1EECD6}"/>
              </a:ext>
            </a:extLst>
          </p:cNvPr>
          <p:cNvSpPr txBox="1"/>
          <p:nvPr/>
        </p:nvSpPr>
        <p:spPr>
          <a:xfrm>
            <a:off x="8610600" y="643757"/>
            <a:ext cx="2375535" cy="120546"/>
          </a:xfrm>
          <a:prstGeom prst="rect">
            <a:avLst/>
          </a:prstGeom>
          <a:solidFill>
            <a:srgbClr val="FDD530"/>
          </a:solidFill>
          <a:ln>
            <a:solidFill>
              <a:schemeClr val="bg1"/>
            </a:solidFill>
          </a:ln>
        </p:spPr>
        <p:style>
          <a:lnRef idx="2">
            <a:schemeClr val="accent1"/>
          </a:lnRef>
          <a:fillRef idx="1">
            <a:schemeClr val="lt1"/>
          </a:fillRef>
          <a:effectRef idx="0">
            <a:schemeClr val="accent1"/>
          </a:effectRef>
          <a:fontRef idx="minor">
            <a:schemeClr val="dk1"/>
          </a:fontRef>
        </p:style>
        <p:txBody>
          <a:bodyPr vert="horz" wrap="square" lIns="0" tIns="12700" rIns="0" bIns="0" rtlCol="0">
            <a:spAutoFit/>
          </a:bodyPr>
          <a:lstStyle/>
          <a:p>
            <a:pPr marL="15875" algn="ctr">
              <a:lnSpc>
                <a:spcPct val="100000"/>
              </a:lnSpc>
              <a:spcBef>
                <a:spcPts val="655"/>
              </a:spcBef>
            </a:pPr>
            <a:r>
              <a:rPr sz="700" b="1" spc="-5" dirty="0">
                <a:solidFill>
                  <a:schemeClr val="tx1"/>
                </a:solidFill>
                <a:latin typeface="Times New Roman"/>
                <a:cs typeface="Times New Roman"/>
              </a:rPr>
              <a:t>Ш И Н Э Ч И Л С Э Н</a:t>
            </a:r>
            <a:r>
              <a:rPr sz="700" b="1" spc="40" dirty="0">
                <a:solidFill>
                  <a:schemeClr val="tx1"/>
                </a:solidFill>
                <a:latin typeface="Times New Roman"/>
                <a:cs typeface="Times New Roman"/>
              </a:rPr>
              <a:t>  </a:t>
            </a:r>
            <a:r>
              <a:rPr sz="700" b="1" spc="-5" dirty="0">
                <a:solidFill>
                  <a:schemeClr val="tx1"/>
                </a:solidFill>
                <a:latin typeface="Times New Roman"/>
                <a:cs typeface="Times New Roman"/>
              </a:rPr>
              <a:t>Н А Й Р У У Л Г А</a:t>
            </a:r>
            <a:endParaRPr sz="700" dirty="0">
              <a:solidFill>
                <a:schemeClr val="tx1"/>
              </a:solidFill>
              <a:latin typeface="Times New Roman"/>
              <a:cs typeface="Times New Roman"/>
            </a:endParaRPr>
          </a:p>
        </p:txBody>
      </p:sp>
    </p:spTree>
    <p:extLst>
      <p:ext uri="{BB962C8B-B14F-4D97-AF65-F5344CB8AC3E}">
        <p14:creationId xmlns:p14="http://schemas.microsoft.com/office/powerpoint/2010/main" val="353399574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10">
            <a:extLst>
              <a:ext uri="{FF2B5EF4-FFF2-40B4-BE49-F238E27FC236}">
                <a16:creationId xmlns:a16="http://schemas.microsoft.com/office/drawing/2014/main" id="{38F8EA04-4339-4EA6-A7D2-CD13AE40192C}"/>
              </a:ext>
            </a:extLst>
          </p:cNvPr>
          <p:cNvSpPr txBox="1">
            <a:spLocks/>
          </p:cNvSpPr>
          <p:nvPr/>
        </p:nvSpPr>
        <p:spPr>
          <a:xfrm>
            <a:off x="445886" y="2209800"/>
            <a:ext cx="6435725" cy="382156"/>
          </a:xfrm>
          <a:prstGeom prst="rect">
            <a:avLst/>
          </a:prstGeom>
        </p:spPr>
        <p:txBody>
          <a:bodyPr vert="horz" wrap="square" lIns="0" tIns="12700" rIns="0" bIns="0" rtlCol="0">
            <a:spAutoFit/>
          </a:bodyPr>
          <a:lstStyle>
            <a:lvl1pPr>
              <a:defRPr>
                <a:latin typeface="+mj-lt"/>
                <a:ea typeface="+mj-ea"/>
                <a:cs typeface="+mj-cs"/>
              </a:defRPr>
            </a:lvl1pPr>
          </a:lstStyle>
          <a:p>
            <a:pPr marL="12700">
              <a:spcBef>
                <a:spcPts val="100"/>
              </a:spcBef>
            </a:pPr>
            <a:r>
              <a:rPr lang="mn-MN" sz="2400" b="1" kern="0" dirty="0">
                <a:solidFill>
                  <a:schemeClr val="tx1"/>
                </a:solidFill>
                <a:latin typeface="Arial"/>
                <a:cs typeface="Arial"/>
              </a:rPr>
              <a:t>Мэдээлэл</a:t>
            </a:r>
            <a:r>
              <a:rPr lang="mn-MN" sz="1600" b="1" kern="0" dirty="0">
                <a:solidFill>
                  <a:schemeClr val="tx1"/>
                </a:solidFill>
                <a:latin typeface="Arial"/>
                <a:cs typeface="Arial"/>
              </a:rPr>
              <a:t> </a:t>
            </a:r>
            <a:r>
              <a:rPr lang="mn-MN" sz="2400" b="1" kern="0" dirty="0">
                <a:solidFill>
                  <a:schemeClr val="tx1"/>
                </a:solidFill>
                <a:latin typeface="Arial"/>
                <a:cs typeface="Arial"/>
              </a:rPr>
              <a:t>авах:</a:t>
            </a:r>
            <a:endParaRPr lang="mn-MN" sz="1600" kern="0" dirty="0">
              <a:solidFill>
                <a:schemeClr val="tx1"/>
              </a:solidFill>
              <a:latin typeface="Arial"/>
              <a:cs typeface="Arial"/>
            </a:endParaRPr>
          </a:p>
        </p:txBody>
      </p:sp>
      <p:sp>
        <p:nvSpPr>
          <p:cNvPr id="5" name="TextBox 4">
            <a:extLst>
              <a:ext uri="{FF2B5EF4-FFF2-40B4-BE49-F238E27FC236}">
                <a16:creationId xmlns:a16="http://schemas.microsoft.com/office/drawing/2014/main" id="{D252A7EE-73BA-4691-BCD9-6131F16D2221}"/>
              </a:ext>
            </a:extLst>
          </p:cNvPr>
          <p:cNvSpPr txBox="1"/>
          <p:nvPr/>
        </p:nvSpPr>
        <p:spPr>
          <a:xfrm>
            <a:off x="2819400" y="990600"/>
            <a:ext cx="8952114" cy="5478423"/>
          </a:xfrm>
          <a:prstGeom prst="rect">
            <a:avLst/>
          </a:prstGeom>
          <a:noFill/>
        </p:spPr>
        <p:txBody>
          <a:bodyPr wrap="square">
            <a:spAutoFit/>
          </a:bodyPr>
          <a:lstStyle/>
          <a:p>
            <a:pPr algn="just" fontAlgn="t"/>
            <a:r>
              <a:rPr lang="mn-MN" sz="1400" b="0" i="0" dirty="0">
                <a:solidFill>
                  <a:srgbClr val="333333"/>
                </a:solidFill>
                <a:effectLst/>
                <a:latin typeface="Arial" panose="020B0604020202020204" pitchFamily="34" charset="0"/>
              </a:rPr>
              <a:t>Төрийн аудитын байгууллага </a:t>
            </a:r>
            <a:r>
              <a:rPr lang="mn-MN" sz="1400" b="1" i="0" dirty="0">
                <a:solidFill>
                  <a:srgbClr val="333333"/>
                </a:solidFill>
                <a:effectLst/>
                <a:latin typeface="Arial" panose="020B0604020202020204" pitchFamily="34" charset="0"/>
              </a:rPr>
              <a:t>аудит хийхдээ мэдээллээр бүрэн хангагдах зарчмын </a:t>
            </a:r>
            <a:r>
              <a:rPr lang="mn-MN" sz="1400" b="0" i="0" dirty="0">
                <a:solidFill>
                  <a:srgbClr val="333333"/>
                </a:solidFill>
                <a:effectLst/>
                <a:latin typeface="Arial" panose="020B0604020202020204" pitchFamily="34" charset="0"/>
              </a:rPr>
              <a:t>хүрээнд дараах </a:t>
            </a:r>
            <a:r>
              <a:rPr lang="mn-MN" sz="1400" b="1" i="0" dirty="0">
                <a:solidFill>
                  <a:srgbClr val="333333"/>
                </a:solidFill>
                <a:effectLst/>
                <a:latin typeface="Arial" panose="020B0604020202020204" pitchFamily="34" charset="0"/>
              </a:rPr>
              <a:t>бүрэн эрхийг хэрэгжүүлнэ</a:t>
            </a:r>
            <a:r>
              <a:rPr lang="mn-MN" sz="1400" b="0" i="0" dirty="0">
                <a:solidFill>
                  <a:srgbClr val="333333"/>
                </a:solidFill>
                <a:effectLst/>
                <a:latin typeface="Arial" panose="020B0604020202020204" pitchFamily="34" charset="0"/>
              </a:rPr>
              <a:t>:</a:t>
            </a:r>
          </a:p>
          <a:p>
            <a:pPr algn="just" fontAlgn="t"/>
            <a:endParaRPr lang="mn-MN" sz="1400" b="1" i="0" dirty="0">
              <a:solidFill>
                <a:srgbClr val="333333"/>
              </a:solidFill>
              <a:effectLst/>
              <a:latin typeface="Arial" panose="020B0604020202020204" pitchFamily="34" charset="0"/>
            </a:endParaRPr>
          </a:p>
          <a:p>
            <a:pPr algn="just" fontAlgn="t"/>
            <a:r>
              <a:rPr lang="mn-MN" sz="1400" b="1" i="0" dirty="0">
                <a:solidFill>
                  <a:srgbClr val="333333"/>
                </a:solidFill>
                <a:effectLst/>
                <a:latin typeface="Arial" panose="020B0604020202020204" pitchFamily="34" charset="0"/>
              </a:rPr>
              <a:t>Шаардлагатай мэдээлэл, баримт бичгийг хэлбэрээс нь үл хамааран </a:t>
            </a:r>
            <a:r>
              <a:rPr lang="mn-MN" sz="1400" b="0" i="0" dirty="0">
                <a:solidFill>
                  <a:srgbClr val="333333"/>
                </a:solidFill>
                <a:effectLst/>
                <a:latin typeface="Arial" panose="020B0604020202020204" pitchFamily="34" charset="0"/>
              </a:rPr>
              <a:t>шалгагдагч этгээд, аудитад хамрагдагч болон холбогдох бусад байгууллага, албан тушаалтнаас </a:t>
            </a:r>
            <a:r>
              <a:rPr lang="mn-MN" sz="1400" b="1" i="0" dirty="0">
                <a:solidFill>
                  <a:srgbClr val="333333"/>
                </a:solidFill>
                <a:effectLst/>
                <a:latin typeface="Arial" panose="020B0604020202020204" pitchFamily="34" charset="0"/>
              </a:rPr>
              <a:t>тогтоосон хугацаанд, үнэ төлбөргүйгээр гаргуулах, хуулбарлаж авах;</a:t>
            </a:r>
          </a:p>
          <a:p>
            <a:pPr algn="just" fontAlgn="t"/>
            <a:endParaRPr lang="mn-MN" sz="1400" b="1" i="0" dirty="0">
              <a:solidFill>
                <a:srgbClr val="333333"/>
              </a:solidFill>
              <a:effectLst/>
              <a:latin typeface="Arial" panose="020B0604020202020204" pitchFamily="34" charset="0"/>
            </a:endParaRPr>
          </a:p>
          <a:p>
            <a:pPr algn="just" fontAlgn="t"/>
            <a:r>
              <a:rPr lang="mn-MN" sz="1400" b="1" i="0" dirty="0">
                <a:solidFill>
                  <a:srgbClr val="333333"/>
                </a:solidFill>
                <a:effectLst/>
                <a:latin typeface="Arial" panose="020B0604020202020204" pitchFamily="34" charset="0"/>
              </a:rPr>
              <a:t>Шалгагдагч этгээд болон аудитад хамрагдагчийн ажлын байр болон бусад холбогдох газарт ажлын цагаар саадгүй нэвтрэн орох, ажиллах, бүртгэл, тооллого хийх, мэдээлэл, баримт бичиг, аливаа эд зүйлстэй үнэ төлбөргүйгээр танилцах;</a:t>
            </a:r>
          </a:p>
          <a:p>
            <a:pPr algn="just" fontAlgn="t"/>
            <a:endParaRPr lang="mn-MN" sz="1400" b="1" i="0" dirty="0">
              <a:solidFill>
                <a:srgbClr val="333333"/>
              </a:solidFill>
              <a:effectLst/>
              <a:latin typeface="Arial" panose="020B0604020202020204" pitchFamily="34" charset="0"/>
            </a:endParaRPr>
          </a:p>
          <a:p>
            <a:pPr algn="just" fontAlgn="t"/>
            <a:r>
              <a:rPr lang="mn-MN" sz="1400" b="1" dirty="0">
                <a:solidFill>
                  <a:srgbClr val="333333"/>
                </a:solidFill>
                <a:latin typeface="Arial" panose="020B0604020202020204" pitchFamily="34" charset="0"/>
              </a:rPr>
              <a:t>Ш</a:t>
            </a:r>
            <a:r>
              <a:rPr lang="mn-MN" sz="1400" b="1" i="0" dirty="0">
                <a:solidFill>
                  <a:srgbClr val="333333"/>
                </a:solidFill>
                <a:effectLst/>
                <a:latin typeface="Arial" panose="020B0604020202020204" pitchFamily="34" charset="0"/>
              </a:rPr>
              <a:t>алгагдагч этгээд болон аудитад хамрагдагчийн үйл ажиллагаандаа ашиглаж байгаа тоног төхөөрөмж, программ хангамж, түүний эх код, цахим мэдээллийн сан, лог бүртгэлд нэвтрэх, цахим хэлбэрээр боловсруулсан, хадгалсан, илгээсэн, хүлээн авсан мэдээлэл, баримт бичигтэй танилцах, уг мэдээлэл, баримт бичгийг цахим болон бусад хэлбэрээр хувилан авах;</a:t>
            </a:r>
          </a:p>
          <a:p>
            <a:pPr algn="just" fontAlgn="t"/>
            <a:endParaRPr lang="mn-MN" sz="1400" b="0" i="0" dirty="0">
              <a:solidFill>
                <a:srgbClr val="333333"/>
              </a:solidFill>
              <a:effectLst/>
              <a:latin typeface="Arial" panose="020B0604020202020204" pitchFamily="34" charset="0"/>
            </a:endParaRPr>
          </a:p>
          <a:p>
            <a:pPr algn="just" fontAlgn="t"/>
            <a:r>
              <a:rPr lang="mn-MN" sz="1400" b="0" i="0" dirty="0">
                <a:solidFill>
                  <a:srgbClr val="333333"/>
                </a:solidFill>
                <a:effectLst/>
                <a:latin typeface="Arial" panose="020B0604020202020204" pitchFamily="34" charset="0"/>
              </a:rPr>
              <a:t>Энэ хуулийн 13.2-т заасан системийн мэдээллийн санг бүрдүүлэх зорилгоор төрийн </a:t>
            </a:r>
            <a:r>
              <a:rPr lang="mn-MN" sz="1400" b="1" i="0" dirty="0">
                <a:solidFill>
                  <a:srgbClr val="333333"/>
                </a:solidFill>
                <a:effectLst/>
                <a:latin typeface="Arial" panose="020B0604020202020204" pitchFamily="34" charset="0"/>
              </a:rPr>
              <a:t>бусад байгууллагын цахим систем болон цахим хэлбэрээр бүрдүүлсэн мэдээллийн сангаас аудитад шаардлагатай мэдээллийг гаргуулах.</a:t>
            </a:r>
          </a:p>
          <a:p>
            <a:pPr algn="just" fontAlgn="t"/>
            <a:endParaRPr lang="mn-MN" sz="1400" b="1" i="0" dirty="0">
              <a:solidFill>
                <a:srgbClr val="333333"/>
              </a:solidFill>
              <a:effectLst/>
              <a:latin typeface="Arial" panose="020B0604020202020204" pitchFamily="34" charset="0"/>
            </a:endParaRPr>
          </a:p>
          <a:p>
            <a:pPr algn="just" fontAlgn="t"/>
            <a:r>
              <a:rPr lang="mn-MN" sz="1400" b="1" i="0" dirty="0">
                <a:solidFill>
                  <a:srgbClr val="333333"/>
                </a:solidFill>
                <a:effectLst/>
                <a:latin typeface="Arial" panose="020B0604020202020204" pitchFamily="34" charset="0"/>
              </a:rPr>
              <a:t>Төрийн болон албаны, байгууллага, хувь хүний нууцад хамаарах мэдээлэл, баримт бичигтэй танилцсан төрийн аудитын байгууллагын албан хаагч уг мэдээлэл, баримт бичгийг холбогдох хуульд заасны дагуу нууцлах үүрэг хүлээнэ.</a:t>
            </a:r>
          </a:p>
          <a:p>
            <a:pPr algn="just" fontAlgn="t"/>
            <a:endParaRPr lang="mn-MN" sz="1400" b="1" i="0" dirty="0">
              <a:solidFill>
                <a:srgbClr val="333333"/>
              </a:solidFill>
              <a:effectLst/>
              <a:latin typeface="Arial" panose="020B0604020202020204" pitchFamily="34" charset="0"/>
            </a:endParaRPr>
          </a:p>
          <a:p>
            <a:pPr algn="just" fontAlgn="t"/>
            <a:r>
              <a:rPr lang="mn-MN" sz="1400" b="1" i="0" dirty="0">
                <a:solidFill>
                  <a:srgbClr val="333333"/>
                </a:solidFill>
                <a:effectLst/>
                <a:latin typeface="Arial" panose="020B0604020202020204" pitchFamily="34" charset="0"/>
              </a:rPr>
              <a:t>Төрийн аудитын байгууллагын мэдээлэл авах журмыг Монгол Улсын Ерөнхий аудитор батална.</a:t>
            </a:r>
          </a:p>
        </p:txBody>
      </p:sp>
      <p:sp>
        <p:nvSpPr>
          <p:cNvPr id="7" name="object 2">
            <a:extLst>
              <a:ext uri="{FF2B5EF4-FFF2-40B4-BE49-F238E27FC236}">
                <a16:creationId xmlns:a16="http://schemas.microsoft.com/office/drawing/2014/main" id="{3ED2A5EC-703D-4B85-9329-4777CB0F92D9}"/>
              </a:ext>
            </a:extLst>
          </p:cNvPr>
          <p:cNvSpPr txBox="1"/>
          <p:nvPr/>
        </p:nvSpPr>
        <p:spPr>
          <a:xfrm>
            <a:off x="8610600" y="417431"/>
            <a:ext cx="2375535" cy="182101"/>
          </a:xfrm>
          <a:prstGeom prst="rect">
            <a:avLst/>
          </a:prstGeom>
        </p:spPr>
        <p:txBody>
          <a:bodyPr vert="horz" wrap="square" lIns="0" tIns="12700" rIns="0" bIns="0" rtlCol="0">
            <a:spAutoFit/>
          </a:bodyPr>
          <a:lstStyle/>
          <a:p>
            <a:pPr algn="ctr">
              <a:lnSpc>
                <a:spcPct val="100000"/>
              </a:lnSpc>
              <a:spcBef>
                <a:spcPts val="100"/>
              </a:spcBef>
            </a:pPr>
            <a:r>
              <a:rPr sz="1100" b="1" spc="-5" dirty="0">
                <a:latin typeface="Arial"/>
                <a:cs typeface="Arial"/>
              </a:rPr>
              <a:t>ТӨРИЙН </a:t>
            </a:r>
            <a:r>
              <a:rPr sz="1100" b="1" spc="-10" dirty="0">
                <a:latin typeface="Arial"/>
                <a:cs typeface="Arial"/>
              </a:rPr>
              <a:t>АУДИТЫН </a:t>
            </a:r>
            <a:r>
              <a:rPr sz="1100" b="1" spc="-15" dirty="0">
                <a:latin typeface="Arial"/>
                <a:cs typeface="Arial"/>
              </a:rPr>
              <a:t>ТУХАЙ</a:t>
            </a:r>
            <a:r>
              <a:rPr sz="1100" b="1" spc="65" dirty="0">
                <a:latin typeface="Arial"/>
                <a:cs typeface="Arial"/>
              </a:rPr>
              <a:t> </a:t>
            </a:r>
            <a:r>
              <a:rPr sz="1100" b="1" spc="-5" dirty="0">
                <a:latin typeface="Arial"/>
                <a:cs typeface="Arial"/>
              </a:rPr>
              <a:t>ХУУЛЬ</a:t>
            </a:r>
            <a:endParaRPr sz="1100" dirty="0">
              <a:latin typeface="Arial"/>
              <a:cs typeface="Arial"/>
            </a:endParaRPr>
          </a:p>
        </p:txBody>
      </p:sp>
      <p:sp>
        <p:nvSpPr>
          <p:cNvPr id="9" name="object 2">
            <a:extLst>
              <a:ext uri="{FF2B5EF4-FFF2-40B4-BE49-F238E27FC236}">
                <a16:creationId xmlns:a16="http://schemas.microsoft.com/office/drawing/2014/main" id="{A54C61CB-4D12-4BFE-9AA7-45D537847BEB}"/>
              </a:ext>
            </a:extLst>
          </p:cNvPr>
          <p:cNvSpPr txBox="1"/>
          <p:nvPr/>
        </p:nvSpPr>
        <p:spPr>
          <a:xfrm>
            <a:off x="8610600" y="643757"/>
            <a:ext cx="2375535" cy="120546"/>
          </a:xfrm>
          <a:prstGeom prst="rect">
            <a:avLst/>
          </a:prstGeom>
          <a:solidFill>
            <a:srgbClr val="FDD530"/>
          </a:solidFill>
          <a:ln>
            <a:solidFill>
              <a:schemeClr val="bg1"/>
            </a:solidFill>
          </a:ln>
        </p:spPr>
        <p:style>
          <a:lnRef idx="2">
            <a:schemeClr val="accent1"/>
          </a:lnRef>
          <a:fillRef idx="1">
            <a:schemeClr val="lt1"/>
          </a:fillRef>
          <a:effectRef idx="0">
            <a:schemeClr val="accent1"/>
          </a:effectRef>
          <a:fontRef idx="minor">
            <a:schemeClr val="dk1"/>
          </a:fontRef>
        </p:style>
        <p:txBody>
          <a:bodyPr vert="horz" wrap="square" lIns="0" tIns="12700" rIns="0" bIns="0" rtlCol="0">
            <a:spAutoFit/>
          </a:bodyPr>
          <a:lstStyle/>
          <a:p>
            <a:pPr marL="15875" algn="ctr">
              <a:lnSpc>
                <a:spcPct val="100000"/>
              </a:lnSpc>
              <a:spcBef>
                <a:spcPts val="655"/>
              </a:spcBef>
            </a:pPr>
            <a:r>
              <a:rPr sz="700" b="1" spc="-5" dirty="0">
                <a:solidFill>
                  <a:schemeClr val="tx1"/>
                </a:solidFill>
                <a:latin typeface="Times New Roman"/>
                <a:cs typeface="Times New Roman"/>
              </a:rPr>
              <a:t>Ш И Н Э Ч И Л С Э Н</a:t>
            </a:r>
            <a:r>
              <a:rPr sz="700" b="1" spc="40" dirty="0">
                <a:solidFill>
                  <a:schemeClr val="tx1"/>
                </a:solidFill>
                <a:latin typeface="Times New Roman"/>
                <a:cs typeface="Times New Roman"/>
              </a:rPr>
              <a:t>  </a:t>
            </a:r>
            <a:r>
              <a:rPr sz="700" b="1" spc="-5" dirty="0">
                <a:solidFill>
                  <a:schemeClr val="tx1"/>
                </a:solidFill>
                <a:latin typeface="Times New Roman"/>
                <a:cs typeface="Times New Roman"/>
              </a:rPr>
              <a:t>Н А Й Р У У Л Г А</a:t>
            </a:r>
            <a:endParaRPr sz="700" dirty="0">
              <a:solidFill>
                <a:schemeClr val="tx1"/>
              </a:solidFill>
              <a:latin typeface="Times New Roman"/>
              <a:cs typeface="Times New Roman"/>
            </a:endParaRPr>
          </a:p>
        </p:txBody>
      </p:sp>
    </p:spTree>
    <p:extLst>
      <p:ext uri="{BB962C8B-B14F-4D97-AF65-F5344CB8AC3E}">
        <p14:creationId xmlns:p14="http://schemas.microsoft.com/office/powerpoint/2010/main" val="29055997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10">
            <a:extLst>
              <a:ext uri="{FF2B5EF4-FFF2-40B4-BE49-F238E27FC236}">
                <a16:creationId xmlns:a16="http://schemas.microsoft.com/office/drawing/2014/main" id="{48F564F3-6AD3-402E-8C5A-0F7CC70158E1}"/>
              </a:ext>
            </a:extLst>
          </p:cNvPr>
          <p:cNvSpPr txBox="1">
            <a:spLocks/>
          </p:cNvSpPr>
          <p:nvPr/>
        </p:nvSpPr>
        <p:spPr>
          <a:xfrm>
            <a:off x="381000" y="2667000"/>
            <a:ext cx="4724400" cy="762000"/>
          </a:xfrm>
          <a:prstGeom prst="rect">
            <a:avLst/>
          </a:prstGeom>
        </p:spPr>
        <p:txBody>
          <a:bodyPr vert="horz" wrap="square" lIns="0" tIns="12700" rIns="0" bIns="0" rtlCol="0">
            <a:spAutoFit/>
          </a:bodyPr>
          <a:lstStyle>
            <a:lvl1pPr>
              <a:defRPr>
                <a:latin typeface="+mj-lt"/>
                <a:ea typeface="+mj-ea"/>
                <a:cs typeface="+mj-cs"/>
              </a:defRPr>
            </a:lvl1pPr>
          </a:lstStyle>
          <a:p>
            <a:pPr marL="12700">
              <a:spcBef>
                <a:spcPts val="100"/>
              </a:spcBef>
            </a:pPr>
            <a:r>
              <a:rPr lang="mn-MN" sz="2400" b="1" kern="0" dirty="0">
                <a:solidFill>
                  <a:schemeClr val="tx1"/>
                </a:solidFill>
                <a:latin typeface="Arial"/>
                <a:cs typeface="Arial"/>
              </a:rPr>
              <a:t>Шалгагдагч этгээд болон аудитад хамрагдагчийн үүрэг:</a:t>
            </a:r>
            <a:endParaRPr lang="mn-MN" sz="1600" kern="0" dirty="0">
              <a:solidFill>
                <a:schemeClr val="tx1"/>
              </a:solidFill>
              <a:latin typeface="Arial"/>
              <a:cs typeface="Arial"/>
            </a:endParaRPr>
          </a:p>
        </p:txBody>
      </p:sp>
      <p:sp>
        <p:nvSpPr>
          <p:cNvPr id="5" name="TextBox 4">
            <a:extLst>
              <a:ext uri="{FF2B5EF4-FFF2-40B4-BE49-F238E27FC236}">
                <a16:creationId xmlns:a16="http://schemas.microsoft.com/office/drawing/2014/main" id="{5E1E8F5A-9F21-4E6A-9C3B-1ADB028C8471}"/>
              </a:ext>
            </a:extLst>
          </p:cNvPr>
          <p:cNvSpPr txBox="1"/>
          <p:nvPr/>
        </p:nvSpPr>
        <p:spPr>
          <a:xfrm>
            <a:off x="6070600" y="821228"/>
            <a:ext cx="5441372" cy="5632311"/>
          </a:xfrm>
          <a:prstGeom prst="rect">
            <a:avLst/>
          </a:prstGeom>
          <a:noFill/>
        </p:spPr>
        <p:txBody>
          <a:bodyPr wrap="square">
            <a:spAutoFit/>
          </a:bodyPr>
          <a:lstStyle/>
          <a:p>
            <a:pPr algn="just" fontAlgn="t"/>
            <a:r>
              <a:rPr lang="mn-MN" b="1" i="0" dirty="0">
                <a:solidFill>
                  <a:srgbClr val="333333"/>
                </a:solidFill>
                <a:effectLst/>
                <a:latin typeface="Arial" panose="020B0604020202020204" pitchFamily="34" charset="0"/>
              </a:rPr>
              <a:t>Шалгагдагч этгээд болон аудитад хамрагдагч дараах үүрэгтэй:</a:t>
            </a:r>
          </a:p>
          <a:p>
            <a:pPr algn="just" fontAlgn="t"/>
            <a:r>
              <a:rPr lang="mn-MN" b="0" i="0" dirty="0">
                <a:solidFill>
                  <a:srgbClr val="333333"/>
                </a:solidFill>
                <a:effectLst/>
                <a:latin typeface="Arial" panose="020B0604020202020204" pitchFamily="34" charset="0"/>
              </a:rPr>
              <a:t>Төрийн аудитын байгууллагын аудит хийхэд шаардагдах цаасан болон цахим хэлбэрийн мэдээлэл, баримт бичгээр хангах, уг мэдээлэл, баримт бичгийн </a:t>
            </a:r>
            <a:r>
              <a:rPr lang="mn-MN" b="1" i="0" dirty="0">
                <a:solidFill>
                  <a:srgbClr val="333333"/>
                </a:solidFill>
                <a:effectLst/>
                <a:latin typeface="Arial" panose="020B0604020202020204" pitchFamily="34" charset="0"/>
              </a:rPr>
              <a:t>үнэн зөв, бодитой, бүрэн байх шаардлагыг хариуцах;</a:t>
            </a:r>
          </a:p>
          <a:p>
            <a:pPr algn="just" fontAlgn="t"/>
            <a:endParaRPr lang="mn-MN" b="0" i="0" dirty="0">
              <a:solidFill>
                <a:srgbClr val="333333"/>
              </a:solidFill>
              <a:effectLst/>
              <a:latin typeface="Arial" panose="020B0604020202020204" pitchFamily="34" charset="0"/>
            </a:endParaRPr>
          </a:p>
          <a:p>
            <a:pPr algn="just" fontAlgn="t"/>
            <a:r>
              <a:rPr lang="mn-MN" b="0" i="0" dirty="0">
                <a:solidFill>
                  <a:srgbClr val="333333"/>
                </a:solidFill>
                <a:effectLst/>
                <a:latin typeface="Arial" panose="020B0604020202020204" pitchFamily="34" charset="0"/>
              </a:rPr>
              <a:t>Төрийн аудитын байгууллагын албан </a:t>
            </a:r>
            <a:r>
              <a:rPr lang="mn-MN" b="1" i="0" dirty="0">
                <a:solidFill>
                  <a:srgbClr val="333333"/>
                </a:solidFill>
                <a:effectLst/>
                <a:latin typeface="Arial" panose="020B0604020202020204" pitchFamily="34" charset="0"/>
              </a:rPr>
              <a:t>хаагчийг ажлын байр, холбогдох бусад газар, цахим мэдээллийн санд чөлөөтэй нэвтрүүлэх, ажиллах нөхцөлөөр хангах;</a:t>
            </a:r>
          </a:p>
          <a:p>
            <a:pPr algn="just" fontAlgn="t"/>
            <a:endParaRPr lang="mn-MN" b="1" i="0" dirty="0">
              <a:solidFill>
                <a:srgbClr val="333333"/>
              </a:solidFill>
              <a:effectLst/>
              <a:latin typeface="Arial" panose="020B0604020202020204" pitchFamily="34" charset="0"/>
            </a:endParaRPr>
          </a:p>
          <a:p>
            <a:pPr algn="just" fontAlgn="t"/>
            <a:r>
              <a:rPr lang="mn-MN" b="1" dirty="0">
                <a:solidFill>
                  <a:srgbClr val="333333"/>
                </a:solidFill>
                <a:latin typeface="Arial" panose="020B0604020202020204" pitchFamily="34" charset="0"/>
              </a:rPr>
              <a:t>Т</a:t>
            </a:r>
            <a:r>
              <a:rPr lang="mn-MN" b="1" i="0" dirty="0">
                <a:solidFill>
                  <a:srgbClr val="333333"/>
                </a:solidFill>
                <a:effectLst/>
                <a:latin typeface="Arial" panose="020B0604020202020204" pitchFamily="34" charset="0"/>
              </a:rPr>
              <a:t>өрийн аудитын байгууллагын үйл ажиллагаанд саад </a:t>
            </a:r>
            <a:r>
              <a:rPr lang="mn-MN" b="1" i="0" dirty="0">
                <a:solidFill>
                  <a:schemeClr val="accent6">
                    <a:lumMod val="50000"/>
                  </a:schemeClr>
                </a:solidFill>
                <a:effectLst/>
                <a:latin typeface="Arial" panose="020B0604020202020204" pitchFamily="34" charset="0"/>
              </a:rPr>
              <a:t>учруулах</a:t>
            </a:r>
            <a:r>
              <a:rPr lang="mn-MN" b="1" i="0" dirty="0">
                <a:solidFill>
                  <a:srgbClr val="333333"/>
                </a:solidFill>
                <a:effectLst/>
                <a:latin typeface="Arial" panose="020B0604020202020204" pitchFamily="34" charset="0"/>
              </a:rPr>
              <a:t>, хөндлөнгөөс нөлөөлөх, оролцохгүй байх;</a:t>
            </a:r>
          </a:p>
          <a:p>
            <a:pPr algn="just" fontAlgn="t"/>
            <a:endParaRPr lang="mn-MN" b="1" i="0" dirty="0">
              <a:solidFill>
                <a:srgbClr val="333333"/>
              </a:solidFill>
              <a:effectLst/>
              <a:latin typeface="Arial" panose="020B0604020202020204" pitchFamily="34" charset="0"/>
            </a:endParaRPr>
          </a:p>
          <a:p>
            <a:pPr algn="just" fontAlgn="t"/>
            <a:r>
              <a:rPr lang="mn-MN" b="1" i="0" dirty="0">
                <a:solidFill>
                  <a:srgbClr val="333333"/>
                </a:solidFill>
                <a:effectLst/>
                <a:latin typeface="Arial" panose="020B0604020202020204" pitchFamily="34" charset="0"/>
              </a:rPr>
              <a:t>Төрийн аудитын байгууллагын албан хаагчтай харилцах, туслах үүргийг тодорхой ажилтанд хариуцуулах;</a:t>
            </a:r>
          </a:p>
        </p:txBody>
      </p:sp>
      <p:sp>
        <p:nvSpPr>
          <p:cNvPr id="7" name="object 2">
            <a:extLst>
              <a:ext uri="{FF2B5EF4-FFF2-40B4-BE49-F238E27FC236}">
                <a16:creationId xmlns:a16="http://schemas.microsoft.com/office/drawing/2014/main" id="{847A76FF-93E7-45B4-99B4-707D3FE1F3AA}"/>
              </a:ext>
            </a:extLst>
          </p:cNvPr>
          <p:cNvSpPr txBox="1"/>
          <p:nvPr/>
        </p:nvSpPr>
        <p:spPr>
          <a:xfrm>
            <a:off x="8610600" y="417431"/>
            <a:ext cx="2375535" cy="182101"/>
          </a:xfrm>
          <a:prstGeom prst="rect">
            <a:avLst/>
          </a:prstGeom>
        </p:spPr>
        <p:txBody>
          <a:bodyPr vert="horz" wrap="square" lIns="0" tIns="12700" rIns="0" bIns="0" rtlCol="0">
            <a:spAutoFit/>
          </a:bodyPr>
          <a:lstStyle/>
          <a:p>
            <a:pPr algn="ctr">
              <a:lnSpc>
                <a:spcPct val="100000"/>
              </a:lnSpc>
              <a:spcBef>
                <a:spcPts val="100"/>
              </a:spcBef>
            </a:pPr>
            <a:r>
              <a:rPr sz="1100" b="1" spc="-5" dirty="0">
                <a:latin typeface="Arial"/>
                <a:cs typeface="Arial"/>
              </a:rPr>
              <a:t>ТӨРИЙН </a:t>
            </a:r>
            <a:r>
              <a:rPr sz="1100" b="1" spc="-10" dirty="0">
                <a:latin typeface="Arial"/>
                <a:cs typeface="Arial"/>
              </a:rPr>
              <a:t>АУДИТЫН </a:t>
            </a:r>
            <a:r>
              <a:rPr sz="1100" b="1" spc="-15" dirty="0">
                <a:latin typeface="Arial"/>
                <a:cs typeface="Arial"/>
              </a:rPr>
              <a:t>ТУХАЙ</a:t>
            </a:r>
            <a:r>
              <a:rPr sz="1100" b="1" spc="65" dirty="0">
                <a:latin typeface="Arial"/>
                <a:cs typeface="Arial"/>
              </a:rPr>
              <a:t> </a:t>
            </a:r>
            <a:r>
              <a:rPr sz="1100" b="1" spc="-5" dirty="0">
                <a:latin typeface="Arial"/>
                <a:cs typeface="Arial"/>
              </a:rPr>
              <a:t>ХУУЛЬ</a:t>
            </a:r>
            <a:endParaRPr sz="1100" dirty="0">
              <a:latin typeface="Arial"/>
              <a:cs typeface="Arial"/>
            </a:endParaRPr>
          </a:p>
        </p:txBody>
      </p:sp>
      <p:sp>
        <p:nvSpPr>
          <p:cNvPr id="9" name="object 2">
            <a:extLst>
              <a:ext uri="{FF2B5EF4-FFF2-40B4-BE49-F238E27FC236}">
                <a16:creationId xmlns:a16="http://schemas.microsoft.com/office/drawing/2014/main" id="{06E670D6-5793-4A2E-B908-087532DC3CA5}"/>
              </a:ext>
            </a:extLst>
          </p:cNvPr>
          <p:cNvSpPr txBox="1"/>
          <p:nvPr/>
        </p:nvSpPr>
        <p:spPr>
          <a:xfrm>
            <a:off x="8610600" y="643757"/>
            <a:ext cx="2375535" cy="120546"/>
          </a:xfrm>
          <a:prstGeom prst="rect">
            <a:avLst/>
          </a:prstGeom>
          <a:solidFill>
            <a:srgbClr val="FDD530"/>
          </a:solidFill>
          <a:ln>
            <a:solidFill>
              <a:schemeClr val="bg1"/>
            </a:solidFill>
          </a:ln>
        </p:spPr>
        <p:style>
          <a:lnRef idx="2">
            <a:schemeClr val="accent1"/>
          </a:lnRef>
          <a:fillRef idx="1">
            <a:schemeClr val="lt1"/>
          </a:fillRef>
          <a:effectRef idx="0">
            <a:schemeClr val="accent1"/>
          </a:effectRef>
          <a:fontRef idx="minor">
            <a:schemeClr val="dk1"/>
          </a:fontRef>
        </p:style>
        <p:txBody>
          <a:bodyPr vert="horz" wrap="square" lIns="0" tIns="12700" rIns="0" bIns="0" rtlCol="0">
            <a:spAutoFit/>
          </a:bodyPr>
          <a:lstStyle/>
          <a:p>
            <a:pPr marL="15875" algn="ctr">
              <a:lnSpc>
                <a:spcPct val="100000"/>
              </a:lnSpc>
              <a:spcBef>
                <a:spcPts val="655"/>
              </a:spcBef>
            </a:pPr>
            <a:r>
              <a:rPr sz="700" b="1" spc="-5" dirty="0">
                <a:solidFill>
                  <a:schemeClr val="tx1"/>
                </a:solidFill>
                <a:latin typeface="Times New Roman"/>
                <a:cs typeface="Times New Roman"/>
              </a:rPr>
              <a:t>Ш И Н Э Ч И Л С Э Н</a:t>
            </a:r>
            <a:r>
              <a:rPr sz="700" b="1" spc="40" dirty="0">
                <a:solidFill>
                  <a:schemeClr val="tx1"/>
                </a:solidFill>
                <a:latin typeface="Times New Roman"/>
                <a:cs typeface="Times New Roman"/>
              </a:rPr>
              <a:t>  </a:t>
            </a:r>
            <a:r>
              <a:rPr sz="700" b="1" spc="-5" dirty="0">
                <a:solidFill>
                  <a:schemeClr val="tx1"/>
                </a:solidFill>
                <a:latin typeface="Times New Roman"/>
                <a:cs typeface="Times New Roman"/>
              </a:rPr>
              <a:t>Н А Й Р У У Л Г А</a:t>
            </a:r>
            <a:endParaRPr sz="700" dirty="0">
              <a:solidFill>
                <a:schemeClr val="tx1"/>
              </a:solidFill>
              <a:latin typeface="Times New Roman"/>
              <a:cs typeface="Times New Roman"/>
            </a:endParaRPr>
          </a:p>
        </p:txBody>
      </p:sp>
    </p:spTree>
    <p:extLst>
      <p:ext uri="{BB962C8B-B14F-4D97-AF65-F5344CB8AC3E}">
        <p14:creationId xmlns:p14="http://schemas.microsoft.com/office/powerpoint/2010/main" val="272064569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10">
            <a:extLst>
              <a:ext uri="{FF2B5EF4-FFF2-40B4-BE49-F238E27FC236}">
                <a16:creationId xmlns:a16="http://schemas.microsoft.com/office/drawing/2014/main" id="{189811F1-2600-47E0-846C-D330D92A7703}"/>
              </a:ext>
            </a:extLst>
          </p:cNvPr>
          <p:cNvSpPr txBox="1">
            <a:spLocks/>
          </p:cNvSpPr>
          <p:nvPr/>
        </p:nvSpPr>
        <p:spPr>
          <a:xfrm>
            <a:off x="381000" y="2448678"/>
            <a:ext cx="5562600" cy="1120820"/>
          </a:xfrm>
          <a:prstGeom prst="rect">
            <a:avLst/>
          </a:prstGeom>
        </p:spPr>
        <p:txBody>
          <a:bodyPr vert="horz" wrap="square" lIns="0" tIns="12700" rIns="0" bIns="0" rtlCol="0">
            <a:spAutoFit/>
          </a:bodyPr>
          <a:lstStyle>
            <a:lvl1pPr>
              <a:defRPr>
                <a:latin typeface="+mj-lt"/>
                <a:ea typeface="+mj-ea"/>
                <a:cs typeface="+mj-cs"/>
              </a:defRPr>
            </a:lvl1pPr>
          </a:lstStyle>
          <a:p>
            <a:pPr marL="12700">
              <a:spcBef>
                <a:spcPts val="100"/>
              </a:spcBef>
            </a:pPr>
            <a:r>
              <a:rPr lang="mn-MN" sz="2400" b="1" kern="0" dirty="0">
                <a:solidFill>
                  <a:schemeClr val="tx1"/>
                </a:solidFill>
                <a:latin typeface="Arial"/>
                <a:cs typeface="Arial"/>
              </a:rPr>
              <a:t>Гүйцэтгэлийн болон нийцлийн аудитын тайлангийн төсөлд санал авах:</a:t>
            </a:r>
            <a:endParaRPr lang="mn-MN" sz="1600" kern="0" dirty="0">
              <a:solidFill>
                <a:schemeClr val="tx1"/>
              </a:solidFill>
              <a:latin typeface="Arial"/>
              <a:cs typeface="Arial"/>
            </a:endParaRPr>
          </a:p>
        </p:txBody>
      </p:sp>
      <p:sp>
        <p:nvSpPr>
          <p:cNvPr id="5" name="TextBox 4">
            <a:extLst>
              <a:ext uri="{FF2B5EF4-FFF2-40B4-BE49-F238E27FC236}">
                <a16:creationId xmlns:a16="http://schemas.microsoft.com/office/drawing/2014/main" id="{4F48986C-92C3-4EBD-8B0E-2EA65123BB86}"/>
              </a:ext>
            </a:extLst>
          </p:cNvPr>
          <p:cNvSpPr txBox="1"/>
          <p:nvPr/>
        </p:nvSpPr>
        <p:spPr>
          <a:xfrm>
            <a:off x="6121400" y="1030341"/>
            <a:ext cx="5562600" cy="4801314"/>
          </a:xfrm>
          <a:prstGeom prst="rect">
            <a:avLst/>
          </a:prstGeom>
          <a:noFill/>
        </p:spPr>
        <p:txBody>
          <a:bodyPr wrap="square">
            <a:spAutoFit/>
          </a:bodyPr>
          <a:lstStyle/>
          <a:p>
            <a:pPr algn="just" fontAlgn="t"/>
            <a:r>
              <a:rPr lang="mn-MN" b="0" i="0" dirty="0">
                <a:solidFill>
                  <a:srgbClr val="333333"/>
                </a:solidFill>
                <a:effectLst/>
                <a:latin typeface="Arial" panose="020B0604020202020204" pitchFamily="34" charset="0"/>
              </a:rPr>
              <a:t>Төрийн аудитын байгууллага аудитын тайлангийн төслийг шалгагдагч этгээдэд хүргүүлнэ.</a:t>
            </a:r>
          </a:p>
          <a:p>
            <a:pPr indent="457200" algn="just" fontAlgn="t"/>
            <a:endParaRPr lang="mn-MN" b="0" i="0" dirty="0">
              <a:solidFill>
                <a:srgbClr val="333333"/>
              </a:solidFill>
              <a:effectLst/>
              <a:latin typeface="Arial" panose="020B0604020202020204" pitchFamily="34" charset="0"/>
            </a:endParaRPr>
          </a:p>
          <a:p>
            <a:pPr algn="just" fontAlgn="t"/>
            <a:r>
              <a:rPr lang="mn-MN" b="0" i="0" dirty="0">
                <a:solidFill>
                  <a:srgbClr val="333333"/>
                </a:solidFill>
                <a:effectLst/>
                <a:latin typeface="Arial" panose="020B0604020202020204" pitchFamily="34" charset="0"/>
              </a:rPr>
              <a:t>Шалгагдагч этгээд аудитын тайлангийн төсөлд өгөх саналаа 10 хоногийн дотор төрийн аудитын байгууллагад хүргүүлнэ.</a:t>
            </a:r>
          </a:p>
          <a:p>
            <a:pPr algn="just" fontAlgn="t"/>
            <a:endParaRPr lang="mn-MN" b="0" i="0" dirty="0">
              <a:solidFill>
                <a:srgbClr val="333333"/>
              </a:solidFill>
              <a:effectLst/>
              <a:latin typeface="Arial" panose="020B0604020202020204" pitchFamily="34" charset="0"/>
            </a:endParaRPr>
          </a:p>
          <a:p>
            <a:pPr algn="just" fontAlgn="t"/>
            <a:r>
              <a:rPr lang="mn-MN" b="0" i="0" dirty="0">
                <a:solidFill>
                  <a:srgbClr val="333333"/>
                </a:solidFill>
                <a:effectLst/>
                <a:latin typeface="Arial" panose="020B0604020202020204" pitchFamily="34" charset="0"/>
              </a:rPr>
              <a:t>Төрийн аудитын байгууллага энэ хуулийн 18.2-т заасны дагуу шалгагдагч этгээдээс ирүүлсэн саналыг үндэслэлтэй гэж үзвэл тайланд засвар оруулах, </a:t>
            </a:r>
            <a:r>
              <a:rPr lang="mn-MN" b="1" i="0" dirty="0">
                <a:solidFill>
                  <a:srgbClr val="333333"/>
                </a:solidFill>
                <a:effectLst/>
                <a:latin typeface="Arial" panose="020B0604020202020204" pitchFamily="34" charset="0"/>
              </a:rPr>
              <a:t>үндэслэлгүй гэж үзвэл аудитын тайланг нэмэлт нотлох баримтаар бататгах арга хэмжээг авна.</a:t>
            </a:r>
          </a:p>
          <a:p>
            <a:pPr indent="457200" algn="just" fontAlgn="t"/>
            <a:endParaRPr lang="mn-MN" b="0" i="0" dirty="0">
              <a:solidFill>
                <a:srgbClr val="333333"/>
              </a:solidFill>
              <a:effectLst/>
              <a:latin typeface="Arial" panose="020B0604020202020204" pitchFamily="34" charset="0"/>
            </a:endParaRPr>
          </a:p>
          <a:p>
            <a:pPr algn="just" fontAlgn="t"/>
            <a:r>
              <a:rPr lang="mn-MN" b="0" i="0" dirty="0">
                <a:solidFill>
                  <a:srgbClr val="333333"/>
                </a:solidFill>
                <a:effectLst/>
                <a:latin typeface="Arial" panose="020B0604020202020204" pitchFamily="34" charset="0"/>
              </a:rPr>
              <a:t>Шалгагдагч этгээд энэ хуулийн </a:t>
            </a:r>
            <a:r>
              <a:rPr lang="mn-MN" b="1" i="0" dirty="0">
                <a:solidFill>
                  <a:srgbClr val="333333"/>
                </a:solidFill>
                <a:effectLst/>
                <a:latin typeface="Arial" panose="020B0604020202020204" pitchFamily="34" charset="0"/>
              </a:rPr>
              <a:t>18.2-т заасан хугацаанд аудитын тайлангийн төсөлд санал ирүүлээгүй бол саналгүйд тооцно.</a:t>
            </a:r>
          </a:p>
        </p:txBody>
      </p:sp>
      <p:sp>
        <p:nvSpPr>
          <p:cNvPr id="7" name="object 2">
            <a:extLst>
              <a:ext uri="{FF2B5EF4-FFF2-40B4-BE49-F238E27FC236}">
                <a16:creationId xmlns:a16="http://schemas.microsoft.com/office/drawing/2014/main" id="{BA9F9665-7EC3-4BCD-9AFC-D24286FB2F9E}"/>
              </a:ext>
            </a:extLst>
          </p:cNvPr>
          <p:cNvSpPr txBox="1"/>
          <p:nvPr/>
        </p:nvSpPr>
        <p:spPr>
          <a:xfrm>
            <a:off x="8610600" y="417431"/>
            <a:ext cx="2375535" cy="182101"/>
          </a:xfrm>
          <a:prstGeom prst="rect">
            <a:avLst/>
          </a:prstGeom>
        </p:spPr>
        <p:txBody>
          <a:bodyPr vert="horz" wrap="square" lIns="0" tIns="12700" rIns="0" bIns="0" rtlCol="0">
            <a:spAutoFit/>
          </a:bodyPr>
          <a:lstStyle/>
          <a:p>
            <a:pPr algn="ctr">
              <a:lnSpc>
                <a:spcPct val="100000"/>
              </a:lnSpc>
              <a:spcBef>
                <a:spcPts val="100"/>
              </a:spcBef>
            </a:pPr>
            <a:r>
              <a:rPr sz="1100" b="1" spc="-5" dirty="0">
                <a:latin typeface="Arial"/>
                <a:cs typeface="Arial"/>
              </a:rPr>
              <a:t>ТӨРИЙН </a:t>
            </a:r>
            <a:r>
              <a:rPr sz="1100" b="1" spc="-10" dirty="0">
                <a:latin typeface="Arial"/>
                <a:cs typeface="Arial"/>
              </a:rPr>
              <a:t>АУДИТЫН </a:t>
            </a:r>
            <a:r>
              <a:rPr sz="1100" b="1" spc="-15" dirty="0">
                <a:latin typeface="Arial"/>
                <a:cs typeface="Arial"/>
              </a:rPr>
              <a:t>ТУХАЙ</a:t>
            </a:r>
            <a:r>
              <a:rPr sz="1100" b="1" spc="65" dirty="0">
                <a:latin typeface="Arial"/>
                <a:cs typeface="Arial"/>
              </a:rPr>
              <a:t> </a:t>
            </a:r>
            <a:r>
              <a:rPr sz="1100" b="1" spc="-5" dirty="0">
                <a:latin typeface="Arial"/>
                <a:cs typeface="Arial"/>
              </a:rPr>
              <a:t>ХУУЛЬ</a:t>
            </a:r>
            <a:endParaRPr sz="1100" dirty="0">
              <a:latin typeface="Arial"/>
              <a:cs typeface="Arial"/>
            </a:endParaRPr>
          </a:p>
        </p:txBody>
      </p:sp>
      <p:sp>
        <p:nvSpPr>
          <p:cNvPr id="9" name="object 2">
            <a:extLst>
              <a:ext uri="{FF2B5EF4-FFF2-40B4-BE49-F238E27FC236}">
                <a16:creationId xmlns:a16="http://schemas.microsoft.com/office/drawing/2014/main" id="{B719989E-3CBF-4FAA-B063-3299957621E6}"/>
              </a:ext>
            </a:extLst>
          </p:cNvPr>
          <p:cNvSpPr txBox="1"/>
          <p:nvPr/>
        </p:nvSpPr>
        <p:spPr>
          <a:xfrm>
            <a:off x="8610600" y="643757"/>
            <a:ext cx="2375535" cy="120546"/>
          </a:xfrm>
          <a:prstGeom prst="rect">
            <a:avLst/>
          </a:prstGeom>
          <a:solidFill>
            <a:srgbClr val="FDD530"/>
          </a:solidFill>
          <a:ln>
            <a:solidFill>
              <a:schemeClr val="bg1"/>
            </a:solidFill>
          </a:ln>
        </p:spPr>
        <p:style>
          <a:lnRef idx="2">
            <a:schemeClr val="accent1"/>
          </a:lnRef>
          <a:fillRef idx="1">
            <a:schemeClr val="lt1"/>
          </a:fillRef>
          <a:effectRef idx="0">
            <a:schemeClr val="accent1"/>
          </a:effectRef>
          <a:fontRef idx="minor">
            <a:schemeClr val="dk1"/>
          </a:fontRef>
        </p:style>
        <p:txBody>
          <a:bodyPr vert="horz" wrap="square" lIns="0" tIns="12700" rIns="0" bIns="0" rtlCol="0">
            <a:spAutoFit/>
          </a:bodyPr>
          <a:lstStyle/>
          <a:p>
            <a:pPr marL="15875" algn="ctr">
              <a:lnSpc>
                <a:spcPct val="100000"/>
              </a:lnSpc>
              <a:spcBef>
                <a:spcPts val="655"/>
              </a:spcBef>
            </a:pPr>
            <a:r>
              <a:rPr sz="700" b="1" spc="-5" dirty="0">
                <a:solidFill>
                  <a:schemeClr val="tx1"/>
                </a:solidFill>
                <a:latin typeface="Times New Roman"/>
                <a:cs typeface="Times New Roman"/>
              </a:rPr>
              <a:t>Ш И Н Э Ч И Л С Э Н</a:t>
            </a:r>
            <a:r>
              <a:rPr sz="700" b="1" spc="40" dirty="0">
                <a:solidFill>
                  <a:schemeClr val="tx1"/>
                </a:solidFill>
                <a:latin typeface="Times New Roman"/>
                <a:cs typeface="Times New Roman"/>
              </a:rPr>
              <a:t>  </a:t>
            </a:r>
            <a:r>
              <a:rPr sz="700" b="1" spc="-5" dirty="0">
                <a:solidFill>
                  <a:schemeClr val="tx1"/>
                </a:solidFill>
                <a:latin typeface="Times New Roman"/>
                <a:cs typeface="Times New Roman"/>
              </a:rPr>
              <a:t>Н А Й Р У У Л Г А</a:t>
            </a:r>
            <a:endParaRPr sz="700" dirty="0">
              <a:solidFill>
                <a:schemeClr val="tx1"/>
              </a:solidFill>
              <a:latin typeface="Times New Roman"/>
              <a:cs typeface="Times New Roman"/>
            </a:endParaRPr>
          </a:p>
        </p:txBody>
      </p:sp>
    </p:spTree>
    <p:extLst>
      <p:ext uri="{BB962C8B-B14F-4D97-AF65-F5344CB8AC3E}">
        <p14:creationId xmlns:p14="http://schemas.microsoft.com/office/powerpoint/2010/main" val="370496546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10">
            <a:extLst>
              <a:ext uri="{FF2B5EF4-FFF2-40B4-BE49-F238E27FC236}">
                <a16:creationId xmlns:a16="http://schemas.microsoft.com/office/drawing/2014/main" id="{FBFD68DC-DE4F-4302-8082-71891D7A0045}"/>
              </a:ext>
            </a:extLst>
          </p:cNvPr>
          <p:cNvSpPr txBox="1">
            <a:spLocks/>
          </p:cNvSpPr>
          <p:nvPr/>
        </p:nvSpPr>
        <p:spPr>
          <a:xfrm>
            <a:off x="965200" y="2514600"/>
            <a:ext cx="4831772" cy="751488"/>
          </a:xfrm>
          <a:prstGeom prst="rect">
            <a:avLst/>
          </a:prstGeom>
        </p:spPr>
        <p:txBody>
          <a:bodyPr vert="horz" wrap="square" lIns="0" tIns="12700" rIns="0" bIns="0" rtlCol="0">
            <a:spAutoFit/>
          </a:bodyPr>
          <a:lstStyle>
            <a:lvl1pPr>
              <a:defRPr>
                <a:latin typeface="+mj-lt"/>
                <a:ea typeface="+mj-ea"/>
                <a:cs typeface="+mj-cs"/>
              </a:defRPr>
            </a:lvl1pPr>
          </a:lstStyle>
          <a:p>
            <a:pPr marL="12700">
              <a:spcBef>
                <a:spcPts val="100"/>
              </a:spcBef>
            </a:pPr>
            <a:r>
              <a:rPr lang="mn-MN" sz="2400" b="1" kern="0" dirty="0">
                <a:solidFill>
                  <a:schemeClr val="tx1"/>
                </a:solidFill>
                <a:latin typeface="Arial"/>
                <a:cs typeface="Arial"/>
              </a:rPr>
              <a:t>Аудитад хамрагдагчийн тайлбар, саналыг сонсох:</a:t>
            </a:r>
            <a:endParaRPr lang="mn-MN" sz="1600" kern="0" dirty="0">
              <a:solidFill>
                <a:schemeClr val="tx1"/>
              </a:solidFill>
              <a:latin typeface="Arial"/>
              <a:cs typeface="Arial"/>
            </a:endParaRPr>
          </a:p>
        </p:txBody>
      </p:sp>
      <p:sp>
        <p:nvSpPr>
          <p:cNvPr id="5" name="TextBox 4">
            <a:extLst>
              <a:ext uri="{FF2B5EF4-FFF2-40B4-BE49-F238E27FC236}">
                <a16:creationId xmlns:a16="http://schemas.microsoft.com/office/drawing/2014/main" id="{AA6FA1C7-0B4B-41C3-9A82-A737BC3CD2D8}"/>
              </a:ext>
            </a:extLst>
          </p:cNvPr>
          <p:cNvSpPr txBox="1"/>
          <p:nvPr/>
        </p:nvSpPr>
        <p:spPr>
          <a:xfrm>
            <a:off x="6692900" y="1894828"/>
            <a:ext cx="4533900" cy="2031325"/>
          </a:xfrm>
          <a:prstGeom prst="rect">
            <a:avLst/>
          </a:prstGeom>
          <a:noFill/>
        </p:spPr>
        <p:txBody>
          <a:bodyPr wrap="square">
            <a:spAutoFit/>
          </a:bodyPr>
          <a:lstStyle/>
          <a:p>
            <a:pPr algn="just"/>
            <a:r>
              <a:rPr lang="mn-MN" b="0" i="0" dirty="0">
                <a:solidFill>
                  <a:srgbClr val="333333"/>
                </a:solidFill>
                <a:effectLst/>
                <a:latin typeface="Arial" panose="020B0604020202020204" pitchFamily="34" charset="0"/>
              </a:rPr>
              <a:t>Төрийн аудитын байгууллага аудитын тайлангийн дүнгийн улмаас аудитад хамрагдагчийн эрх, хууль ёсны ашиг сонирхол хөндөгдөж болзошгүй тохиолдолд энэ талаар санал, хүсэлт, тайлбар, гомдол гаргах боломжийг олгоно.</a:t>
            </a:r>
            <a:endParaRPr lang="en-US" dirty="0"/>
          </a:p>
        </p:txBody>
      </p:sp>
      <p:sp>
        <p:nvSpPr>
          <p:cNvPr id="7" name="object 2">
            <a:extLst>
              <a:ext uri="{FF2B5EF4-FFF2-40B4-BE49-F238E27FC236}">
                <a16:creationId xmlns:a16="http://schemas.microsoft.com/office/drawing/2014/main" id="{B5E1AA34-21C4-4601-A651-8A25B79E8E01}"/>
              </a:ext>
            </a:extLst>
          </p:cNvPr>
          <p:cNvSpPr txBox="1"/>
          <p:nvPr/>
        </p:nvSpPr>
        <p:spPr>
          <a:xfrm>
            <a:off x="8610600" y="417431"/>
            <a:ext cx="2375535" cy="182101"/>
          </a:xfrm>
          <a:prstGeom prst="rect">
            <a:avLst/>
          </a:prstGeom>
        </p:spPr>
        <p:txBody>
          <a:bodyPr vert="horz" wrap="square" lIns="0" tIns="12700" rIns="0" bIns="0" rtlCol="0">
            <a:spAutoFit/>
          </a:bodyPr>
          <a:lstStyle/>
          <a:p>
            <a:pPr algn="ctr">
              <a:lnSpc>
                <a:spcPct val="100000"/>
              </a:lnSpc>
              <a:spcBef>
                <a:spcPts val="100"/>
              </a:spcBef>
            </a:pPr>
            <a:r>
              <a:rPr sz="1100" b="1" spc="-5" dirty="0">
                <a:latin typeface="Arial"/>
                <a:cs typeface="Arial"/>
              </a:rPr>
              <a:t>ТӨРИЙН </a:t>
            </a:r>
            <a:r>
              <a:rPr sz="1100" b="1" spc="-10" dirty="0">
                <a:latin typeface="Arial"/>
                <a:cs typeface="Arial"/>
              </a:rPr>
              <a:t>АУДИТЫН </a:t>
            </a:r>
            <a:r>
              <a:rPr sz="1100" b="1" spc="-15" dirty="0">
                <a:latin typeface="Arial"/>
                <a:cs typeface="Arial"/>
              </a:rPr>
              <a:t>ТУХАЙ</a:t>
            </a:r>
            <a:r>
              <a:rPr sz="1100" b="1" spc="65" dirty="0">
                <a:latin typeface="Arial"/>
                <a:cs typeface="Arial"/>
              </a:rPr>
              <a:t> </a:t>
            </a:r>
            <a:r>
              <a:rPr sz="1100" b="1" spc="-5" dirty="0">
                <a:latin typeface="Arial"/>
                <a:cs typeface="Arial"/>
              </a:rPr>
              <a:t>ХУУЛЬ</a:t>
            </a:r>
            <a:endParaRPr sz="1100" dirty="0">
              <a:latin typeface="Arial"/>
              <a:cs typeface="Arial"/>
            </a:endParaRPr>
          </a:p>
        </p:txBody>
      </p:sp>
      <p:sp>
        <p:nvSpPr>
          <p:cNvPr id="9" name="object 2">
            <a:extLst>
              <a:ext uri="{FF2B5EF4-FFF2-40B4-BE49-F238E27FC236}">
                <a16:creationId xmlns:a16="http://schemas.microsoft.com/office/drawing/2014/main" id="{64899278-DED7-4252-A3FF-B74DAC517F11}"/>
              </a:ext>
            </a:extLst>
          </p:cNvPr>
          <p:cNvSpPr txBox="1"/>
          <p:nvPr/>
        </p:nvSpPr>
        <p:spPr>
          <a:xfrm>
            <a:off x="8610600" y="643757"/>
            <a:ext cx="2375535" cy="120546"/>
          </a:xfrm>
          <a:prstGeom prst="rect">
            <a:avLst/>
          </a:prstGeom>
          <a:solidFill>
            <a:srgbClr val="FDD530"/>
          </a:solidFill>
          <a:ln>
            <a:solidFill>
              <a:schemeClr val="bg1"/>
            </a:solidFill>
          </a:ln>
        </p:spPr>
        <p:style>
          <a:lnRef idx="2">
            <a:schemeClr val="accent1"/>
          </a:lnRef>
          <a:fillRef idx="1">
            <a:schemeClr val="lt1"/>
          </a:fillRef>
          <a:effectRef idx="0">
            <a:schemeClr val="accent1"/>
          </a:effectRef>
          <a:fontRef idx="minor">
            <a:schemeClr val="dk1"/>
          </a:fontRef>
        </p:style>
        <p:txBody>
          <a:bodyPr vert="horz" wrap="square" lIns="0" tIns="12700" rIns="0" bIns="0" rtlCol="0">
            <a:spAutoFit/>
          </a:bodyPr>
          <a:lstStyle/>
          <a:p>
            <a:pPr marL="15875" algn="ctr">
              <a:lnSpc>
                <a:spcPct val="100000"/>
              </a:lnSpc>
              <a:spcBef>
                <a:spcPts val="655"/>
              </a:spcBef>
            </a:pPr>
            <a:r>
              <a:rPr sz="700" b="1" spc="-5" dirty="0">
                <a:solidFill>
                  <a:schemeClr val="tx1"/>
                </a:solidFill>
                <a:latin typeface="Times New Roman"/>
                <a:cs typeface="Times New Roman"/>
              </a:rPr>
              <a:t>Ш И Н Э Ч И Л С Э Н</a:t>
            </a:r>
            <a:r>
              <a:rPr sz="700" b="1" spc="40" dirty="0">
                <a:solidFill>
                  <a:schemeClr val="tx1"/>
                </a:solidFill>
                <a:latin typeface="Times New Roman"/>
                <a:cs typeface="Times New Roman"/>
              </a:rPr>
              <a:t>  </a:t>
            </a:r>
            <a:r>
              <a:rPr sz="700" b="1" spc="-5" dirty="0">
                <a:solidFill>
                  <a:schemeClr val="tx1"/>
                </a:solidFill>
                <a:latin typeface="Times New Roman"/>
                <a:cs typeface="Times New Roman"/>
              </a:rPr>
              <a:t>Н А Й Р У У Л Г А</a:t>
            </a:r>
            <a:endParaRPr sz="700" dirty="0">
              <a:solidFill>
                <a:schemeClr val="tx1"/>
              </a:solidFill>
              <a:latin typeface="Times New Roman"/>
              <a:cs typeface="Times New Roman"/>
            </a:endParaRPr>
          </a:p>
        </p:txBody>
      </p:sp>
    </p:spTree>
    <p:extLst>
      <p:ext uri="{BB962C8B-B14F-4D97-AF65-F5344CB8AC3E}">
        <p14:creationId xmlns:p14="http://schemas.microsoft.com/office/powerpoint/2010/main" val="107932689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10">
            <a:extLst>
              <a:ext uri="{FF2B5EF4-FFF2-40B4-BE49-F238E27FC236}">
                <a16:creationId xmlns:a16="http://schemas.microsoft.com/office/drawing/2014/main" id="{EF5A749C-3700-4896-8412-BB5E445F3257}"/>
              </a:ext>
            </a:extLst>
          </p:cNvPr>
          <p:cNvSpPr txBox="1">
            <a:spLocks/>
          </p:cNvSpPr>
          <p:nvPr/>
        </p:nvSpPr>
        <p:spPr>
          <a:xfrm>
            <a:off x="413328" y="2514600"/>
            <a:ext cx="8184572" cy="382156"/>
          </a:xfrm>
          <a:prstGeom prst="rect">
            <a:avLst/>
          </a:prstGeom>
        </p:spPr>
        <p:txBody>
          <a:bodyPr vert="horz" wrap="square" lIns="0" tIns="12700" rIns="0" bIns="0" rtlCol="0">
            <a:spAutoFit/>
          </a:bodyPr>
          <a:lstStyle>
            <a:lvl1pPr>
              <a:defRPr>
                <a:latin typeface="+mj-lt"/>
                <a:ea typeface="+mj-ea"/>
                <a:cs typeface="+mj-cs"/>
              </a:defRPr>
            </a:lvl1pPr>
          </a:lstStyle>
          <a:p>
            <a:pPr marL="12700">
              <a:spcBef>
                <a:spcPts val="100"/>
              </a:spcBef>
            </a:pPr>
            <a:r>
              <a:rPr lang="mn-MN" sz="2400" b="1" kern="0" dirty="0">
                <a:solidFill>
                  <a:schemeClr val="tx1"/>
                </a:solidFill>
                <a:latin typeface="Arial"/>
                <a:cs typeface="Arial"/>
              </a:rPr>
              <a:t>Төрийн аудитын тайлан:</a:t>
            </a:r>
            <a:endParaRPr lang="mn-MN" sz="1600" kern="0" dirty="0">
              <a:solidFill>
                <a:schemeClr val="tx1"/>
              </a:solidFill>
              <a:latin typeface="Arial"/>
              <a:cs typeface="Arial"/>
            </a:endParaRPr>
          </a:p>
        </p:txBody>
      </p:sp>
      <p:sp>
        <p:nvSpPr>
          <p:cNvPr id="5" name="TextBox 4">
            <a:extLst>
              <a:ext uri="{FF2B5EF4-FFF2-40B4-BE49-F238E27FC236}">
                <a16:creationId xmlns:a16="http://schemas.microsoft.com/office/drawing/2014/main" id="{4B8C1298-66D2-4C91-9C85-E04AEE08EA1F}"/>
              </a:ext>
            </a:extLst>
          </p:cNvPr>
          <p:cNvSpPr txBox="1"/>
          <p:nvPr/>
        </p:nvSpPr>
        <p:spPr>
          <a:xfrm>
            <a:off x="5566064" y="1524000"/>
            <a:ext cx="6089072" cy="3416320"/>
          </a:xfrm>
          <a:prstGeom prst="rect">
            <a:avLst/>
          </a:prstGeom>
          <a:noFill/>
        </p:spPr>
        <p:txBody>
          <a:bodyPr wrap="square">
            <a:spAutoFit/>
          </a:bodyPr>
          <a:lstStyle/>
          <a:p>
            <a:pPr algn="just" fontAlgn="t"/>
            <a:r>
              <a:rPr lang="mn-MN" b="0" i="0" dirty="0">
                <a:solidFill>
                  <a:srgbClr val="333333"/>
                </a:solidFill>
                <a:effectLst/>
                <a:latin typeface="Arial" panose="020B0604020202020204" pitchFamily="34" charset="0"/>
              </a:rPr>
              <a:t>Төрийн аудитын байгууллага </a:t>
            </a:r>
            <a:r>
              <a:rPr lang="mn-MN" b="1" i="0" dirty="0">
                <a:solidFill>
                  <a:srgbClr val="333333"/>
                </a:solidFill>
                <a:effectLst/>
                <a:latin typeface="Arial" panose="020B0604020202020204" pitchFamily="34" charset="0"/>
              </a:rPr>
              <a:t>аудитын дүнд үндэслэн дүгнэлт, зөвлөмж бүхий аудитын тайлан гаргана.</a:t>
            </a:r>
          </a:p>
          <a:p>
            <a:pPr indent="457200" algn="just" fontAlgn="t"/>
            <a:endParaRPr lang="mn-MN" dirty="0">
              <a:solidFill>
                <a:srgbClr val="333333"/>
              </a:solidFill>
              <a:latin typeface="Arial" panose="020B0604020202020204" pitchFamily="34" charset="0"/>
            </a:endParaRPr>
          </a:p>
          <a:p>
            <a:pPr algn="just" fontAlgn="t"/>
            <a:r>
              <a:rPr lang="mn-MN" b="0" i="0" dirty="0">
                <a:solidFill>
                  <a:srgbClr val="333333"/>
                </a:solidFill>
                <a:effectLst/>
                <a:latin typeface="Arial" panose="020B0604020202020204" pitchFamily="34" charset="0"/>
              </a:rPr>
              <a:t>Төрийн аудитын байгууллага аудитын дүгнэлтэд тулгуурлан төрийн санхүү, төсөв, нийтийн өмчтэй холбоотой хууль тогтоомж, захиргааны хэм хэмжээний акт, бусад эрх зүйн актын хүрээнд нийтийн өмчийг төлөвлөх, хуваарилах, ашиглах, зарцуулах үйл ажиллагааны арвилан хэмнэлт, үр ашигтай, үр нөлөөтэй байдал болон төрийн санхүүгийн удирдлагыг сайжруулах зорилгоор шалгагдагч этгээд болон холбогдох бусад албан тушаалтанд </a:t>
            </a:r>
            <a:r>
              <a:rPr lang="mn-MN" b="1" i="0" dirty="0">
                <a:solidFill>
                  <a:srgbClr val="333333"/>
                </a:solidFill>
                <a:effectLst/>
                <a:latin typeface="Arial" panose="020B0604020202020204" pitchFamily="34" charset="0"/>
              </a:rPr>
              <a:t>зөвлөмж өгнө.</a:t>
            </a:r>
          </a:p>
        </p:txBody>
      </p:sp>
      <p:sp>
        <p:nvSpPr>
          <p:cNvPr id="7" name="object 2">
            <a:extLst>
              <a:ext uri="{FF2B5EF4-FFF2-40B4-BE49-F238E27FC236}">
                <a16:creationId xmlns:a16="http://schemas.microsoft.com/office/drawing/2014/main" id="{FB7C223C-1D66-45D7-BF11-B94DDB67CEDC}"/>
              </a:ext>
            </a:extLst>
          </p:cNvPr>
          <p:cNvSpPr txBox="1"/>
          <p:nvPr/>
        </p:nvSpPr>
        <p:spPr>
          <a:xfrm>
            <a:off x="8610600" y="417431"/>
            <a:ext cx="2375535" cy="182101"/>
          </a:xfrm>
          <a:prstGeom prst="rect">
            <a:avLst/>
          </a:prstGeom>
        </p:spPr>
        <p:txBody>
          <a:bodyPr vert="horz" wrap="square" lIns="0" tIns="12700" rIns="0" bIns="0" rtlCol="0">
            <a:spAutoFit/>
          </a:bodyPr>
          <a:lstStyle/>
          <a:p>
            <a:pPr algn="ctr">
              <a:lnSpc>
                <a:spcPct val="100000"/>
              </a:lnSpc>
              <a:spcBef>
                <a:spcPts val="100"/>
              </a:spcBef>
            </a:pPr>
            <a:r>
              <a:rPr sz="1100" b="1" spc="-5" dirty="0">
                <a:latin typeface="Arial"/>
                <a:cs typeface="Arial"/>
              </a:rPr>
              <a:t>ТӨРИЙН </a:t>
            </a:r>
            <a:r>
              <a:rPr sz="1100" b="1" spc="-10" dirty="0">
                <a:latin typeface="Arial"/>
                <a:cs typeface="Arial"/>
              </a:rPr>
              <a:t>АУДИТЫН </a:t>
            </a:r>
            <a:r>
              <a:rPr sz="1100" b="1" spc="-15" dirty="0">
                <a:latin typeface="Arial"/>
                <a:cs typeface="Arial"/>
              </a:rPr>
              <a:t>ТУХАЙ</a:t>
            </a:r>
            <a:r>
              <a:rPr sz="1100" b="1" spc="65" dirty="0">
                <a:latin typeface="Arial"/>
                <a:cs typeface="Arial"/>
              </a:rPr>
              <a:t> </a:t>
            </a:r>
            <a:r>
              <a:rPr sz="1100" b="1" spc="-5" dirty="0">
                <a:latin typeface="Arial"/>
                <a:cs typeface="Arial"/>
              </a:rPr>
              <a:t>ХУУЛЬ</a:t>
            </a:r>
            <a:endParaRPr sz="1100" dirty="0">
              <a:latin typeface="Arial"/>
              <a:cs typeface="Arial"/>
            </a:endParaRPr>
          </a:p>
        </p:txBody>
      </p:sp>
      <p:sp>
        <p:nvSpPr>
          <p:cNvPr id="9" name="object 2">
            <a:extLst>
              <a:ext uri="{FF2B5EF4-FFF2-40B4-BE49-F238E27FC236}">
                <a16:creationId xmlns:a16="http://schemas.microsoft.com/office/drawing/2014/main" id="{567775A7-1326-4A3F-90B9-3BFF3B98A85D}"/>
              </a:ext>
            </a:extLst>
          </p:cNvPr>
          <p:cNvSpPr txBox="1"/>
          <p:nvPr/>
        </p:nvSpPr>
        <p:spPr>
          <a:xfrm>
            <a:off x="8610600" y="643757"/>
            <a:ext cx="2375535" cy="120546"/>
          </a:xfrm>
          <a:prstGeom prst="rect">
            <a:avLst/>
          </a:prstGeom>
          <a:solidFill>
            <a:srgbClr val="FDD530"/>
          </a:solidFill>
          <a:ln>
            <a:solidFill>
              <a:schemeClr val="bg1"/>
            </a:solidFill>
          </a:ln>
        </p:spPr>
        <p:style>
          <a:lnRef idx="2">
            <a:schemeClr val="accent1"/>
          </a:lnRef>
          <a:fillRef idx="1">
            <a:schemeClr val="lt1"/>
          </a:fillRef>
          <a:effectRef idx="0">
            <a:schemeClr val="accent1"/>
          </a:effectRef>
          <a:fontRef idx="minor">
            <a:schemeClr val="dk1"/>
          </a:fontRef>
        </p:style>
        <p:txBody>
          <a:bodyPr vert="horz" wrap="square" lIns="0" tIns="12700" rIns="0" bIns="0" rtlCol="0">
            <a:spAutoFit/>
          </a:bodyPr>
          <a:lstStyle/>
          <a:p>
            <a:pPr marL="15875" algn="ctr">
              <a:lnSpc>
                <a:spcPct val="100000"/>
              </a:lnSpc>
              <a:spcBef>
                <a:spcPts val="655"/>
              </a:spcBef>
            </a:pPr>
            <a:r>
              <a:rPr sz="700" b="1" spc="-5" dirty="0">
                <a:solidFill>
                  <a:schemeClr val="tx1"/>
                </a:solidFill>
                <a:latin typeface="Times New Roman"/>
                <a:cs typeface="Times New Roman"/>
              </a:rPr>
              <a:t>Ш И Н Э Ч И Л С Э Н</a:t>
            </a:r>
            <a:r>
              <a:rPr sz="700" b="1" spc="40" dirty="0">
                <a:solidFill>
                  <a:schemeClr val="tx1"/>
                </a:solidFill>
                <a:latin typeface="Times New Roman"/>
                <a:cs typeface="Times New Roman"/>
              </a:rPr>
              <a:t>  </a:t>
            </a:r>
            <a:r>
              <a:rPr sz="700" b="1" spc="-5" dirty="0">
                <a:solidFill>
                  <a:schemeClr val="tx1"/>
                </a:solidFill>
                <a:latin typeface="Times New Roman"/>
                <a:cs typeface="Times New Roman"/>
              </a:rPr>
              <a:t>Н А Й Р У У Л Г А</a:t>
            </a:r>
            <a:endParaRPr sz="700" dirty="0">
              <a:solidFill>
                <a:schemeClr val="tx1"/>
              </a:solidFill>
              <a:latin typeface="Times New Roman"/>
              <a:cs typeface="Times New Roman"/>
            </a:endParaRPr>
          </a:p>
        </p:txBody>
      </p:sp>
    </p:spTree>
    <p:extLst>
      <p:ext uri="{BB962C8B-B14F-4D97-AF65-F5344CB8AC3E}">
        <p14:creationId xmlns:p14="http://schemas.microsoft.com/office/powerpoint/2010/main" val="173768813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10">
            <a:extLst>
              <a:ext uri="{FF2B5EF4-FFF2-40B4-BE49-F238E27FC236}">
                <a16:creationId xmlns:a16="http://schemas.microsoft.com/office/drawing/2014/main" id="{915EDC87-7AC0-4655-8AF3-5E4BBE0C0758}"/>
              </a:ext>
            </a:extLst>
          </p:cNvPr>
          <p:cNvSpPr txBox="1">
            <a:spLocks/>
          </p:cNvSpPr>
          <p:nvPr/>
        </p:nvSpPr>
        <p:spPr>
          <a:xfrm>
            <a:off x="762000" y="1371600"/>
            <a:ext cx="3993572" cy="762000"/>
          </a:xfrm>
          <a:prstGeom prst="rect">
            <a:avLst/>
          </a:prstGeom>
        </p:spPr>
        <p:txBody>
          <a:bodyPr vert="horz" wrap="square" lIns="0" tIns="12700" rIns="0" bIns="0" rtlCol="0">
            <a:spAutoFit/>
          </a:bodyPr>
          <a:lstStyle>
            <a:lvl1pPr>
              <a:defRPr>
                <a:latin typeface="+mj-lt"/>
                <a:ea typeface="+mj-ea"/>
                <a:cs typeface="+mj-cs"/>
              </a:defRPr>
            </a:lvl1pPr>
          </a:lstStyle>
          <a:p>
            <a:pPr marL="12700">
              <a:spcBef>
                <a:spcPts val="100"/>
              </a:spcBef>
            </a:pPr>
            <a:r>
              <a:rPr lang="mn-MN" sz="2400" b="1" kern="0" dirty="0">
                <a:solidFill>
                  <a:schemeClr val="tx1"/>
                </a:solidFill>
                <a:latin typeface="Arial"/>
                <a:cs typeface="Arial"/>
              </a:rPr>
              <a:t>Албан шаардлага өгөх, төлбөрийн акт тогтоох:</a:t>
            </a:r>
            <a:endParaRPr lang="mn-MN" sz="1600" kern="0" dirty="0">
              <a:solidFill>
                <a:schemeClr val="tx1"/>
              </a:solidFill>
              <a:latin typeface="Arial"/>
              <a:cs typeface="Arial"/>
            </a:endParaRPr>
          </a:p>
        </p:txBody>
      </p:sp>
      <p:sp>
        <p:nvSpPr>
          <p:cNvPr id="5" name="TextBox 4">
            <a:extLst>
              <a:ext uri="{FF2B5EF4-FFF2-40B4-BE49-F238E27FC236}">
                <a16:creationId xmlns:a16="http://schemas.microsoft.com/office/drawing/2014/main" id="{63663FC1-6D21-4D9E-9F15-88CA8BE88017}"/>
              </a:ext>
            </a:extLst>
          </p:cNvPr>
          <p:cNvSpPr txBox="1"/>
          <p:nvPr/>
        </p:nvSpPr>
        <p:spPr>
          <a:xfrm>
            <a:off x="5441372" y="1085257"/>
            <a:ext cx="6248400" cy="5355312"/>
          </a:xfrm>
          <a:prstGeom prst="rect">
            <a:avLst/>
          </a:prstGeom>
          <a:noFill/>
        </p:spPr>
        <p:txBody>
          <a:bodyPr wrap="square">
            <a:spAutoFit/>
          </a:bodyPr>
          <a:lstStyle/>
          <a:p>
            <a:pPr algn="just" fontAlgn="t"/>
            <a:r>
              <a:rPr lang="mn-MN" b="0" i="0" dirty="0">
                <a:solidFill>
                  <a:srgbClr val="333333"/>
                </a:solidFill>
                <a:effectLst/>
                <a:latin typeface="Arial" panose="020B0604020202020204" pitchFamily="34" charset="0"/>
              </a:rPr>
              <a:t>Шалгагдагч этгээд хууль тогтоомж, захиргааны хэм хэмжээний болон бусад эрх зүйн акт зөрчсөн, хуулиар хүлээсэн албан үүргээ биелүүлээгүй бол алдаа, зөрчлийг таслан зогсоох, давтан гаргуулахгүй байх талаар байгууллага, албан тушаалтанд </a:t>
            </a:r>
            <a:r>
              <a:rPr lang="mn-MN" b="1" i="0" dirty="0">
                <a:solidFill>
                  <a:srgbClr val="333333"/>
                </a:solidFill>
                <a:effectLst/>
                <a:latin typeface="Arial" panose="020B0604020202020204" pitchFamily="34" charset="0"/>
              </a:rPr>
              <a:t>албан шаардлага өгнө.</a:t>
            </a:r>
          </a:p>
          <a:p>
            <a:pPr algn="just" fontAlgn="t"/>
            <a:endParaRPr lang="mn-MN" b="0" i="0" dirty="0">
              <a:solidFill>
                <a:srgbClr val="333333"/>
              </a:solidFill>
              <a:effectLst/>
              <a:latin typeface="Arial" panose="020B0604020202020204" pitchFamily="34" charset="0"/>
            </a:endParaRPr>
          </a:p>
          <a:p>
            <a:pPr algn="just" fontAlgn="t"/>
            <a:r>
              <a:rPr lang="mn-MN" b="0" i="0" dirty="0">
                <a:solidFill>
                  <a:srgbClr val="333333"/>
                </a:solidFill>
                <a:effectLst/>
                <a:latin typeface="Arial" panose="020B0604020202020204" pitchFamily="34" charset="0"/>
              </a:rPr>
              <a:t>Шалгагдагч этгээд төсөв, санхүү, нягтлан бодох бүртгэлийн үйл ажиллагаа болон төсвийн орлого бүрдүүлэх, зарцуулах, нийтийн өмч, хөрөнгө олж бэлтгэх, ашиглах, зарцуулах, хадгалах, хамгаалахтай холбоотой хууль тогтоомж, захиргааны хэм хэмжээний болон бусад эрх зүйн акт зөрчсөн бол </a:t>
            </a:r>
            <a:r>
              <a:rPr lang="mn-MN" b="1" i="0" dirty="0">
                <a:solidFill>
                  <a:srgbClr val="333333"/>
                </a:solidFill>
                <a:effectLst/>
                <a:latin typeface="Arial" panose="020B0604020202020204" pitchFamily="34" charset="0"/>
              </a:rPr>
              <a:t>төлбөрийн акт тогтооно.</a:t>
            </a:r>
          </a:p>
          <a:p>
            <a:pPr algn="just" fontAlgn="t"/>
            <a:endParaRPr lang="mn-MN" dirty="0">
              <a:solidFill>
                <a:srgbClr val="333333"/>
              </a:solidFill>
              <a:latin typeface="Arial" panose="020B0604020202020204" pitchFamily="34" charset="0"/>
            </a:endParaRPr>
          </a:p>
          <a:p>
            <a:pPr algn="just" fontAlgn="t"/>
            <a:r>
              <a:rPr lang="mn-MN" b="0" i="0" dirty="0">
                <a:solidFill>
                  <a:srgbClr val="333333"/>
                </a:solidFill>
                <a:effectLst/>
                <a:latin typeface="Arial" panose="020B0604020202020204" pitchFamily="34" charset="0"/>
              </a:rPr>
              <a:t>Төрийн аудитын байгууллага энэ хуулийн 21.1, 21.2-т заасны дагуу өгсөн </a:t>
            </a:r>
            <a:r>
              <a:rPr lang="mn-MN" b="1" i="0" dirty="0">
                <a:solidFill>
                  <a:srgbClr val="333333"/>
                </a:solidFill>
                <a:effectLst/>
                <a:latin typeface="Arial" panose="020B0604020202020204" pitchFamily="34" charset="0"/>
              </a:rPr>
              <a:t>албан шаардлага</a:t>
            </a:r>
            <a:r>
              <a:rPr lang="mn-MN" b="0" i="0" dirty="0">
                <a:solidFill>
                  <a:srgbClr val="333333"/>
                </a:solidFill>
                <a:effectLst/>
                <a:latin typeface="Arial" panose="020B0604020202020204" pitchFamily="34" charset="0"/>
              </a:rPr>
              <a:t>, тогтоосон </a:t>
            </a:r>
            <a:r>
              <a:rPr lang="mn-MN" b="1" i="0" dirty="0">
                <a:solidFill>
                  <a:srgbClr val="333333"/>
                </a:solidFill>
                <a:effectLst/>
                <a:latin typeface="Arial" panose="020B0604020202020204" pitchFamily="34" charset="0"/>
              </a:rPr>
              <a:t>төлбөрийн акт </a:t>
            </a:r>
            <a:r>
              <a:rPr lang="mn-MN" b="0" i="0" dirty="0">
                <a:solidFill>
                  <a:srgbClr val="333333"/>
                </a:solidFill>
                <a:effectLst/>
                <a:latin typeface="Arial" panose="020B0604020202020204" pitchFamily="34" charset="0"/>
              </a:rPr>
              <a:t>нь </a:t>
            </a:r>
            <a:r>
              <a:rPr lang="mn-MN" b="1" i="0" dirty="0">
                <a:solidFill>
                  <a:srgbClr val="333333"/>
                </a:solidFill>
                <a:effectLst/>
                <a:latin typeface="Arial" panose="020B0604020202020204" pitchFamily="34" charset="0"/>
              </a:rPr>
              <a:t>аудитын тайлангийн салшгүй хэсэг байна</a:t>
            </a:r>
            <a:r>
              <a:rPr lang="mn-MN" b="0" i="0" dirty="0">
                <a:solidFill>
                  <a:srgbClr val="333333"/>
                </a:solidFill>
                <a:effectLst/>
                <a:latin typeface="Arial" panose="020B0604020202020204" pitchFamily="34" charset="0"/>
              </a:rPr>
              <a:t>.</a:t>
            </a:r>
          </a:p>
        </p:txBody>
      </p:sp>
      <p:sp>
        <p:nvSpPr>
          <p:cNvPr id="7" name="object 2">
            <a:extLst>
              <a:ext uri="{FF2B5EF4-FFF2-40B4-BE49-F238E27FC236}">
                <a16:creationId xmlns:a16="http://schemas.microsoft.com/office/drawing/2014/main" id="{886020F5-A156-4F97-88A9-6A063AF0148C}"/>
              </a:ext>
            </a:extLst>
          </p:cNvPr>
          <p:cNvSpPr txBox="1"/>
          <p:nvPr/>
        </p:nvSpPr>
        <p:spPr>
          <a:xfrm>
            <a:off x="8610600" y="417431"/>
            <a:ext cx="2375535" cy="182101"/>
          </a:xfrm>
          <a:prstGeom prst="rect">
            <a:avLst/>
          </a:prstGeom>
        </p:spPr>
        <p:txBody>
          <a:bodyPr vert="horz" wrap="square" lIns="0" tIns="12700" rIns="0" bIns="0" rtlCol="0">
            <a:spAutoFit/>
          </a:bodyPr>
          <a:lstStyle/>
          <a:p>
            <a:pPr algn="ctr">
              <a:lnSpc>
                <a:spcPct val="100000"/>
              </a:lnSpc>
              <a:spcBef>
                <a:spcPts val="100"/>
              </a:spcBef>
            </a:pPr>
            <a:r>
              <a:rPr sz="1100" b="1" spc="-5" dirty="0">
                <a:latin typeface="Arial"/>
                <a:cs typeface="Arial"/>
              </a:rPr>
              <a:t>ТӨРИЙН </a:t>
            </a:r>
            <a:r>
              <a:rPr sz="1100" b="1" spc="-10" dirty="0">
                <a:latin typeface="Arial"/>
                <a:cs typeface="Arial"/>
              </a:rPr>
              <a:t>АУДИТЫН </a:t>
            </a:r>
            <a:r>
              <a:rPr sz="1100" b="1" spc="-15" dirty="0">
                <a:latin typeface="Arial"/>
                <a:cs typeface="Arial"/>
              </a:rPr>
              <a:t>ТУХАЙ</a:t>
            </a:r>
            <a:r>
              <a:rPr sz="1100" b="1" spc="65" dirty="0">
                <a:latin typeface="Arial"/>
                <a:cs typeface="Arial"/>
              </a:rPr>
              <a:t> </a:t>
            </a:r>
            <a:r>
              <a:rPr sz="1100" b="1" spc="-5" dirty="0">
                <a:latin typeface="Arial"/>
                <a:cs typeface="Arial"/>
              </a:rPr>
              <a:t>ХУУЛЬ</a:t>
            </a:r>
            <a:endParaRPr sz="1100" dirty="0">
              <a:latin typeface="Arial"/>
              <a:cs typeface="Arial"/>
            </a:endParaRPr>
          </a:p>
        </p:txBody>
      </p:sp>
      <p:sp>
        <p:nvSpPr>
          <p:cNvPr id="9" name="object 2">
            <a:extLst>
              <a:ext uri="{FF2B5EF4-FFF2-40B4-BE49-F238E27FC236}">
                <a16:creationId xmlns:a16="http://schemas.microsoft.com/office/drawing/2014/main" id="{43DB8882-0A56-4936-B2AD-883778345DC6}"/>
              </a:ext>
            </a:extLst>
          </p:cNvPr>
          <p:cNvSpPr txBox="1"/>
          <p:nvPr/>
        </p:nvSpPr>
        <p:spPr>
          <a:xfrm>
            <a:off x="8610600" y="643757"/>
            <a:ext cx="2375535" cy="120546"/>
          </a:xfrm>
          <a:prstGeom prst="rect">
            <a:avLst/>
          </a:prstGeom>
          <a:solidFill>
            <a:srgbClr val="FDD530"/>
          </a:solidFill>
          <a:ln>
            <a:solidFill>
              <a:schemeClr val="bg1"/>
            </a:solidFill>
          </a:ln>
        </p:spPr>
        <p:style>
          <a:lnRef idx="2">
            <a:schemeClr val="accent1"/>
          </a:lnRef>
          <a:fillRef idx="1">
            <a:schemeClr val="lt1"/>
          </a:fillRef>
          <a:effectRef idx="0">
            <a:schemeClr val="accent1"/>
          </a:effectRef>
          <a:fontRef idx="minor">
            <a:schemeClr val="dk1"/>
          </a:fontRef>
        </p:style>
        <p:txBody>
          <a:bodyPr vert="horz" wrap="square" lIns="0" tIns="12700" rIns="0" bIns="0" rtlCol="0">
            <a:spAutoFit/>
          </a:bodyPr>
          <a:lstStyle/>
          <a:p>
            <a:pPr marL="15875" algn="ctr">
              <a:lnSpc>
                <a:spcPct val="100000"/>
              </a:lnSpc>
              <a:spcBef>
                <a:spcPts val="655"/>
              </a:spcBef>
            </a:pPr>
            <a:r>
              <a:rPr sz="700" b="1" spc="-5" dirty="0">
                <a:solidFill>
                  <a:schemeClr val="tx1"/>
                </a:solidFill>
                <a:latin typeface="Times New Roman"/>
                <a:cs typeface="Times New Roman"/>
              </a:rPr>
              <a:t>Ш И Н Э Ч И Л С Э Н</a:t>
            </a:r>
            <a:r>
              <a:rPr sz="700" b="1" spc="40" dirty="0">
                <a:solidFill>
                  <a:schemeClr val="tx1"/>
                </a:solidFill>
                <a:latin typeface="Times New Roman"/>
                <a:cs typeface="Times New Roman"/>
              </a:rPr>
              <a:t>  </a:t>
            </a:r>
            <a:r>
              <a:rPr sz="700" b="1" spc="-5" dirty="0">
                <a:solidFill>
                  <a:schemeClr val="tx1"/>
                </a:solidFill>
                <a:latin typeface="Times New Roman"/>
                <a:cs typeface="Times New Roman"/>
              </a:rPr>
              <a:t>Н А Й Р У У Л Г А</a:t>
            </a:r>
            <a:endParaRPr sz="700" dirty="0">
              <a:solidFill>
                <a:schemeClr val="tx1"/>
              </a:solidFill>
              <a:latin typeface="Times New Roman"/>
              <a:cs typeface="Times New Roman"/>
            </a:endParaRPr>
          </a:p>
        </p:txBody>
      </p:sp>
    </p:spTree>
    <p:extLst>
      <p:ext uri="{BB962C8B-B14F-4D97-AF65-F5344CB8AC3E}">
        <p14:creationId xmlns:p14="http://schemas.microsoft.com/office/powerpoint/2010/main" val="352340251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10">
            <a:extLst>
              <a:ext uri="{FF2B5EF4-FFF2-40B4-BE49-F238E27FC236}">
                <a16:creationId xmlns:a16="http://schemas.microsoft.com/office/drawing/2014/main" id="{E500233E-4736-4916-B952-59208C636CDC}"/>
              </a:ext>
            </a:extLst>
          </p:cNvPr>
          <p:cNvSpPr txBox="1">
            <a:spLocks/>
          </p:cNvSpPr>
          <p:nvPr/>
        </p:nvSpPr>
        <p:spPr>
          <a:xfrm>
            <a:off x="228600" y="2286000"/>
            <a:ext cx="5410201" cy="762000"/>
          </a:xfrm>
          <a:prstGeom prst="rect">
            <a:avLst/>
          </a:prstGeom>
        </p:spPr>
        <p:txBody>
          <a:bodyPr vert="horz" wrap="square" lIns="0" tIns="12700" rIns="0" bIns="0" rtlCol="0">
            <a:spAutoFit/>
          </a:bodyPr>
          <a:lstStyle>
            <a:lvl1pPr>
              <a:defRPr>
                <a:latin typeface="+mj-lt"/>
                <a:ea typeface="+mj-ea"/>
                <a:cs typeface="+mj-cs"/>
              </a:defRPr>
            </a:lvl1pPr>
          </a:lstStyle>
          <a:p>
            <a:pPr marL="12700" algn="just">
              <a:spcBef>
                <a:spcPts val="100"/>
              </a:spcBef>
            </a:pPr>
            <a:r>
              <a:rPr lang="mn-MN" sz="2400" b="1" kern="0" dirty="0">
                <a:solidFill>
                  <a:schemeClr val="tx1"/>
                </a:solidFill>
                <a:latin typeface="Arial"/>
                <a:cs typeface="Arial"/>
              </a:rPr>
              <a:t>Албан шаардлага, төлбөрийн актыг мэдэгдэх:</a:t>
            </a:r>
            <a:endParaRPr lang="mn-MN" sz="1600" kern="0" dirty="0">
              <a:solidFill>
                <a:schemeClr val="tx1"/>
              </a:solidFill>
              <a:latin typeface="Arial"/>
              <a:cs typeface="Arial"/>
            </a:endParaRPr>
          </a:p>
        </p:txBody>
      </p:sp>
      <p:sp>
        <p:nvSpPr>
          <p:cNvPr id="5" name="TextBox 4">
            <a:extLst>
              <a:ext uri="{FF2B5EF4-FFF2-40B4-BE49-F238E27FC236}">
                <a16:creationId xmlns:a16="http://schemas.microsoft.com/office/drawing/2014/main" id="{A904BAED-1C73-41D5-867C-DC99A6EEDA25}"/>
              </a:ext>
            </a:extLst>
          </p:cNvPr>
          <p:cNvSpPr txBox="1"/>
          <p:nvPr/>
        </p:nvSpPr>
        <p:spPr>
          <a:xfrm>
            <a:off x="6553200" y="1905506"/>
            <a:ext cx="5029200" cy="3046988"/>
          </a:xfrm>
          <a:prstGeom prst="rect">
            <a:avLst/>
          </a:prstGeom>
          <a:noFill/>
        </p:spPr>
        <p:txBody>
          <a:bodyPr wrap="square">
            <a:spAutoFit/>
          </a:bodyPr>
          <a:lstStyle/>
          <a:p>
            <a:pPr algn="just"/>
            <a:r>
              <a:rPr lang="mn-MN" sz="2400" b="0" i="0" dirty="0">
                <a:solidFill>
                  <a:srgbClr val="333333"/>
                </a:solidFill>
                <a:effectLst/>
                <a:latin typeface="Arial" panose="020B0604020202020204" pitchFamily="34" charset="0"/>
              </a:rPr>
              <a:t>Төрийн аудитын байгууллага албан шаардлага, төлбөрийн актыг шалгагдагч этгээд болон эрх, хууль ёсны ашиг сонирхол нь хөндөгдөж болзошгүй аудитад хамрагдагчид </a:t>
            </a:r>
            <a:r>
              <a:rPr lang="mn-MN" sz="2400" b="1" i="0" dirty="0">
                <a:solidFill>
                  <a:srgbClr val="333333"/>
                </a:solidFill>
                <a:effectLst/>
                <a:latin typeface="Arial" panose="020B0604020202020204" pitchFamily="34" charset="0"/>
              </a:rPr>
              <a:t>Захиргааны ерөнхий хуульд заасан журмаар мэдэгдэнэ.</a:t>
            </a:r>
            <a:endParaRPr lang="en-US" sz="2400" b="1" dirty="0"/>
          </a:p>
        </p:txBody>
      </p:sp>
      <p:sp>
        <p:nvSpPr>
          <p:cNvPr id="7" name="object 2">
            <a:extLst>
              <a:ext uri="{FF2B5EF4-FFF2-40B4-BE49-F238E27FC236}">
                <a16:creationId xmlns:a16="http://schemas.microsoft.com/office/drawing/2014/main" id="{78936642-12E8-45AF-BA5C-8CA8F9A1BBD5}"/>
              </a:ext>
            </a:extLst>
          </p:cNvPr>
          <p:cNvSpPr txBox="1"/>
          <p:nvPr/>
        </p:nvSpPr>
        <p:spPr>
          <a:xfrm>
            <a:off x="8610600" y="417431"/>
            <a:ext cx="2375535" cy="182101"/>
          </a:xfrm>
          <a:prstGeom prst="rect">
            <a:avLst/>
          </a:prstGeom>
        </p:spPr>
        <p:txBody>
          <a:bodyPr vert="horz" wrap="square" lIns="0" tIns="12700" rIns="0" bIns="0" rtlCol="0">
            <a:spAutoFit/>
          </a:bodyPr>
          <a:lstStyle/>
          <a:p>
            <a:pPr algn="ctr">
              <a:lnSpc>
                <a:spcPct val="100000"/>
              </a:lnSpc>
              <a:spcBef>
                <a:spcPts val="100"/>
              </a:spcBef>
            </a:pPr>
            <a:r>
              <a:rPr sz="1100" b="1" spc="-5" dirty="0">
                <a:latin typeface="Arial"/>
                <a:cs typeface="Arial"/>
              </a:rPr>
              <a:t>ТӨРИЙН </a:t>
            </a:r>
            <a:r>
              <a:rPr sz="1100" b="1" spc="-10" dirty="0">
                <a:latin typeface="Arial"/>
                <a:cs typeface="Arial"/>
              </a:rPr>
              <a:t>АУДИТЫН </a:t>
            </a:r>
            <a:r>
              <a:rPr sz="1100" b="1" spc="-15" dirty="0">
                <a:latin typeface="Arial"/>
                <a:cs typeface="Arial"/>
              </a:rPr>
              <a:t>ТУХАЙ</a:t>
            </a:r>
            <a:r>
              <a:rPr sz="1100" b="1" spc="65" dirty="0">
                <a:latin typeface="Arial"/>
                <a:cs typeface="Arial"/>
              </a:rPr>
              <a:t> </a:t>
            </a:r>
            <a:r>
              <a:rPr sz="1100" b="1" spc="-5" dirty="0">
                <a:latin typeface="Arial"/>
                <a:cs typeface="Arial"/>
              </a:rPr>
              <a:t>ХУУЛЬ</a:t>
            </a:r>
            <a:endParaRPr sz="1100" dirty="0">
              <a:latin typeface="Arial"/>
              <a:cs typeface="Arial"/>
            </a:endParaRPr>
          </a:p>
        </p:txBody>
      </p:sp>
      <p:sp>
        <p:nvSpPr>
          <p:cNvPr id="9" name="object 2">
            <a:extLst>
              <a:ext uri="{FF2B5EF4-FFF2-40B4-BE49-F238E27FC236}">
                <a16:creationId xmlns:a16="http://schemas.microsoft.com/office/drawing/2014/main" id="{79A324E3-C745-4AEC-80A4-17403427F7DE}"/>
              </a:ext>
            </a:extLst>
          </p:cNvPr>
          <p:cNvSpPr txBox="1"/>
          <p:nvPr/>
        </p:nvSpPr>
        <p:spPr>
          <a:xfrm>
            <a:off x="8610600" y="643757"/>
            <a:ext cx="2375535" cy="120546"/>
          </a:xfrm>
          <a:prstGeom prst="rect">
            <a:avLst/>
          </a:prstGeom>
          <a:solidFill>
            <a:srgbClr val="FDD530"/>
          </a:solidFill>
          <a:ln>
            <a:solidFill>
              <a:schemeClr val="bg1"/>
            </a:solidFill>
          </a:ln>
        </p:spPr>
        <p:style>
          <a:lnRef idx="2">
            <a:schemeClr val="accent1"/>
          </a:lnRef>
          <a:fillRef idx="1">
            <a:schemeClr val="lt1"/>
          </a:fillRef>
          <a:effectRef idx="0">
            <a:schemeClr val="accent1"/>
          </a:effectRef>
          <a:fontRef idx="minor">
            <a:schemeClr val="dk1"/>
          </a:fontRef>
        </p:style>
        <p:txBody>
          <a:bodyPr vert="horz" wrap="square" lIns="0" tIns="12700" rIns="0" bIns="0" rtlCol="0">
            <a:spAutoFit/>
          </a:bodyPr>
          <a:lstStyle/>
          <a:p>
            <a:pPr marL="15875" algn="ctr">
              <a:lnSpc>
                <a:spcPct val="100000"/>
              </a:lnSpc>
              <a:spcBef>
                <a:spcPts val="655"/>
              </a:spcBef>
            </a:pPr>
            <a:r>
              <a:rPr sz="700" b="1" spc="-5" dirty="0">
                <a:solidFill>
                  <a:schemeClr val="tx1"/>
                </a:solidFill>
                <a:latin typeface="Times New Roman"/>
                <a:cs typeface="Times New Roman"/>
              </a:rPr>
              <a:t>Ш И Н Э Ч И Л С Э Н</a:t>
            </a:r>
            <a:r>
              <a:rPr sz="700" b="1" spc="40" dirty="0">
                <a:solidFill>
                  <a:schemeClr val="tx1"/>
                </a:solidFill>
                <a:latin typeface="Times New Roman"/>
                <a:cs typeface="Times New Roman"/>
              </a:rPr>
              <a:t>  </a:t>
            </a:r>
            <a:r>
              <a:rPr sz="700" b="1" spc="-5" dirty="0">
                <a:solidFill>
                  <a:schemeClr val="tx1"/>
                </a:solidFill>
                <a:latin typeface="Times New Roman"/>
                <a:cs typeface="Times New Roman"/>
              </a:rPr>
              <a:t>Н А Й Р У У Л Г А</a:t>
            </a:r>
            <a:endParaRPr sz="700" dirty="0">
              <a:solidFill>
                <a:schemeClr val="tx1"/>
              </a:solidFill>
              <a:latin typeface="Times New Roman"/>
              <a:cs typeface="Times New Roman"/>
            </a:endParaRPr>
          </a:p>
        </p:txBody>
      </p:sp>
    </p:spTree>
    <p:extLst>
      <p:ext uri="{BB962C8B-B14F-4D97-AF65-F5344CB8AC3E}">
        <p14:creationId xmlns:p14="http://schemas.microsoft.com/office/powerpoint/2010/main" val="175277470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10">
            <a:extLst>
              <a:ext uri="{FF2B5EF4-FFF2-40B4-BE49-F238E27FC236}">
                <a16:creationId xmlns:a16="http://schemas.microsoft.com/office/drawing/2014/main" id="{61EE20D3-90F3-4422-8912-70DE49E59467}"/>
              </a:ext>
            </a:extLst>
          </p:cNvPr>
          <p:cNvSpPr txBox="1">
            <a:spLocks/>
          </p:cNvSpPr>
          <p:nvPr/>
        </p:nvSpPr>
        <p:spPr>
          <a:xfrm>
            <a:off x="502228" y="1066800"/>
            <a:ext cx="10622972" cy="382156"/>
          </a:xfrm>
          <a:prstGeom prst="rect">
            <a:avLst/>
          </a:prstGeom>
        </p:spPr>
        <p:txBody>
          <a:bodyPr vert="horz" wrap="square" lIns="0" tIns="12700" rIns="0" bIns="0" rtlCol="0">
            <a:spAutoFit/>
          </a:bodyPr>
          <a:lstStyle>
            <a:lvl1pPr>
              <a:defRPr>
                <a:latin typeface="+mj-lt"/>
                <a:ea typeface="+mj-ea"/>
                <a:cs typeface="+mj-cs"/>
              </a:defRPr>
            </a:lvl1pPr>
          </a:lstStyle>
          <a:p>
            <a:pPr marL="12700">
              <a:spcBef>
                <a:spcPts val="100"/>
              </a:spcBef>
            </a:pPr>
            <a:r>
              <a:rPr lang="mn-MN" sz="2400" b="1" kern="0" dirty="0">
                <a:solidFill>
                  <a:schemeClr val="tx1"/>
                </a:solidFill>
                <a:latin typeface="Arial"/>
                <a:cs typeface="Arial"/>
              </a:rPr>
              <a:t>Албан шаардлага, төлбөрийн актын биелэлтийг хангах</a:t>
            </a:r>
            <a:endParaRPr lang="mn-MN" sz="1600" kern="0" dirty="0">
              <a:solidFill>
                <a:schemeClr val="tx1"/>
              </a:solidFill>
              <a:latin typeface="Arial"/>
              <a:cs typeface="Arial"/>
            </a:endParaRPr>
          </a:p>
        </p:txBody>
      </p:sp>
      <p:sp>
        <p:nvSpPr>
          <p:cNvPr id="5" name="TextBox 4">
            <a:extLst>
              <a:ext uri="{FF2B5EF4-FFF2-40B4-BE49-F238E27FC236}">
                <a16:creationId xmlns:a16="http://schemas.microsoft.com/office/drawing/2014/main" id="{88C808EA-DCC5-4DE3-81B2-C38369429E48}"/>
              </a:ext>
            </a:extLst>
          </p:cNvPr>
          <p:cNvSpPr txBox="1"/>
          <p:nvPr/>
        </p:nvSpPr>
        <p:spPr>
          <a:xfrm>
            <a:off x="349828" y="1786659"/>
            <a:ext cx="10927772" cy="646331"/>
          </a:xfrm>
          <a:prstGeom prst="rect">
            <a:avLst/>
          </a:prstGeom>
          <a:noFill/>
        </p:spPr>
        <p:txBody>
          <a:bodyPr wrap="square">
            <a:spAutoFit/>
          </a:bodyPr>
          <a:lstStyle/>
          <a:p>
            <a:r>
              <a:rPr lang="mn-MN" b="0" i="0" dirty="0">
                <a:solidFill>
                  <a:srgbClr val="333333"/>
                </a:solidFill>
                <a:effectLst/>
                <a:latin typeface="Arial" panose="020B0604020202020204" pitchFamily="34" charset="0"/>
              </a:rPr>
              <a:t>Төрийн аудитын байгууллага хүчин төгөлдөр болсон албан шаардлага, төлбөрийн актыг Захиргааны ерөнхий хуулийн </a:t>
            </a:r>
            <a:r>
              <a:rPr lang="mn-MN" b="1" i="0" dirty="0">
                <a:solidFill>
                  <a:srgbClr val="333333"/>
                </a:solidFill>
                <a:effectLst/>
                <a:latin typeface="Arial" panose="020B0604020202020204" pitchFamily="34" charset="0"/>
              </a:rPr>
              <a:t>82, 83 дугаар </a:t>
            </a:r>
            <a:r>
              <a:rPr lang="mn-MN" b="0" i="0" dirty="0">
                <a:solidFill>
                  <a:srgbClr val="333333"/>
                </a:solidFill>
                <a:effectLst/>
                <a:latin typeface="Arial" panose="020B0604020202020204" pitchFamily="34" charset="0"/>
              </a:rPr>
              <a:t>зүйлд заасан журмаар гүйцэтгэнэ.</a:t>
            </a:r>
            <a:endParaRPr lang="en-US" dirty="0"/>
          </a:p>
        </p:txBody>
      </p:sp>
      <p:sp>
        <p:nvSpPr>
          <p:cNvPr id="7" name="TextBox 6">
            <a:extLst>
              <a:ext uri="{FF2B5EF4-FFF2-40B4-BE49-F238E27FC236}">
                <a16:creationId xmlns:a16="http://schemas.microsoft.com/office/drawing/2014/main" id="{50EF9BC7-99FA-4214-8FBB-838811FA9359}"/>
              </a:ext>
            </a:extLst>
          </p:cNvPr>
          <p:cNvSpPr txBox="1"/>
          <p:nvPr/>
        </p:nvSpPr>
        <p:spPr>
          <a:xfrm>
            <a:off x="349828" y="2610683"/>
            <a:ext cx="11308772" cy="3754874"/>
          </a:xfrm>
          <a:prstGeom prst="rect">
            <a:avLst/>
          </a:prstGeom>
          <a:noFill/>
        </p:spPr>
        <p:txBody>
          <a:bodyPr wrap="square">
            <a:spAutoFit/>
          </a:bodyPr>
          <a:lstStyle/>
          <a:p>
            <a:pPr algn="r" fontAlgn="t"/>
            <a:r>
              <a:rPr lang="mn-MN" sz="1400" b="1" i="1" dirty="0">
                <a:solidFill>
                  <a:srgbClr val="293E9C"/>
                </a:solidFill>
                <a:effectLst/>
                <a:latin typeface="Arial" panose="020B0604020202020204" pitchFamily="34" charset="0"/>
              </a:rPr>
              <a:t>Захиргааны ерөнхий хууль</a:t>
            </a:r>
          </a:p>
          <a:p>
            <a:pPr algn="l" fontAlgn="t"/>
            <a:r>
              <a:rPr lang="mn-MN" sz="1600" b="1" i="0" dirty="0">
                <a:solidFill>
                  <a:srgbClr val="293E9C"/>
                </a:solidFill>
                <a:effectLst/>
                <a:latin typeface="Arial" panose="020B0604020202020204" pitchFamily="34" charset="0"/>
              </a:rPr>
              <a:t>82 дугаар зүйл.Захиргааны шийдвэр гүйцэтгэл</a:t>
            </a:r>
            <a:br>
              <a:rPr lang="mn-MN" sz="1600" b="1" i="0" dirty="0">
                <a:solidFill>
                  <a:srgbClr val="293E9C"/>
                </a:solidFill>
                <a:effectLst/>
                <a:latin typeface="Arial" panose="020B0604020202020204" pitchFamily="34" charset="0"/>
              </a:rPr>
            </a:br>
            <a:r>
              <a:rPr lang="mn-MN" sz="1600" b="0" i="0" dirty="0">
                <a:solidFill>
                  <a:srgbClr val="333333"/>
                </a:solidFill>
                <a:effectLst/>
                <a:latin typeface="Arial" panose="020B0604020202020204" pitchFamily="34" charset="0"/>
              </a:rPr>
              <a:t>82.1.Нийтийн эрх зүйн хүрээнд захиргааны байгууллагаас гаргасан захиргааны шийдвэрийг гүйцэтгэхэд энэ журам үйлчилнэ.</a:t>
            </a:r>
          </a:p>
          <a:p>
            <a:pPr indent="457200" algn="just" fontAlgn="t"/>
            <a:r>
              <a:rPr lang="mn-MN" sz="1600" b="0" i="0" dirty="0">
                <a:solidFill>
                  <a:srgbClr val="333333"/>
                </a:solidFill>
                <a:effectLst/>
                <a:latin typeface="Arial" panose="020B0604020202020204" pitchFamily="34" charset="0"/>
              </a:rPr>
              <a:t>82.2.Дараах тохиолдолд захиргааны актад шийдвэр гүйцэтгэнэ:</a:t>
            </a:r>
          </a:p>
          <a:p>
            <a:pPr indent="914400" algn="just" fontAlgn="t"/>
            <a:r>
              <a:rPr lang="mn-MN" sz="1600" b="0" i="0" dirty="0">
                <a:solidFill>
                  <a:srgbClr val="333333"/>
                </a:solidFill>
                <a:effectLst/>
                <a:latin typeface="Arial" panose="020B0604020202020204" pitchFamily="34" charset="0"/>
              </a:rPr>
              <a:t>82.2.1.гомдол гаргах хугацаа өнгөрсөн;</a:t>
            </a:r>
          </a:p>
          <a:p>
            <a:pPr indent="914400" algn="just" fontAlgn="t"/>
            <a:r>
              <a:rPr lang="mn-MN" sz="1600" b="0" i="0" dirty="0">
                <a:solidFill>
                  <a:srgbClr val="333333"/>
                </a:solidFill>
                <a:effectLst/>
                <a:latin typeface="Arial" panose="020B0604020202020204" pitchFamily="34" charset="0"/>
              </a:rPr>
              <a:t>82.2.2.захиргааны актыг түдгэлзүүлэх шийдвэр хүчингүй болсон.</a:t>
            </a:r>
          </a:p>
          <a:p>
            <a:pPr algn="l" fontAlgn="t"/>
            <a:r>
              <a:rPr lang="mn-MN" sz="1600" b="1" i="0" dirty="0">
                <a:solidFill>
                  <a:srgbClr val="293E9C"/>
                </a:solidFill>
                <a:effectLst/>
                <a:latin typeface="Arial" panose="020B0604020202020204" pitchFamily="34" charset="0"/>
              </a:rPr>
              <a:t>83 дугаар зүйл.Захиргааны шийдвэр гүйцэтгэлд тавих шаардлага</a:t>
            </a:r>
            <a:br>
              <a:rPr lang="mn-MN" sz="1600" b="1" i="0" dirty="0">
                <a:solidFill>
                  <a:srgbClr val="293E9C"/>
                </a:solidFill>
                <a:effectLst/>
                <a:latin typeface="Arial" panose="020B0604020202020204" pitchFamily="34" charset="0"/>
              </a:rPr>
            </a:br>
            <a:r>
              <a:rPr lang="mn-MN" sz="1600" b="0" i="0" dirty="0">
                <a:solidFill>
                  <a:srgbClr val="333333"/>
                </a:solidFill>
                <a:effectLst/>
                <a:latin typeface="Arial" panose="020B0604020202020204" pitchFamily="34" charset="0"/>
              </a:rPr>
              <a:t>83.1.Захиргааны шийдвэр гүйцэтгэхэд дараах шаардлагыг хангасан байна:</a:t>
            </a:r>
          </a:p>
          <a:p>
            <a:pPr indent="914400" algn="just" fontAlgn="t"/>
            <a:r>
              <a:rPr lang="mn-MN" sz="1600" b="0" i="0" dirty="0">
                <a:solidFill>
                  <a:srgbClr val="333333"/>
                </a:solidFill>
                <a:effectLst/>
                <a:latin typeface="Arial" panose="020B0604020202020204" pitchFamily="34" charset="0"/>
              </a:rPr>
              <a:t>83.1.1.шийдвэр гүйцэтгэх эрхийг нотолсон шийдвэр байх;</a:t>
            </a:r>
          </a:p>
          <a:p>
            <a:pPr indent="914400" algn="just" fontAlgn="t"/>
            <a:r>
              <a:rPr lang="mn-MN" sz="1600" b="0" i="0" dirty="0">
                <a:solidFill>
                  <a:srgbClr val="333333"/>
                </a:solidFill>
                <a:effectLst/>
                <a:latin typeface="Arial" panose="020B0604020202020204" pitchFamily="34" charset="0"/>
              </a:rPr>
              <a:t>83.1.2.үүрэг хүлээгчээс уг шаардлагыг биелүүлээгүй байх;</a:t>
            </a:r>
          </a:p>
          <a:p>
            <a:pPr indent="914400" algn="just" fontAlgn="t"/>
            <a:r>
              <a:rPr lang="mn-MN" sz="1600" b="0" i="0" dirty="0">
                <a:solidFill>
                  <a:srgbClr val="333333"/>
                </a:solidFill>
                <a:effectLst/>
                <a:latin typeface="Arial" panose="020B0604020202020204" pitchFamily="34" charset="0"/>
              </a:rPr>
              <a:t>83.1.3.хуульд өөрөөр заагаагүй бол шаардах эрх бүхий шийдвэрийг мэдэгдсэнээс хойш 14 хоногийн хугацаа өнгөрсөн байх;</a:t>
            </a:r>
          </a:p>
          <a:p>
            <a:pPr indent="914400" algn="just" fontAlgn="t"/>
            <a:r>
              <a:rPr lang="mn-MN" sz="1600" b="0" i="0" dirty="0">
                <a:solidFill>
                  <a:srgbClr val="333333"/>
                </a:solidFill>
                <a:effectLst/>
                <a:latin typeface="Arial" panose="020B0604020202020204" pitchFamily="34" charset="0"/>
              </a:rPr>
              <a:t>83.1.4.үүрэг хүлээгчид 14 буюу түүнээс доошгүй хоногийн хугацаанд захиргааны шийдвэрийг биелүүлэх тухай мэдэгдэх хуудсыг хүргүүлсэн байх.</a:t>
            </a:r>
          </a:p>
        </p:txBody>
      </p:sp>
      <p:sp>
        <p:nvSpPr>
          <p:cNvPr id="9" name="object 2">
            <a:extLst>
              <a:ext uri="{FF2B5EF4-FFF2-40B4-BE49-F238E27FC236}">
                <a16:creationId xmlns:a16="http://schemas.microsoft.com/office/drawing/2014/main" id="{F2B44C0D-5C4F-47F1-AFDB-EF9C4A97AE0E}"/>
              </a:ext>
            </a:extLst>
          </p:cNvPr>
          <p:cNvSpPr txBox="1"/>
          <p:nvPr/>
        </p:nvSpPr>
        <p:spPr>
          <a:xfrm>
            <a:off x="8610600" y="417431"/>
            <a:ext cx="2375535" cy="182101"/>
          </a:xfrm>
          <a:prstGeom prst="rect">
            <a:avLst/>
          </a:prstGeom>
        </p:spPr>
        <p:txBody>
          <a:bodyPr vert="horz" wrap="square" lIns="0" tIns="12700" rIns="0" bIns="0" rtlCol="0">
            <a:spAutoFit/>
          </a:bodyPr>
          <a:lstStyle/>
          <a:p>
            <a:pPr algn="ctr">
              <a:lnSpc>
                <a:spcPct val="100000"/>
              </a:lnSpc>
              <a:spcBef>
                <a:spcPts val="100"/>
              </a:spcBef>
            </a:pPr>
            <a:r>
              <a:rPr sz="1100" b="1" spc="-5" dirty="0">
                <a:latin typeface="Arial"/>
                <a:cs typeface="Arial"/>
              </a:rPr>
              <a:t>ТӨРИЙН </a:t>
            </a:r>
            <a:r>
              <a:rPr sz="1100" b="1" spc="-10" dirty="0">
                <a:latin typeface="Arial"/>
                <a:cs typeface="Arial"/>
              </a:rPr>
              <a:t>АУДИТЫН </a:t>
            </a:r>
            <a:r>
              <a:rPr sz="1100" b="1" spc="-15" dirty="0">
                <a:latin typeface="Arial"/>
                <a:cs typeface="Arial"/>
              </a:rPr>
              <a:t>ТУХАЙ</a:t>
            </a:r>
            <a:r>
              <a:rPr sz="1100" b="1" spc="65" dirty="0">
                <a:latin typeface="Arial"/>
                <a:cs typeface="Arial"/>
              </a:rPr>
              <a:t> </a:t>
            </a:r>
            <a:r>
              <a:rPr sz="1100" b="1" spc="-5" dirty="0">
                <a:latin typeface="Arial"/>
                <a:cs typeface="Arial"/>
              </a:rPr>
              <a:t>ХУУЛЬ</a:t>
            </a:r>
            <a:endParaRPr sz="1100" dirty="0">
              <a:latin typeface="Arial"/>
              <a:cs typeface="Arial"/>
            </a:endParaRPr>
          </a:p>
        </p:txBody>
      </p:sp>
      <p:sp>
        <p:nvSpPr>
          <p:cNvPr id="11" name="object 2">
            <a:extLst>
              <a:ext uri="{FF2B5EF4-FFF2-40B4-BE49-F238E27FC236}">
                <a16:creationId xmlns:a16="http://schemas.microsoft.com/office/drawing/2014/main" id="{4AE7934E-63CD-4D03-87A4-4AAF11006EA3}"/>
              </a:ext>
            </a:extLst>
          </p:cNvPr>
          <p:cNvSpPr txBox="1"/>
          <p:nvPr/>
        </p:nvSpPr>
        <p:spPr>
          <a:xfrm>
            <a:off x="8610600" y="643757"/>
            <a:ext cx="2375535" cy="120546"/>
          </a:xfrm>
          <a:prstGeom prst="rect">
            <a:avLst/>
          </a:prstGeom>
          <a:solidFill>
            <a:srgbClr val="FDD530"/>
          </a:solidFill>
          <a:ln>
            <a:solidFill>
              <a:schemeClr val="bg1"/>
            </a:solidFill>
          </a:ln>
        </p:spPr>
        <p:style>
          <a:lnRef idx="2">
            <a:schemeClr val="accent1"/>
          </a:lnRef>
          <a:fillRef idx="1">
            <a:schemeClr val="lt1"/>
          </a:fillRef>
          <a:effectRef idx="0">
            <a:schemeClr val="accent1"/>
          </a:effectRef>
          <a:fontRef idx="minor">
            <a:schemeClr val="dk1"/>
          </a:fontRef>
        </p:style>
        <p:txBody>
          <a:bodyPr vert="horz" wrap="square" lIns="0" tIns="12700" rIns="0" bIns="0" rtlCol="0">
            <a:spAutoFit/>
          </a:bodyPr>
          <a:lstStyle/>
          <a:p>
            <a:pPr marL="15875" algn="ctr">
              <a:lnSpc>
                <a:spcPct val="100000"/>
              </a:lnSpc>
              <a:spcBef>
                <a:spcPts val="655"/>
              </a:spcBef>
            </a:pPr>
            <a:r>
              <a:rPr sz="700" b="1" spc="-5" dirty="0">
                <a:solidFill>
                  <a:schemeClr val="tx1"/>
                </a:solidFill>
                <a:latin typeface="Times New Roman"/>
                <a:cs typeface="Times New Roman"/>
              </a:rPr>
              <a:t>Ш И Н Э Ч И Л С Э Н</a:t>
            </a:r>
            <a:r>
              <a:rPr sz="700" b="1" spc="40" dirty="0">
                <a:solidFill>
                  <a:schemeClr val="tx1"/>
                </a:solidFill>
                <a:latin typeface="Times New Roman"/>
                <a:cs typeface="Times New Roman"/>
              </a:rPr>
              <a:t>  </a:t>
            </a:r>
            <a:r>
              <a:rPr sz="700" b="1" spc="-5" dirty="0">
                <a:solidFill>
                  <a:schemeClr val="tx1"/>
                </a:solidFill>
                <a:latin typeface="Times New Roman"/>
                <a:cs typeface="Times New Roman"/>
              </a:rPr>
              <a:t>Н А Й Р У У Л Г А</a:t>
            </a:r>
            <a:endParaRPr sz="700" dirty="0">
              <a:solidFill>
                <a:schemeClr val="tx1"/>
              </a:solidFill>
              <a:latin typeface="Times New Roman"/>
              <a:cs typeface="Times New Roman"/>
            </a:endParaRPr>
          </a:p>
        </p:txBody>
      </p:sp>
    </p:spTree>
    <p:extLst>
      <p:ext uri="{BB962C8B-B14F-4D97-AF65-F5344CB8AC3E}">
        <p14:creationId xmlns:p14="http://schemas.microsoft.com/office/powerpoint/2010/main" val="337443195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8774937" y="734059"/>
            <a:ext cx="2375535" cy="182101"/>
          </a:xfrm>
          <a:prstGeom prst="rect">
            <a:avLst/>
          </a:prstGeom>
        </p:spPr>
        <p:txBody>
          <a:bodyPr vert="horz" wrap="square" lIns="0" tIns="12700" rIns="0" bIns="0" rtlCol="0">
            <a:spAutoFit/>
          </a:bodyPr>
          <a:lstStyle/>
          <a:p>
            <a:pPr algn="ctr">
              <a:lnSpc>
                <a:spcPct val="100000"/>
              </a:lnSpc>
              <a:spcBef>
                <a:spcPts val="100"/>
              </a:spcBef>
            </a:pPr>
            <a:r>
              <a:rPr sz="1100" b="1" spc="-5" dirty="0">
                <a:latin typeface="Arial"/>
                <a:cs typeface="Arial"/>
              </a:rPr>
              <a:t>ТӨРИЙН </a:t>
            </a:r>
            <a:r>
              <a:rPr sz="1100" b="1" spc="-10" dirty="0">
                <a:latin typeface="Arial"/>
                <a:cs typeface="Arial"/>
              </a:rPr>
              <a:t>АУДИТЫН </a:t>
            </a:r>
            <a:r>
              <a:rPr sz="1100" b="1" spc="-15" dirty="0">
                <a:latin typeface="Arial"/>
                <a:cs typeface="Arial"/>
              </a:rPr>
              <a:t>ТУХАЙ</a:t>
            </a:r>
            <a:r>
              <a:rPr sz="1100" b="1" spc="65" dirty="0">
                <a:latin typeface="Arial"/>
                <a:cs typeface="Arial"/>
              </a:rPr>
              <a:t> </a:t>
            </a:r>
            <a:r>
              <a:rPr sz="1100" b="1" spc="-5" dirty="0">
                <a:latin typeface="Arial"/>
                <a:cs typeface="Arial"/>
              </a:rPr>
              <a:t>ХУУЛЬ</a:t>
            </a:r>
            <a:endParaRPr sz="1100" dirty="0">
              <a:latin typeface="Arial"/>
              <a:cs typeface="Arial"/>
            </a:endParaRPr>
          </a:p>
        </p:txBody>
      </p:sp>
      <p:sp>
        <p:nvSpPr>
          <p:cNvPr id="3" name="object 3"/>
          <p:cNvSpPr/>
          <p:nvPr/>
        </p:nvSpPr>
        <p:spPr>
          <a:xfrm>
            <a:off x="2107692" y="1878712"/>
            <a:ext cx="9439910" cy="4604385"/>
          </a:xfrm>
          <a:custGeom>
            <a:avLst/>
            <a:gdLst/>
            <a:ahLst/>
            <a:cxnLst/>
            <a:rect l="l" t="t" r="r" b="b"/>
            <a:pathLst>
              <a:path w="9439910" h="4604385">
                <a:moveTo>
                  <a:pt x="0" y="346963"/>
                </a:moveTo>
                <a:lnTo>
                  <a:pt x="3166" y="299878"/>
                </a:lnTo>
                <a:lnTo>
                  <a:pt x="12392" y="254720"/>
                </a:lnTo>
                <a:lnTo>
                  <a:pt x="27263" y="211901"/>
                </a:lnTo>
                <a:lnTo>
                  <a:pt x="47366" y="171835"/>
                </a:lnTo>
                <a:lnTo>
                  <a:pt x="72288" y="134936"/>
                </a:lnTo>
                <a:lnTo>
                  <a:pt x="101615" y="101615"/>
                </a:lnTo>
                <a:lnTo>
                  <a:pt x="134936" y="72288"/>
                </a:lnTo>
                <a:lnTo>
                  <a:pt x="171835" y="47366"/>
                </a:lnTo>
                <a:lnTo>
                  <a:pt x="211901" y="27263"/>
                </a:lnTo>
                <a:lnTo>
                  <a:pt x="254720" y="12392"/>
                </a:lnTo>
                <a:lnTo>
                  <a:pt x="299878" y="3166"/>
                </a:lnTo>
                <a:lnTo>
                  <a:pt x="346963" y="0"/>
                </a:lnTo>
                <a:lnTo>
                  <a:pt x="9092692" y="0"/>
                </a:lnTo>
                <a:lnTo>
                  <a:pt x="9139777" y="3166"/>
                </a:lnTo>
                <a:lnTo>
                  <a:pt x="9184935" y="12392"/>
                </a:lnTo>
                <a:lnTo>
                  <a:pt x="9227754" y="27263"/>
                </a:lnTo>
                <a:lnTo>
                  <a:pt x="9267820" y="47366"/>
                </a:lnTo>
                <a:lnTo>
                  <a:pt x="9304719" y="72288"/>
                </a:lnTo>
                <a:lnTo>
                  <a:pt x="9338040" y="101615"/>
                </a:lnTo>
                <a:lnTo>
                  <a:pt x="9367367" y="134936"/>
                </a:lnTo>
                <a:lnTo>
                  <a:pt x="9392289" y="171835"/>
                </a:lnTo>
                <a:lnTo>
                  <a:pt x="9412392" y="211901"/>
                </a:lnTo>
                <a:lnTo>
                  <a:pt x="9427263" y="254720"/>
                </a:lnTo>
                <a:lnTo>
                  <a:pt x="9436489" y="299878"/>
                </a:lnTo>
                <a:lnTo>
                  <a:pt x="9439656" y="346963"/>
                </a:lnTo>
                <a:lnTo>
                  <a:pt x="9439656" y="4257040"/>
                </a:lnTo>
                <a:lnTo>
                  <a:pt x="9436489" y="4304117"/>
                </a:lnTo>
                <a:lnTo>
                  <a:pt x="9427263" y="4349270"/>
                </a:lnTo>
                <a:lnTo>
                  <a:pt x="9412392" y="4392086"/>
                </a:lnTo>
                <a:lnTo>
                  <a:pt x="9392289" y="4432151"/>
                </a:lnTo>
                <a:lnTo>
                  <a:pt x="9367367" y="4469051"/>
                </a:lnTo>
                <a:lnTo>
                  <a:pt x="9338040" y="4502373"/>
                </a:lnTo>
                <a:lnTo>
                  <a:pt x="9304719" y="4531704"/>
                </a:lnTo>
                <a:lnTo>
                  <a:pt x="9267820" y="4556629"/>
                </a:lnTo>
                <a:lnTo>
                  <a:pt x="9227754" y="4576735"/>
                </a:lnTo>
                <a:lnTo>
                  <a:pt x="9184935" y="4591608"/>
                </a:lnTo>
                <a:lnTo>
                  <a:pt x="9139777" y="4600836"/>
                </a:lnTo>
                <a:lnTo>
                  <a:pt x="9092692" y="4604004"/>
                </a:lnTo>
                <a:lnTo>
                  <a:pt x="346963" y="4604004"/>
                </a:lnTo>
                <a:lnTo>
                  <a:pt x="299878" y="4600836"/>
                </a:lnTo>
                <a:lnTo>
                  <a:pt x="254720" y="4591608"/>
                </a:lnTo>
                <a:lnTo>
                  <a:pt x="211901" y="4576735"/>
                </a:lnTo>
                <a:lnTo>
                  <a:pt x="171835" y="4556629"/>
                </a:lnTo>
                <a:lnTo>
                  <a:pt x="134936" y="4531704"/>
                </a:lnTo>
                <a:lnTo>
                  <a:pt x="101615" y="4502373"/>
                </a:lnTo>
                <a:lnTo>
                  <a:pt x="72288" y="4469051"/>
                </a:lnTo>
                <a:lnTo>
                  <a:pt x="47366" y="4432151"/>
                </a:lnTo>
                <a:lnTo>
                  <a:pt x="27263" y="4392086"/>
                </a:lnTo>
                <a:lnTo>
                  <a:pt x="12392" y="4349270"/>
                </a:lnTo>
                <a:lnTo>
                  <a:pt x="3166" y="4304117"/>
                </a:lnTo>
                <a:lnTo>
                  <a:pt x="0" y="4257040"/>
                </a:lnTo>
                <a:lnTo>
                  <a:pt x="0" y="346963"/>
                </a:lnTo>
                <a:close/>
              </a:path>
            </a:pathLst>
          </a:custGeom>
          <a:ln w="12699">
            <a:solidFill>
              <a:srgbClr val="FFFFFF"/>
            </a:solidFill>
            <a:prstDash val="sysDash"/>
          </a:ln>
        </p:spPr>
        <p:txBody>
          <a:bodyPr wrap="square" lIns="0" tIns="0" rIns="0" bIns="0" rtlCol="0"/>
          <a:lstStyle/>
          <a:p>
            <a:endParaRPr/>
          </a:p>
        </p:txBody>
      </p:sp>
      <p:sp>
        <p:nvSpPr>
          <p:cNvPr id="4" name="object 4"/>
          <p:cNvSpPr txBox="1"/>
          <p:nvPr/>
        </p:nvSpPr>
        <p:spPr>
          <a:xfrm>
            <a:off x="2346705" y="1860296"/>
            <a:ext cx="5943600" cy="879475"/>
          </a:xfrm>
          <a:prstGeom prst="rect">
            <a:avLst/>
          </a:prstGeom>
        </p:spPr>
        <p:txBody>
          <a:bodyPr vert="horz" wrap="square" lIns="0" tIns="165100" rIns="0" bIns="0" rtlCol="0">
            <a:spAutoFit/>
          </a:bodyPr>
          <a:lstStyle/>
          <a:p>
            <a:pPr marL="299085" indent="-287020">
              <a:lnSpc>
                <a:spcPct val="100000"/>
              </a:lnSpc>
              <a:spcBef>
                <a:spcPts val="1300"/>
              </a:spcBef>
              <a:buFont typeface="Arial"/>
              <a:buChar char="•"/>
              <a:tabLst>
                <a:tab pos="299085" algn="l"/>
                <a:tab pos="299720" algn="l"/>
              </a:tabLst>
            </a:pPr>
            <a:r>
              <a:rPr sz="1800" b="1" dirty="0">
                <a:latin typeface="Arial"/>
                <a:cs typeface="Arial"/>
              </a:rPr>
              <a:t>ТӨРИЙН </a:t>
            </a:r>
            <a:r>
              <a:rPr sz="1800" b="1" spc="-30" dirty="0">
                <a:latin typeface="Arial"/>
                <a:cs typeface="Arial"/>
              </a:rPr>
              <a:t>АУДИТЫН </a:t>
            </a:r>
            <a:r>
              <a:rPr sz="1800" b="1" spc="-15" dirty="0">
                <a:latin typeface="Arial"/>
                <a:cs typeface="Arial"/>
              </a:rPr>
              <a:t>БАЙГУУЛЛАГЫН</a:t>
            </a:r>
            <a:r>
              <a:rPr sz="1800" b="1" spc="55" dirty="0">
                <a:latin typeface="Arial"/>
                <a:cs typeface="Arial"/>
              </a:rPr>
              <a:t> </a:t>
            </a:r>
            <a:r>
              <a:rPr sz="1800" b="1" spc="-15" dirty="0">
                <a:latin typeface="Arial"/>
                <a:cs typeface="Arial"/>
              </a:rPr>
              <a:t>ТОГТОЛЦОО</a:t>
            </a:r>
            <a:endParaRPr sz="1800" dirty="0">
              <a:latin typeface="Arial"/>
              <a:cs typeface="Arial"/>
            </a:endParaRPr>
          </a:p>
          <a:p>
            <a:pPr marL="299085" indent="-287020">
              <a:lnSpc>
                <a:spcPct val="100000"/>
              </a:lnSpc>
              <a:spcBef>
                <a:spcPts val="1200"/>
              </a:spcBef>
              <a:buFont typeface="Arial"/>
              <a:buChar char="•"/>
              <a:tabLst>
                <a:tab pos="299085" algn="l"/>
                <a:tab pos="299720" algn="l"/>
                <a:tab pos="1594485" algn="l"/>
              </a:tabLst>
            </a:pPr>
            <a:r>
              <a:rPr sz="1800" b="1" dirty="0">
                <a:latin typeface="Arial"/>
                <a:cs typeface="Arial"/>
              </a:rPr>
              <a:t>ТӨРИЙН	</a:t>
            </a:r>
            <a:r>
              <a:rPr sz="1800" b="1" spc="-30" dirty="0">
                <a:latin typeface="Arial"/>
                <a:cs typeface="Arial"/>
              </a:rPr>
              <a:t>АУДИТЫН</a:t>
            </a:r>
            <a:endParaRPr sz="1800" dirty="0">
              <a:latin typeface="Arial"/>
              <a:cs typeface="Arial"/>
            </a:endParaRPr>
          </a:p>
        </p:txBody>
      </p:sp>
      <p:sp>
        <p:nvSpPr>
          <p:cNvPr id="5" name="object 5"/>
          <p:cNvSpPr txBox="1"/>
          <p:nvPr/>
        </p:nvSpPr>
        <p:spPr>
          <a:xfrm>
            <a:off x="5398135" y="2439924"/>
            <a:ext cx="5803900" cy="299720"/>
          </a:xfrm>
          <a:prstGeom prst="rect">
            <a:avLst/>
          </a:prstGeom>
        </p:spPr>
        <p:txBody>
          <a:bodyPr vert="horz" wrap="square" lIns="0" tIns="12700" rIns="0" bIns="0" rtlCol="0">
            <a:spAutoFit/>
          </a:bodyPr>
          <a:lstStyle/>
          <a:p>
            <a:pPr marL="12700">
              <a:lnSpc>
                <a:spcPct val="100000"/>
              </a:lnSpc>
              <a:spcBef>
                <a:spcPts val="100"/>
              </a:spcBef>
              <a:tabLst>
                <a:tab pos="2242185" algn="l"/>
                <a:tab pos="3382645" algn="l"/>
                <a:tab pos="4980940" algn="l"/>
              </a:tabLst>
            </a:pPr>
            <a:r>
              <a:rPr sz="1800" b="1" spc="-60" dirty="0">
                <a:latin typeface="Arial"/>
                <a:cs typeface="Arial"/>
              </a:rPr>
              <a:t>Б</a:t>
            </a:r>
            <a:r>
              <a:rPr sz="1800" b="1" spc="-30" dirty="0">
                <a:latin typeface="Arial"/>
                <a:cs typeface="Arial"/>
              </a:rPr>
              <a:t>А</a:t>
            </a:r>
            <a:r>
              <a:rPr sz="1800" b="1" spc="10" dirty="0">
                <a:latin typeface="Arial"/>
                <a:cs typeface="Arial"/>
              </a:rPr>
              <a:t>Й</a:t>
            </a:r>
            <a:r>
              <a:rPr sz="1800" b="1" spc="5" dirty="0">
                <a:latin typeface="Arial"/>
                <a:cs typeface="Arial"/>
              </a:rPr>
              <a:t>ГУ</a:t>
            </a:r>
            <a:r>
              <a:rPr sz="1800" b="1" spc="-65" dirty="0">
                <a:latin typeface="Arial"/>
                <a:cs typeface="Arial"/>
              </a:rPr>
              <a:t>У</a:t>
            </a:r>
            <a:r>
              <a:rPr sz="1800" b="1" dirty="0">
                <a:latin typeface="Arial"/>
                <a:cs typeface="Arial"/>
              </a:rPr>
              <a:t>Л</a:t>
            </a:r>
            <a:r>
              <a:rPr sz="1800" b="1" spc="25" dirty="0">
                <a:latin typeface="Arial"/>
                <a:cs typeface="Arial"/>
              </a:rPr>
              <a:t>Л</a:t>
            </a:r>
            <a:r>
              <a:rPr sz="1800" b="1" spc="-40" dirty="0">
                <a:latin typeface="Arial"/>
                <a:cs typeface="Arial"/>
              </a:rPr>
              <a:t>А</a:t>
            </a:r>
            <a:r>
              <a:rPr sz="1800" b="1" spc="20" dirty="0">
                <a:latin typeface="Arial"/>
                <a:cs typeface="Arial"/>
              </a:rPr>
              <a:t>Г</a:t>
            </a:r>
            <a:r>
              <a:rPr sz="1800" b="1" dirty="0">
                <a:latin typeface="Arial"/>
                <a:cs typeface="Arial"/>
              </a:rPr>
              <a:t>ЫН	</a:t>
            </a:r>
            <a:r>
              <a:rPr sz="1800" b="1" spc="-20" dirty="0">
                <a:latin typeface="Arial"/>
                <a:cs typeface="Arial"/>
              </a:rPr>
              <a:t>А</a:t>
            </a:r>
            <a:r>
              <a:rPr sz="1800" b="1" spc="5" dirty="0">
                <a:latin typeface="Arial"/>
                <a:cs typeface="Arial"/>
              </a:rPr>
              <a:t>Л</a:t>
            </a:r>
            <a:r>
              <a:rPr sz="1800" b="1" spc="-35" dirty="0">
                <a:latin typeface="Arial"/>
                <a:cs typeface="Arial"/>
              </a:rPr>
              <a:t>Б</a:t>
            </a:r>
            <a:r>
              <a:rPr sz="1800" b="1" spc="-40" dirty="0">
                <a:latin typeface="Arial"/>
                <a:cs typeface="Arial"/>
              </a:rPr>
              <a:t>А</a:t>
            </a:r>
            <a:r>
              <a:rPr sz="1800" b="1" dirty="0">
                <a:latin typeface="Arial"/>
                <a:cs typeface="Arial"/>
              </a:rPr>
              <a:t>Н	</a:t>
            </a:r>
            <a:r>
              <a:rPr sz="1800" b="1" spc="20" dirty="0">
                <a:latin typeface="Arial"/>
                <a:cs typeface="Arial"/>
              </a:rPr>
              <a:t>Х</a:t>
            </a:r>
            <a:r>
              <a:rPr sz="1800" b="1" spc="-20" dirty="0">
                <a:latin typeface="Arial"/>
                <a:cs typeface="Arial"/>
              </a:rPr>
              <a:t>А</a:t>
            </a:r>
            <a:r>
              <a:rPr sz="1800" b="1" spc="-30" dirty="0">
                <a:latin typeface="Arial"/>
                <a:cs typeface="Arial"/>
              </a:rPr>
              <a:t>А</a:t>
            </a:r>
            <a:r>
              <a:rPr sz="1800" b="1" spc="5" dirty="0">
                <a:latin typeface="Arial"/>
                <a:cs typeface="Arial"/>
              </a:rPr>
              <a:t>ГЧ</a:t>
            </a:r>
            <a:r>
              <a:rPr sz="1800" b="1" dirty="0">
                <a:latin typeface="Arial"/>
                <a:cs typeface="Arial"/>
              </a:rPr>
              <a:t>И</a:t>
            </a:r>
            <a:r>
              <a:rPr sz="1800" b="1" spc="10" dirty="0">
                <a:latin typeface="Arial"/>
                <a:cs typeface="Arial"/>
              </a:rPr>
              <a:t>Й</a:t>
            </a:r>
            <a:r>
              <a:rPr sz="1800" b="1" dirty="0">
                <a:latin typeface="Arial"/>
                <a:cs typeface="Arial"/>
              </a:rPr>
              <a:t>Н	</a:t>
            </a:r>
            <a:r>
              <a:rPr sz="1800" b="1" spc="-20" dirty="0">
                <a:latin typeface="Arial"/>
                <a:cs typeface="Arial"/>
              </a:rPr>
              <a:t>А</a:t>
            </a:r>
            <a:r>
              <a:rPr sz="1800" b="1" spc="5" dirty="0">
                <a:latin typeface="Arial"/>
                <a:cs typeface="Arial"/>
              </a:rPr>
              <a:t>Л</a:t>
            </a:r>
            <a:r>
              <a:rPr sz="1800" b="1" spc="-35" dirty="0">
                <a:latin typeface="Arial"/>
                <a:cs typeface="Arial"/>
              </a:rPr>
              <a:t>Б</a:t>
            </a:r>
            <a:r>
              <a:rPr sz="1800" b="1" spc="-40" dirty="0">
                <a:latin typeface="Arial"/>
                <a:cs typeface="Arial"/>
              </a:rPr>
              <a:t>А</a:t>
            </a:r>
            <a:r>
              <a:rPr sz="1800" b="1" dirty="0">
                <a:latin typeface="Arial"/>
                <a:cs typeface="Arial"/>
              </a:rPr>
              <a:t>Н</a:t>
            </a:r>
            <a:endParaRPr sz="1800">
              <a:latin typeface="Arial"/>
              <a:cs typeface="Arial"/>
            </a:endParaRPr>
          </a:p>
        </p:txBody>
      </p:sp>
      <p:sp>
        <p:nvSpPr>
          <p:cNvPr id="6" name="object 6"/>
          <p:cNvSpPr txBox="1"/>
          <p:nvPr/>
        </p:nvSpPr>
        <p:spPr>
          <a:xfrm>
            <a:off x="2346705" y="2561844"/>
            <a:ext cx="8855075" cy="1306195"/>
          </a:xfrm>
          <a:prstGeom prst="rect">
            <a:avLst/>
          </a:prstGeom>
        </p:spPr>
        <p:txBody>
          <a:bodyPr vert="horz" wrap="square" lIns="0" tIns="165100" rIns="0" bIns="0" rtlCol="0">
            <a:spAutoFit/>
          </a:bodyPr>
          <a:lstStyle/>
          <a:p>
            <a:pPr marL="299085">
              <a:lnSpc>
                <a:spcPct val="100000"/>
              </a:lnSpc>
              <a:spcBef>
                <a:spcPts val="1300"/>
              </a:spcBef>
            </a:pPr>
            <a:r>
              <a:rPr sz="1800" b="1" spc="-5" dirty="0">
                <a:latin typeface="Arial"/>
                <a:cs typeface="Arial"/>
              </a:rPr>
              <a:t>ТУШААЛЫН</a:t>
            </a:r>
            <a:r>
              <a:rPr sz="1800" b="1" spc="55" dirty="0">
                <a:latin typeface="Arial"/>
                <a:cs typeface="Arial"/>
              </a:rPr>
              <a:t> </a:t>
            </a:r>
            <a:r>
              <a:rPr sz="1800" b="1" spc="-15" dirty="0">
                <a:latin typeface="Arial"/>
                <a:cs typeface="Arial"/>
              </a:rPr>
              <a:t>БҮРЭЛДЭХҮҮН</a:t>
            </a:r>
            <a:endParaRPr sz="1800" dirty="0">
              <a:latin typeface="Arial"/>
              <a:cs typeface="Arial"/>
            </a:endParaRPr>
          </a:p>
          <a:p>
            <a:pPr marL="299085" indent="-287020">
              <a:lnSpc>
                <a:spcPct val="100000"/>
              </a:lnSpc>
              <a:spcBef>
                <a:spcPts val="1200"/>
              </a:spcBef>
              <a:buFont typeface="Arial"/>
              <a:buChar char="•"/>
              <a:tabLst>
                <a:tab pos="299085" algn="l"/>
                <a:tab pos="299720" algn="l"/>
              </a:tabLst>
            </a:pPr>
            <a:r>
              <a:rPr sz="1800" b="1" spc="-10" dirty="0">
                <a:latin typeface="Arial"/>
                <a:cs typeface="Arial"/>
              </a:rPr>
              <a:t>АНГИЛАЛ, </a:t>
            </a:r>
            <a:r>
              <a:rPr sz="1800" b="1" spc="-5" dirty="0">
                <a:latin typeface="Arial"/>
                <a:cs typeface="Arial"/>
              </a:rPr>
              <a:t>ЗЭРЭГ</a:t>
            </a:r>
            <a:r>
              <a:rPr sz="1800" b="1" spc="55" dirty="0">
                <a:latin typeface="Arial"/>
                <a:cs typeface="Arial"/>
              </a:rPr>
              <a:t> </a:t>
            </a:r>
            <a:r>
              <a:rPr sz="1800" b="1" spc="-5" dirty="0">
                <a:latin typeface="Arial"/>
                <a:cs typeface="Arial"/>
              </a:rPr>
              <a:t>ДЭВ</a:t>
            </a:r>
            <a:endParaRPr sz="1800" dirty="0">
              <a:latin typeface="Arial"/>
              <a:cs typeface="Arial"/>
            </a:endParaRPr>
          </a:p>
          <a:p>
            <a:pPr marL="299085" indent="-287020">
              <a:lnSpc>
                <a:spcPct val="100000"/>
              </a:lnSpc>
              <a:spcBef>
                <a:spcPts val="1200"/>
              </a:spcBef>
              <a:buFont typeface="Arial"/>
              <a:buChar char="•"/>
              <a:tabLst>
                <a:tab pos="299085" algn="l"/>
                <a:tab pos="299720" algn="l"/>
                <a:tab pos="1545590" algn="l"/>
                <a:tab pos="2966085" algn="l"/>
                <a:tab pos="5147310" algn="l"/>
                <a:tab pos="6238875" algn="l"/>
                <a:tab pos="7618095" algn="l"/>
              </a:tabLst>
            </a:pPr>
            <a:r>
              <a:rPr sz="1800" b="1" dirty="0">
                <a:latin typeface="Arial"/>
                <a:cs typeface="Arial"/>
              </a:rPr>
              <a:t>ТӨРИЙН	</a:t>
            </a:r>
            <a:r>
              <a:rPr sz="1800" b="1" spc="-30" dirty="0">
                <a:latin typeface="Arial"/>
                <a:cs typeface="Arial"/>
              </a:rPr>
              <a:t>АУДИТЫН	</a:t>
            </a:r>
            <a:r>
              <a:rPr sz="1800" b="1" spc="-10" dirty="0">
                <a:latin typeface="Arial"/>
                <a:cs typeface="Arial"/>
              </a:rPr>
              <a:t>БАЙГУУЛЛАГЫН	</a:t>
            </a:r>
            <a:r>
              <a:rPr sz="1800" b="1" spc="-20" dirty="0">
                <a:latin typeface="Arial"/>
                <a:cs typeface="Arial"/>
              </a:rPr>
              <a:t>АЛБАН	</a:t>
            </a:r>
            <a:r>
              <a:rPr sz="1800" b="1" spc="-5" dirty="0">
                <a:latin typeface="Arial"/>
                <a:cs typeface="Arial"/>
              </a:rPr>
              <a:t>ХААГЧИД	</a:t>
            </a:r>
            <a:r>
              <a:rPr sz="1800" b="1" spc="-25" dirty="0">
                <a:latin typeface="Arial"/>
                <a:cs typeface="Arial"/>
              </a:rPr>
              <a:t>ТАВИГДАХ</a:t>
            </a:r>
            <a:endParaRPr sz="1800" dirty="0">
              <a:latin typeface="Arial"/>
              <a:cs typeface="Arial"/>
            </a:endParaRPr>
          </a:p>
        </p:txBody>
      </p:sp>
      <p:sp>
        <p:nvSpPr>
          <p:cNvPr id="7" name="object 7"/>
          <p:cNvSpPr txBox="1"/>
          <p:nvPr/>
        </p:nvSpPr>
        <p:spPr>
          <a:xfrm>
            <a:off x="2346705" y="3689986"/>
            <a:ext cx="8857615" cy="2433955"/>
          </a:xfrm>
          <a:prstGeom prst="rect">
            <a:avLst/>
          </a:prstGeom>
        </p:spPr>
        <p:txBody>
          <a:bodyPr vert="horz" wrap="square" lIns="0" tIns="165100" rIns="0" bIns="0" rtlCol="0">
            <a:spAutoFit/>
          </a:bodyPr>
          <a:lstStyle/>
          <a:p>
            <a:pPr marL="299085">
              <a:lnSpc>
                <a:spcPct val="100000"/>
              </a:lnSpc>
              <a:spcBef>
                <a:spcPts val="1300"/>
              </a:spcBef>
            </a:pPr>
            <a:r>
              <a:rPr sz="1800" b="1" spc="-35" dirty="0">
                <a:latin typeface="Arial"/>
                <a:cs typeface="Arial"/>
              </a:rPr>
              <a:t>ШААРДЛАГА</a:t>
            </a:r>
            <a:endParaRPr sz="1800">
              <a:latin typeface="Arial"/>
              <a:cs typeface="Arial"/>
            </a:endParaRPr>
          </a:p>
          <a:p>
            <a:pPr marL="299085" indent="-287020">
              <a:lnSpc>
                <a:spcPct val="100000"/>
              </a:lnSpc>
              <a:spcBef>
                <a:spcPts val="1200"/>
              </a:spcBef>
              <a:buFont typeface="Arial"/>
              <a:buChar char="•"/>
              <a:tabLst>
                <a:tab pos="299085" algn="l"/>
                <a:tab pos="299720" algn="l"/>
              </a:tabLst>
            </a:pPr>
            <a:r>
              <a:rPr sz="1800" b="1" dirty="0">
                <a:latin typeface="Arial"/>
                <a:cs typeface="Arial"/>
              </a:rPr>
              <a:t>ТӨРИЙН </a:t>
            </a:r>
            <a:r>
              <a:rPr sz="1800" b="1" spc="-30" dirty="0">
                <a:latin typeface="Arial"/>
                <a:cs typeface="Arial"/>
              </a:rPr>
              <a:t>АУДИТЫН </a:t>
            </a:r>
            <a:r>
              <a:rPr sz="1800" b="1" spc="-15" dirty="0">
                <a:latin typeface="Arial"/>
                <a:cs typeface="Arial"/>
              </a:rPr>
              <a:t>БАЙГУУЛЛАГЫН </a:t>
            </a:r>
            <a:r>
              <a:rPr sz="1800" b="1" spc="-20" dirty="0">
                <a:latin typeface="Arial"/>
                <a:cs typeface="Arial"/>
              </a:rPr>
              <a:t>АЛБАН </a:t>
            </a:r>
            <a:r>
              <a:rPr sz="1800" b="1" spc="-10" dirty="0">
                <a:latin typeface="Arial"/>
                <a:cs typeface="Arial"/>
              </a:rPr>
              <a:t>ХААГЧИЙН</a:t>
            </a:r>
            <a:r>
              <a:rPr sz="1800" b="1" spc="280" dirty="0">
                <a:latin typeface="Arial"/>
                <a:cs typeface="Arial"/>
              </a:rPr>
              <a:t> </a:t>
            </a:r>
            <a:r>
              <a:rPr sz="1800" b="1" spc="-60" dirty="0">
                <a:latin typeface="Arial"/>
                <a:cs typeface="Arial"/>
              </a:rPr>
              <a:t>ТАНГАРАГ</a:t>
            </a:r>
            <a:endParaRPr sz="1800">
              <a:latin typeface="Arial"/>
              <a:cs typeface="Arial"/>
            </a:endParaRPr>
          </a:p>
          <a:p>
            <a:pPr marL="299085" indent="-287020">
              <a:lnSpc>
                <a:spcPct val="100000"/>
              </a:lnSpc>
              <a:spcBef>
                <a:spcPts val="1200"/>
              </a:spcBef>
              <a:buFont typeface="Arial"/>
              <a:buChar char="•"/>
              <a:tabLst>
                <a:tab pos="299085" algn="l"/>
                <a:tab pos="299720" algn="l"/>
                <a:tab pos="1421130" algn="l"/>
                <a:tab pos="2397760" algn="l"/>
                <a:tab pos="3660140" algn="l"/>
                <a:tab pos="4866640" algn="l"/>
                <a:tab pos="5883275" algn="l"/>
                <a:tab pos="6784340" algn="l"/>
                <a:tab pos="7436484" algn="l"/>
              </a:tabLst>
            </a:pPr>
            <a:r>
              <a:rPr sz="1800" b="1" spc="-15" dirty="0">
                <a:latin typeface="Arial"/>
                <a:cs typeface="Arial"/>
              </a:rPr>
              <a:t>МОНГОЛ	</a:t>
            </a:r>
            <a:r>
              <a:rPr sz="1800" b="1" spc="-20" dirty="0">
                <a:latin typeface="Arial"/>
                <a:cs typeface="Arial"/>
              </a:rPr>
              <a:t>УЛСЫН	</a:t>
            </a:r>
            <a:r>
              <a:rPr sz="1800" b="1" dirty="0">
                <a:latin typeface="Arial"/>
                <a:cs typeface="Arial"/>
              </a:rPr>
              <a:t>ЕРӨНХИЙ	</a:t>
            </a:r>
            <a:r>
              <a:rPr sz="1800" b="1" spc="-35" dirty="0">
                <a:latin typeface="Arial"/>
                <a:cs typeface="Arial"/>
              </a:rPr>
              <a:t>АУДИТОР	</a:t>
            </a:r>
            <a:r>
              <a:rPr sz="1800" b="1" spc="-5" dirty="0">
                <a:latin typeface="Arial"/>
                <a:cs typeface="Arial"/>
              </a:rPr>
              <a:t>ТҮҮНИЙ	</a:t>
            </a:r>
            <a:r>
              <a:rPr sz="1800" b="1" dirty="0">
                <a:latin typeface="Arial"/>
                <a:cs typeface="Arial"/>
              </a:rPr>
              <a:t>БҮРЭН	</a:t>
            </a:r>
            <a:r>
              <a:rPr sz="1800" b="1" spc="-20" dirty="0">
                <a:latin typeface="Arial"/>
                <a:cs typeface="Arial"/>
              </a:rPr>
              <a:t>ЭРХ,	</a:t>
            </a:r>
            <a:r>
              <a:rPr sz="1800" b="1" spc="-5" dirty="0">
                <a:latin typeface="Arial"/>
                <a:cs typeface="Arial"/>
              </a:rPr>
              <a:t>ЧӨЛӨӨЛӨХ,</a:t>
            </a:r>
            <a:endParaRPr sz="1800">
              <a:latin typeface="Arial"/>
              <a:cs typeface="Arial"/>
            </a:endParaRPr>
          </a:p>
          <a:p>
            <a:pPr marL="299085">
              <a:lnSpc>
                <a:spcPct val="100000"/>
              </a:lnSpc>
            </a:pPr>
            <a:r>
              <a:rPr sz="1800" b="1" spc="-20" dirty="0">
                <a:latin typeface="Arial"/>
                <a:cs typeface="Arial"/>
              </a:rPr>
              <a:t>ОГЦРУУЛАХ</a:t>
            </a:r>
            <a:endParaRPr sz="1800">
              <a:latin typeface="Arial"/>
              <a:cs typeface="Arial"/>
            </a:endParaRPr>
          </a:p>
          <a:p>
            <a:pPr marL="299085" indent="-287020">
              <a:lnSpc>
                <a:spcPct val="100000"/>
              </a:lnSpc>
              <a:spcBef>
                <a:spcPts val="1200"/>
              </a:spcBef>
              <a:buFont typeface="Arial"/>
              <a:buChar char="•"/>
              <a:tabLst>
                <a:tab pos="299085" algn="l"/>
                <a:tab pos="299720" algn="l"/>
              </a:tabLst>
            </a:pPr>
            <a:r>
              <a:rPr sz="1800" b="1" dirty="0">
                <a:latin typeface="Arial"/>
                <a:cs typeface="Arial"/>
              </a:rPr>
              <a:t>ТӨРИЙН </a:t>
            </a:r>
            <a:r>
              <a:rPr sz="1800" b="1" spc="-30" dirty="0">
                <a:latin typeface="Arial"/>
                <a:cs typeface="Arial"/>
              </a:rPr>
              <a:t>АУДИТЫН </a:t>
            </a:r>
            <a:r>
              <a:rPr sz="1800" b="1" spc="-15" dirty="0">
                <a:latin typeface="Arial"/>
                <a:cs typeface="Arial"/>
              </a:rPr>
              <a:t>БАЙГУУЛЛАГЫН </a:t>
            </a:r>
            <a:r>
              <a:rPr sz="1800" b="1" spc="-20" dirty="0">
                <a:latin typeface="Arial"/>
                <a:cs typeface="Arial"/>
              </a:rPr>
              <a:t>АЛБАН </a:t>
            </a:r>
            <a:r>
              <a:rPr sz="1800" b="1" spc="-10" dirty="0">
                <a:latin typeface="Arial"/>
                <a:cs typeface="Arial"/>
              </a:rPr>
              <a:t>ХААГЧИЙН</a:t>
            </a:r>
            <a:r>
              <a:rPr sz="1800" b="1" spc="280" dirty="0">
                <a:latin typeface="Arial"/>
                <a:cs typeface="Arial"/>
              </a:rPr>
              <a:t> </a:t>
            </a:r>
            <a:r>
              <a:rPr sz="1800" b="1" spc="-5" dirty="0">
                <a:latin typeface="Arial"/>
                <a:cs typeface="Arial"/>
              </a:rPr>
              <a:t>ҮҮРЭГ</a:t>
            </a:r>
            <a:endParaRPr sz="1800">
              <a:latin typeface="Arial"/>
              <a:cs typeface="Arial"/>
            </a:endParaRPr>
          </a:p>
          <a:p>
            <a:pPr marL="299085" indent="-287020">
              <a:lnSpc>
                <a:spcPct val="100000"/>
              </a:lnSpc>
              <a:spcBef>
                <a:spcPts val="1200"/>
              </a:spcBef>
              <a:buFont typeface="Arial"/>
              <a:buChar char="•"/>
              <a:tabLst>
                <a:tab pos="299085" algn="l"/>
                <a:tab pos="299720" algn="l"/>
              </a:tabLst>
            </a:pPr>
            <a:r>
              <a:rPr sz="1800" b="1" dirty="0">
                <a:latin typeface="Arial"/>
                <a:cs typeface="Arial"/>
              </a:rPr>
              <a:t>ТӨРИЙН </a:t>
            </a:r>
            <a:r>
              <a:rPr sz="1800" b="1" spc="-30" dirty="0">
                <a:latin typeface="Arial"/>
                <a:cs typeface="Arial"/>
              </a:rPr>
              <a:t>АУДИТЫН </a:t>
            </a:r>
            <a:r>
              <a:rPr sz="1800" b="1" spc="-20" dirty="0">
                <a:latin typeface="Arial"/>
                <a:cs typeface="Arial"/>
              </a:rPr>
              <a:t>БАЙГУУЛЛАГАД </a:t>
            </a:r>
            <a:r>
              <a:rPr sz="1800" b="1" dirty="0">
                <a:latin typeface="Arial"/>
                <a:cs typeface="Arial"/>
              </a:rPr>
              <a:t>ХИЙХ</a:t>
            </a:r>
            <a:r>
              <a:rPr sz="1800" b="1" spc="175" dirty="0">
                <a:latin typeface="Arial"/>
                <a:cs typeface="Arial"/>
              </a:rPr>
              <a:t> </a:t>
            </a:r>
            <a:r>
              <a:rPr sz="1800" b="1" spc="-70" dirty="0">
                <a:latin typeface="Arial"/>
                <a:cs typeface="Arial"/>
              </a:rPr>
              <a:t>АУДИТ.</a:t>
            </a:r>
            <a:endParaRPr sz="1800">
              <a:latin typeface="Arial"/>
              <a:cs typeface="Arial"/>
            </a:endParaRPr>
          </a:p>
        </p:txBody>
      </p:sp>
      <p:sp>
        <p:nvSpPr>
          <p:cNvPr id="8" name="object 8"/>
          <p:cNvSpPr/>
          <p:nvPr/>
        </p:nvSpPr>
        <p:spPr>
          <a:xfrm>
            <a:off x="0" y="2651125"/>
            <a:ext cx="2049780" cy="2433828"/>
          </a:xfrm>
          <a:prstGeom prst="rect">
            <a:avLst/>
          </a:prstGeom>
          <a:blipFill>
            <a:blip r:embed="rId2" cstate="print"/>
            <a:stretch>
              <a:fillRect/>
            </a:stretch>
          </a:blipFill>
        </p:spPr>
        <p:txBody>
          <a:bodyPr wrap="square" lIns="0" tIns="0" rIns="0" bIns="0" rtlCol="0"/>
          <a:lstStyle/>
          <a:p>
            <a:endParaRPr/>
          </a:p>
        </p:txBody>
      </p:sp>
      <p:sp>
        <p:nvSpPr>
          <p:cNvPr id="9" name="object 9"/>
          <p:cNvSpPr/>
          <p:nvPr/>
        </p:nvSpPr>
        <p:spPr>
          <a:xfrm>
            <a:off x="150875" y="4254628"/>
            <a:ext cx="1750314" cy="896874"/>
          </a:xfrm>
          <a:prstGeom prst="rect">
            <a:avLst/>
          </a:prstGeom>
          <a:blipFill>
            <a:blip r:embed="rId3" cstate="print"/>
            <a:stretch>
              <a:fillRect/>
            </a:stretch>
          </a:blipFill>
        </p:spPr>
        <p:txBody>
          <a:bodyPr wrap="square" lIns="0" tIns="0" rIns="0" bIns="0" rtlCol="0"/>
          <a:lstStyle/>
          <a:p>
            <a:endParaRPr/>
          </a:p>
        </p:txBody>
      </p:sp>
      <p:sp>
        <p:nvSpPr>
          <p:cNvPr id="10" name="object 10"/>
          <p:cNvSpPr txBox="1"/>
          <p:nvPr/>
        </p:nvSpPr>
        <p:spPr>
          <a:xfrm>
            <a:off x="407334" y="2855215"/>
            <a:ext cx="1244600" cy="1847850"/>
          </a:xfrm>
          <a:prstGeom prst="rect">
            <a:avLst/>
          </a:prstGeom>
        </p:spPr>
        <p:txBody>
          <a:bodyPr vert="horz" wrap="square" lIns="0" tIns="12065" rIns="0" bIns="0" rtlCol="0">
            <a:spAutoFit/>
          </a:bodyPr>
          <a:lstStyle/>
          <a:p>
            <a:pPr algn="ctr">
              <a:lnSpc>
                <a:spcPts val="10535"/>
              </a:lnSpc>
              <a:spcBef>
                <a:spcPts val="95"/>
              </a:spcBef>
            </a:pPr>
            <a:r>
              <a:rPr sz="8800" b="1" spc="-5" dirty="0">
                <a:latin typeface="Arial"/>
                <a:cs typeface="Arial"/>
              </a:rPr>
              <a:t>3</a:t>
            </a:r>
            <a:endParaRPr sz="8800" dirty="0">
              <a:latin typeface="Arial"/>
              <a:cs typeface="Arial"/>
            </a:endParaRPr>
          </a:p>
          <a:p>
            <a:pPr algn="ctr">
              <a:lnSpc>
                <a:spcPts val="3815"/>
              </a:lnSpc>
            </a:pPr>
            <a:r>
              <a:rPr sz="3200" b="1" spc="-170" dirty="0">
                <a:latin typeface="Arial"/>
                <a:cs typeface="Arial"/>
              </a:rPr>
              <a:t>БҮЛЭГ</a:t>
            </a:r>
            <a:endParaRPr sz="3200" dirty="0">
              <a:latin typeface="Arial"/>
              <a:cs typeface="Arial"/>
            </a:endParaRPr>
          </a:p>
        </p:txBody>
      </p:sp>
      <p:sp>
        <p:nvSpPr>
          <p:cNvPr id="12" name="object 2">
            <a:extLst>
              <a:ext uri="{FF2B5EF4-FFF2-40B4-BE49-F238E27FC236}">
                <a16:creationId xmlns:a16="http://schemas.microsoft.com/office/drawing/2014/main" id="{38C9FAAB-E31A-424F-B48B-96D8555E5D42}"/>
              </a:ext>
            </a:extLst>
          </p:cNvPr>
          <p:cNvSpPr txBox="1"/>
          <p:nvPr/>
        </p:nvSpPr>
        <p:spPr>
          <a:xfrm>
            <a:off x="8774937" y="928370"/>
            <a:ext cx="2375535" cy="120546"/>
          </a:xfrm>
          <a:prstGeom prst="rect">
            <a:avLst/>
          </a:prstGeom>
          <a:solidFill>
            <a:srgbClr val="FDD530"/>
          </a:solidFill>
          <a:ln>
            <a:solidFill>
              <a:schemeClr val="bg1"/>
            </a:solidFill>
          </a:ln>
        </p:spPr>
        <p:style>
          <a:lnRef idx="2">
            <a:schemeClr val="accent1"/>
          </a:lnRef>
          <a:fillRef idx="1">
            <a:schemeClr val="lt1"/>
          </a:fillRef>
          <a:effectRef idx="0">
            <a:schemeClr val="accent1"/>
          </a:effectRef>
          <a:fontRef idx="minor">
            <a:schemeClr val="dk1"/>
          </a:fontRef>
        </p:style>
        <p:txBody>
          <a:bodyPr vert="horz" wrap="square" lIns="0" tIns="12700" rIns="0" bIns="0" rtlCol="0">
            <a:spAutoFit/>
          </a:bodyPr>
          <a:lstStyle/>
          <a:p>
            <a:pPr marL="15875" algn="ctr">
              <a:lnSpc>
                <a:spcPct val="100000"/>
              </a:lnSpc>
              <a:spcBef>
                <a:spcPts val="655"/>
              </a:spcBef>
            </a:pPr>
            <a:r>
              <a:rPr sz="700" b="1" spc="-5" dirty="0">
                <a:solidFill>
                  <a:schemeClr val="tx1"/>
                </a:solidFill>
                <a:latin typeface="Times New Roman"/>
                <a:cs typeface="Times New Roman"/>
              </a:rPr>
              <a:t>Ш И Н Э Ч И Л С Э Н</a:t>
            </a:r>
            <a:r>
              <a:rPr sz="700" b="1" spc="40" dirty="0">
                <a:solidFill>
                  <a:schemeClr val="tx1"/>
                </a:solidFill>
                <a:latin typeface="Times New Roman"/>
                <a:cs typeface="Times New Roman"/>
              </a:rPr>
              <a:t>  </a:t>
            </a:r>
            <a:r>
              <a:rPr sz="700" b="1" spc="-5" dirty="0">
                <a:solidFill>
                  <a:schemeClr val="tx1"/>
                </a:solidFill>
                <a:latin typeface="Times New Roman"/>
                <a:cs typeface="Times New Roman"/>
              </a:rPr>
              <a:t>Н А Й Р У У Л Г А</a:t>
            </a:r>
            <a:endParaRPr sz="700" dirty="0">
              <a:solidFill>
                <a:schemeClr val="tx1"/>
              </a:solidFill>
              <a:latin typeface="Times New Roman"/>
              <a:cs typeface="Times New Roman"/>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761235" y="2867990"/>
            <a:ext cx="8660765" cy="697230"/>
          </a:xfrm>
          <a:prstGeom prst="rect">
            <a:avLst/>
          </a:prstGeom>
        </p:spPr>
        <p:txBody>
          <a:bodyPr vert="horz" wrap="square" lIns="0" tIns="13335" rIns="0" bIns="0" rtlCol="0">
            <a:spAutoFit/>
          </a:bodyPr>
          <a:lstStyle/>
          <a:p>
            <a:pPr marL="12700">
              <a:lnSpc>
                <a:spcPct val="100000"/>
              </a:lnSpc>
              <a:spcBef>
                <a:spcPts val="105"/>
              </a:spcBef>
            </a:pPr>
            <a:r>
              <a:rPr sz="4400" b="0" spc="5" dirty="0">
                <a:solidFill>
                  <a:srgbClr val="002C74"/>
                </a:solidFill>
                <a:latin typeface="Arial"/>
                <a:cs typeface="Arial"/>
              </a:rPr>
              <a:t>Үндсэн </a:t>
            </a:r>
            <a:r>
              <a:rPr sz="4400" b="0" spc="-15" dirty="0">
                <a:solidFill>
                  <a:srgbClr val="002C74"/>
                </a:solidFill>
                <a:latin typeface="Arial"/>
                <a:cs typeface="Arial"/>
              </a:rPr>
              <a:t>хуулийн </a:t>
            </a:r>
            <a:r>
              <a:rPr sz="4400" b="0" spc="-20" dirty="0">
                <a:solidFill>
                  <a:srgbClr val="002C74"/>
                </a:solidFill>
                <a:latin typeface="Arial"/>
                <a:cs typeface="Arial"/>
              </a:rPr>
              <a:t>нэмэлт</a:t>
            </a:r>
            <a:r>
              <a:rPr sz="4400" b="0" spc="-100" dirty="0">
                <a:solidFill>
                  <a:srgbClr val="002C74"/>
                </a:solidFill>
                <a:latin typeface="Arial"/>
                <a:cs typeface="Arial"/>
              </a:rPr>
              <a:t> </a:t>
            </a:r>
            <a:r>
              <a:rPr sz="4400" b="0" spc="-15" dirty="0">
                <a:solidFill>
                  <a:srgbClr val="002C74"/>
                </a:solidFill>
                <a:latin typeface="Arial"/>
                <a:cs typeface="Arial"/>
              </a:rPr>
              <a:t>өөрчлөлт</a:t>
            </a:r>
            <a:endParaRPr sz="4400" dirty="0">
              <a:latin typeface="Arial"/>
              <a:cs typeface="Aria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10">
            <a:extLst>
              <a:ext uri="{FF2B5EF4-FFF2-40B4-BE49-F238E27FC236}">
                <a16:creationId xmlns:a16="http://schemas.microsoft.com/office/drawing/2014/main" id="{49490764-9DC8-4B3E-8371-F7C761127181}"/>
              </a:ext>
            </a:extLst>
          </p:cNvPr>
          <p:cNvSpPr txBox="1">
            <a:spLocks/>
          </p:cNvSpPr>
          <p:nvPr/>
        </p:nvSpPr>
        <p:spPr>
          <a:xfrm>
            <a:off x="502228" y="2266297"/>
            <a:ext cx="4222172" cy="505267"/>
          </a:xfrm>
          <a:prstGeom prst="rect">
            <a:avLst/>
          </a:prstGeom>
        </p:spPr>
        <p:txBody>
          <a:bodyPr vert="horz" wrap="square" lIns="0" tIns="12700" rIns="0" bIns="0" rtlCol="0">
            <a:spAutoFit/>
          </a:bodyPr>
          <a:lstStyle>
            <a:lvl1pPr>
              <a:defRPr>
                <a:latin typeface="+mj-lt"/>
                <a:ea typeface="+mj-ea"/>
                <a:cs typeface="+mj-cs"/>
              </a:defRPr>
            </a:lvl1pPr>
          </a:lstStyle>
          <a:p>
            <a:pPr marL="12700">
              <a:spcBef>
                <a:spcPts val="100"/>
              </a:spcBef>
            </a:pPr>
            <a:r>
              <a:rPr lang="mn-MN" sz="1600" b="1" kern="0" dirty="0">
                <a:solidFill>
                  <a:schemeClr val="tx1"/>
                </a:solidFill>
                <a:latin typeface="Arial"/>
                <a:cs typeface="Arial"/>
              </a:rPr>
              <a:t>Төрийн аудитын байгууллагын тогтолцоо:</a:t>
            </a:r>
          </a:p>
        </p:txBody>
      </p:sp>
      <p:sp>
        <p:nvSpPr>
          <p:cNvPr id="5" name="TextBox 4">
            <a:extLst>
              <a:ext uri="{FF2B5EF4-FFF2-40B4-BE49-F238E27FC236}">
                <a16:creationId xmlns:a16="http://schemas.microsoft.com/office/drawing/2014/main" id="{AD2276D0-60F8-436E-BA90-98A1B3A11F6B}"/>
              </a:ext>
            </a:extLst>
          </p:cNvPr>
          <p:cNvSpPr txBox="1"/>
          <p:nvPr/>
        </p:nvSpPr>
        <p:spPr>
          <a:xfrm>
            <a:off x="4724400" y="1659852"/>
            <a:ext cx="6629400" cy="1323439"/>
          </a:xfrm>
          <a:prstGeom prst="rect">
            <a:avLst/>
          </a:prstGeom>
          <a:noFill/>
        </p:spPr>
        <p:txBody>
          <a:bodyPr wrap="square">
            <a:spAutoFit/>
          </a:bodyPr>
          <a:lstStyle/>
          <a:p>
            <a:pPr algn="just"/>
            <a:r>
              <a:rPr lang="mn-MN" sz="1600" b="1" i="0" dirty="0">
                <a:solidFill>
                  <a:srgbClr val="333333"/>
                </a:solidFill>
                <a:effectLst/>
                <a:latin typeface="Arial" panose="020B0604020202020204" pitchFamily="34" charset="0"/>
              </a:rPr>
              <a:t>Үндэсний аудитын газрын дэргэд төрийн аудитын байгууллагын албан хаагчийг мэргэшүүлэх, аудиттай холбогдсон судалгаа, шинжилгээ хийх, аудитын чадавхыг бэхжүүлэх чиг үүрэг бүхий сургалт, мэдээлэл технологийн төвтэй байж болно.</a:t>
            </a:r>
            <a:endParaRPr lang="en-US" sz="1600" b="1" dirty="0"/>
          </a:p>
        </p:txBody>
      </p:sp>
      <p:sp>
        <p:nvSpPr>
          <p:cNvPr id="7" name="TextBox 6">
            <a:extLst>
              <a:ext uri="{FF2B5EF4-FFF2-40B4-BE49-F238E27FC236}">
                <a16:creationId xmlns:a16="http://schemas.microsoft.com/office/drawing/2014/main" id="{1BBB0596-1188-4F74-B774-6F0835CE110C}"/>
              </a:ext>
            </a:extLst>
          </p:cNvPr>
          <p:cNvSpPr txBox="1"/>
          <p:nvPr/>
        </p:nvSpPr>
        <p:spPr>
          <a:xfrm>
            <a:off x="4724400" y="3143460"/>
            <a:ext cx="6629400" cy="1077218"/>
          </a:xfrm>
          <a:prstGeom prst="rect">
            <a:avLst/>
          </a:prstGeom>
          <a:noFill/>
        </p:spPr>
        <p:txBody>
          <a:bodyPr wrap="square">
            <a:spAutoFit/>
          </a:bodyPr>
          <a:lstStyle/>
          <a:p>
            <a:pPr algn="just"/>
            <a:r>
              <a:rPr lang="mn-MN" sz="1600" b="1" i="0" dirty="0">
                <a:solidFill>
                  <a:srgbClr val="333333"/>
                </a:solidFill>
                <a:effectLst/>
                <a:latin typeface="Arial" panose="020B0604020202020204" pitchFamily="34" charset="0"/>
              </a:rPr>
              <a:t>Монгол Улсын Ерөнхий аудиторын албан тушаалын зэрэг дэвийг Монгол Улсын Ерөнхийлөгч, бусад албан хаагчийн албан тушаалын зэрэг дэвийг Монгол Улсын Ерөнхий аудитор олгоно.</a:t>
            </a:r>
            <a:endParaRPr lang="en-US" sz="1600" b="1" dirty="0"/>
          </a:p>
        </p:txBody>
      </p:sp>
      <p:sp>
        <p:nvSpPr>
          <p:cNvPr id="11" name="object 2">
            <a:extLst>
              <a:ext uri="{FF2B5EF4-FFF2-40B4-BE49-F238E27FC236}">
                <a16:creationId xmlns:a16="http://schemas.microsoft.com/office/drawing/2014/main" id="{95F6664B-BCBD-496A-A850-F0246BE990EC}"/>
              </a:ext>
            </a:extLst>
          </p:cNvPr>
          <p:cNvSpPr txBox="1"/>
          <p:nvPr/>
        </p:nvSpPr>
        <p:spPr>
          <a:xfrm>
            <a:off x="8610600" y="417431"/>
            <a:ext cx="2375535" cy="182101"/>
          </a:xfrm>
          <a:prstGeom prst="rect">
            <a:avLst/>
          </a:prstGeom>
        </p:spPr>
        <p:txBody>
          <a:bodyPr vert="horz" wrap="square" lIns="0" tIns="12700" rIns="0" bIns="0" rtlCol="0">
            <a:spAutoFit/>
          </a:bodyPr>
          <a:lstStyle/>
          <a:p>
            <a:pPr algn="ctr">
              <a:lnSpc>
                <a:spcPct val="100000"/>
              </a:lnSpc>
              <a:spcBef>
                <a:spcPts val="100"/>
              </a:spcBef>
            </a:pPr>
            <a:r>
              <a:rPr sz="1100" b="1" spc="-5" dirty="0">
                <a:latin typeface="Arial"/>
                <a:cs typeface="Arial"/>
              </a:rPr>
              <a:t>ТӨРИЙН </a:t>
            </a:r>
            <a:r>
              <a:rPr sz="1100" b="1" spc="-10" dirty="0">
                <a:latin typeface="Arial"/>
                <a:cs typeface="Arial"/>
              </a:rPr>
              <a:t>АУДИТЫН </a:t>
            </a:r>
            <a:r>
              <a:rPr sz="1100" b="1" spc="-15" dirty="0">
                <a:latin typeface="Arial"/>
                <a:cs typeface="Arial"/>
              </a:rPr>
              <a:t>ТУХАЙ</a:t>
            </a:r>
            <a:r>
              <a:rPr sz="1100" b="1" spc="65" dirty="0">
                <a:latin typeface="Arial"/>
                <a:cs typeface="Arial"/>
              </a:rPr>
              <a:t> </a:t>
            </a:r>
            <a:r>
              <a:rPr sz="1100" b="1" spc="-5" dirty="0">
                <a:latin typeface="Arial"/>
                <a:cs typeface="Arial"/>
              </a:rPr>
              <a:t>ХУУЛЬ</a:t>
            </a:r>
            <a:endParaRPr sz="1100" dirty="0">
              <a:latin typeface="Arial"/>
              <a:cs typeface="Arial"/>
            </a:endParaRPr>
          </a:p>
        </p:txBody>
      </p:sp>
      <p:sp>
        <p:nvSpPr>
          <p:cNvPr id="13" name="object 2">
            <a:extLst>
              <a:ext uri="{FF2B5EF4-FFF2-40B4-BE49-F238E27FC236}">
                <a16:creationId xmlns:a16="http://schemas.microsoft.com/office/drawing/2014/main" id="{B8D6CDBB-275F-4BF3-A164-2723F2241C79}"/>
              </a:ext>
            </a:extLst>
          </p:cNvPr>
          <p:cNvSpPr txBox="1"/>
          <p:nvPr/>
        </p:nvSpPr>
        <p:spPr>
          <a:xfrm>
            <a:off x="8610600" y="643757"/>
            <a:ext cx="2375535" cy="120546"/>
          </a:xfrm>
          <a:prstGeom prst="rect">
            <a:avLst/>
          </a:prstGeom>
          <a:solidFill>
            <a:srgbClr val="FDD530"/>
          </a:solidFill>
          <a:ln>
            <a:solidFill>
              <a:schemeClr val="bg1"/>
            </a:solidFill>
          </a:ln>
        </p:spPr>
        <p:style>
          <a:lnRef idx="2">
            <a:schemeClr val="accent1"/>
          </a:lnRef>
          <a:fillRef idx="1">
            <a:schemeClr val="lt1"/>
          </a:fillRef>
          <a:effectRef idx="0">
            <a:schemeClr val="accent1"/>
          </a:effectRef>
          <a:fontRef idx="minor">
            <a:schemeClr val="dk1"/>
          </a:fontRef>
        </p:style>
        <p:txBody>
          <a:bodyPr vert="horz" wrap="square" lIns="0" tIns="12700" rIns="0" bIns="0" rtlCol="0">
            <a:spAutoFit/>
          </a:bodyPr>
          <a:lstStyle/>
          <a:p>
            <a:pPr marL="15875" algn="ctr">
              <a:lnSpc>
                <a:spcPct val="100000"/>
              </a:lnSpc>
              <a:spcBef>
                <a:spcPts val="655"/>
              </a:spcBef>
            </a:pPr>
            <a:r>
              <a:rPr sz="700" b="1" spc="-5" dirty="0">
                <a:solidFill>
                  <a:schemeClr val="tx1"/>
                </a:solidFill>
                <a:latin typeface="Times New Roman"/>
                <a:cs typeface="Times New Roman"/>
              </a:rPr>
              <a:t>Ш И Н Э Ч И Л С Э Н</a:t>
            </a:r>
            <a:r>
              <a:rPr sz="700" b="1" spc="40" dirty="0">
                <a:solidFill>
                  <a:schemeClr val="tx1"/>
                </a:solidFill>
                <a:latin typeface="Times New Roman"/>
                <a:cs typeface="Times New Roman"/>
              </a:rPr>
              <a:t>  </a:t>
            </a:r>
            <a:r>
              <a:rPr sz="700" b="1" spc="-5" dirty="0">
                <a:solidFill>
                  <a:schemeClr val="tx1"/>
                </a:solidFill>
                <a:latin typeface="Times New Roman"/>
                <a:cs typeface="Times New Roman"/>
              </a:rPr>
              <a:t>Н А Й Р У У Л Г А</a:t>
            </a:r>
            <a:endParaRPr sz="700" dirty="0">
              <a:solidFill>
                <a:schemeClr val="tx1"/>
              </a:solidFill>
              <a:latin typeface="Times New Roman"/>
              <a:cs typeface="Times New Roman"/>
            </a:endParaRPr>
          </a:p>
        </p:txBody>
      </p:sp>
    </p:spTree>
    <p:extLst>
      <p:ext uri="{BB962C8B-B14F-4D97-AF65-F5344CB8AC3E}">
        <p14:creationId xmlns:p14="http://schemas.microsoft.com/office/powerpoint/2010/main" val="105323461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10">
            <a:extLst>
              <a:ext uri="{FF2B5EF4-FFF2-40B4-BE49-F238E27FC236}">
                <a16:creationId xmlns:a16="http://schemas.microsoft.com/office/drawing/2014/main" id="{E15F6E6B-56CC-451F-9D13-0F96DCAD7416}"/>
              </a:ext>
            </a:extLst>
          </p:cNvPr>
          <p:cNvSpPr txBox="1">
            <a:spLocks/>
          </p:cNvSpPr>
          <p:nvPr/>
        </p:nvSpPr>
        <p:spPr>
          <a:xfrm>
            <a:off x="304800" y="2122344"/>
            <a:ext cx="4191000" cy="505267"/>
          </a:xfrm>
          <a:prstGeom prst="rect">
            <a:avLst/>
          </a:prstGeom>
        </p:spPr>
        <p:txBody>
          <a:bodyPr vert="horz" wrap="square" lIns="0" tIns="12700" rIns="0" bIns="0" rtlCol="0">
            <a:spAutoFit/>
          </a:bodyPr>
          <a:lstStyle>
            <a:lvl1pPr>
              <a:defRPr>
                <a:latin typeface="+mj-lt"/>
                <a:ea typeface="+mj-ea"/>
                <a:cs typeface="+mj-cs"/>
              </a:defRPr>
            </a:lvl1pPr>
          </a:lstStyle>
          <a:p>
            <a:pPr marL="12700" algn="just">
              <a:spcBef>
                <a:spcPts val="100"/>
              </a:spcBef>
            </a:pPr>
            <a:r>
              <a:rPr lang="mn-MN" sz="1600" b="1" kern="0" dirty="0">
                <a:solidFill>
                  <a:schemeClr val="tx1"/>
                </a:solidFill>
                <a:latin typeface="Arial"/>
                <a:cs typeface="Arial"/>
              </a:rPr>
              <a:t>Төрийн аудитын байгууллагын албан хаагчдад тавих шаардлага:</a:t>
            </a:r>
            <a:endParaRPr lang="mn-MN" sz="1100" b="1" kern="0" dirty="0">
              <a:solidFill>
                <a:schemeClr val="tx1"/>
              </a:solidFill>
              <a:latin typeface="Arial"/>
              <a:cs typeface="Arial"/>
            </a:endParaRPr>
          </a:p>
        </p:txBody>
      </p:sp>
      <p:sp>
        <p:nvSpPr>
          <p:cNvPr id="5" name="TextBox 4">
            <a:extLst>
              <a:ext uri="{FF2B5EF4-FFF2-40B4-BE49-F238E27FC236}">
                <a16:creationId xmlns:a16="http://schemas.microsoft.com/office/drawing/2014/main" id="{0D1C5936-913A-4D98-AECF-7316F8BE6F73}"/>
              </a:ext>
            </a:extLst>
          </p:cNvPr>
          <p:cNvSpPr txBox="1"/>
          <p:nvPr/>
        </p:nvSpPr>
        <p:spPr>
          <a:xfrm>
            <a:off x="5465618" y="1363039"/>
            <a:ext cx="6096000" cy="2554545"/>
          </a:xfrm>
          <a:prstGeom prst="rect">
            <a:avLst/>
          </a:prstGeom>
          <a:noFill/>
        </p:spPr>
        <p:txBody>
          <a:bodyPr wrap="square">
            <a:spAutoFit/>
          </a:bodyPr>
          <a:lstStyle/>
          <a:p>
            <a:pPr algn="just" fontAlgn="t"/>
            <a:r>
              <a:rPr lang="mn-MN" sz="1600" b="0" i="0" dirty="0">
                <a:solidFill>
                  <a:srgbClr val="333333"/>
                </a:solidFill>
                <a:effectLst/>
                <a:latin typeface="Arial" panose="020B0604020202020204" pitchFamily="34" charset="0"/>
              </a:rPr>
              <a:t>Төрийн аудитын байгууллагын албан хаагчаар Төрийн албаны тухай хуульд заасан төрийн </a:t>
            </a:r>
            <a:r>
              <a:rPr lang="mn-MN" sz="1600" b="1" i="0" dirty="0">
                <a:solidFill>
                  <a:srgbClr val="333333"/>
                </a:solidFill>
                <a:effectLst/>
                <a:latin typeface="Arial" panose="020B0604020202020204" pitchFamily="34" charset="0"/>
              </a:rPr>
              <a:t>жинхэнэ албан хаагчид тавих нийтлэг шаардлагыг хангасан, төрийн аудитын байгууллагын чиг үүргийг хэрэгжүүлэхэд шаардлагатай мэдлэг, ур чадварыг эзэмшсэн иргэнийг ажиллуулна.</a:t>
            </a:r>
          </a:p>
          <a:p>
            <a:pPr algn="just" fontAlgn="t"/>
            <a:endParaRPr lang="mn-MN" sz="1600" b="0" i="0" dirty="0">
              <a:solidFill>
                <a:srgbClr val="333333"/>
              </a:solidFill>
              <a:effectLst/>
              <a:latin typeface="Arial" panose="020B0604020202020204" pitchFamily="34" charset="0"/>
            </a:endParaRPr>
          </a:p>
          <a:p>
            <a:pPr algn="just" fontAlgn="t"/>
            <a:r>
              <a:rPr lang="mn-MN" sz="1600" b="0" i="0" dirty="0">
                <a:solidFill>
                  <a:srgbClr val="333333"/>
                </a:solidFill>
                <a:effectLst/>
                <a:latin typeface="Arial" panose="020B0604020202020204" pitchFamily="34" charset="0"/>
              </a:rPr>
              <a:t>Энэ хуульд өөрөөр заагаагүй бол төрийн аудитын байгууллагын </a:t>
            </a:r>
            <a:r>
              <a:rPr lang="mn-MN" sz="1600" b="1" i="0" dirty="0">
                <a:solidFill>
                  <a:srgbClr val="333333"/>
                </a:solidFill>
                <a:effectLst/>
                <a:latin typeface="Arial" panose="020B0604020202020204" pitchFamily="34" charset="0"/>
              </a:rPr>
              <a:t>албан хаагчийн эрх зүйн байдлыг Төрийн албаны тухай </a:t>
            </a:r>
            <a:r>
              <a:rPr lang="mn-MN" sz="1600" i="0" dirty="0">
                <a:solidFill>
                  <a:srgbClr val="333333"/>
                </a:solidFill>
                <a:effectLst/>
                <a:latin typeface="Arial" panose="020B0604020202020204" pitchFamily="34" charset="0"/>
              </a:rPr>
              <a:t>болон</a:t>
            </a:r>
            <a:r>
              <a:rPr lang="mn-MN" sz="1600" b="1" i="0" dirty="0">
                <a:solidFill>
                  <a:srgbClr val="333333"/>
                </a:solidFill>
                <a:effectLst/>
                <a:latin typeface="Arial" panose="020B0604020202020204" pitchFamily="34" charset="0"/>
              </a:rPr>
              <a:t> Хөдөлмөрийн тухай хуулиар зохицуулна.</a:t>
            </a:r>
          </a:p>
        </p:txBody>
      </p:sp>
      <p:sp>
        <p:nvSpPr>
          <p:cNvPr id="7" name="object 10">
            <a:extLst>
              <a:ext uri="{FF2B5EF4-FFF2-40B4-BE49-F238E27FC236}">
                <a16:creationId xmlns:a16="http://schemas.microsoft.com/office/drawing/2014/main" id="{7A22AE57-B6D8-4896-93F0-52C1CD18E8E5}"/>
              </a:ext>
            </a:extLst>
          </p:cNvPr>
          <p:cNvSpPr txBox="1">
            <a:spLocks/>
          </p:cNvSpPr>
          <p:nvPr/>
        </p:nvSpPr>
        <p:spPr>
          <a:xfrm>
            <a:off x="457200" y="4800600"/>
            <a:ext cx="4191000" cy="505267"/>
          </a:xfrm>
          <a:prstGeom prst="rect">
            <a:avLst/>
          </a:prstGeom>
        </p:spPr>
        <p:txBody>
          <a:bodyPr vert="horz" wrap="square" lIns="0" tIns="12700" rIns="0" bIns="0" rtlCol="0">
            <a:spAutoFit/>
          </a:bodyPr>
          <a:lstStyle>
            <a:lvl1pPr>
              <a:defRPr>
                <a:latin typeface="+mj-lt"/>
                <a:ea typeface="+mj-ea"/>
                <a:cs typeface="+mj-cs"/>
              </a:defRPr>
            </a:lvl1pPr>
          </a:lstStyle>
          <a:p>
            <a:pPr marL="12700" algn="just">
              <a:spcBef>
                <a:spcPts val="100"/>
              </a:spcBef>
            </a:pPr>
            <a:r>
              <a:rPr lang="mn-MN" sz="1600" b="1" kern="0" dirty="0">
                <a:solidFill>
                  <a:schemeClr val="tx1"/>
                </a:solidFill>
                <a:latin typeface="Arial"/>
                <a:cs typeface="Arial"/>
              </a:rPr>
              <a:t>Төрийн аудитын байгууллагын албан хаагчийн тангараг:</a:t>
            </a:r>
          </a:p>
        </p:txBody>
      </p:sp>
      <p:sp>
        <p:nvSpPr>
          <p:cNvPr id="9" name="TextBox 8">
            <a:extLst>
              <a:ext uri="{FF2B5EF4-FFF2-40B4-BE49-F238E27FC236}">
                <a16:creationId xmlns:a16="http://schemas.microsoft.com/office/drawing/2014/main" id="{EE8C2614-F568-474A-B099-9883263B2A62}"/>
              </a:ext>
            </a:extLst>
          </p:cNvPr>
          <p:cNvSpPr txBox="1"/>
          <p:nvPr/>
        </p:nvSpPr>
        <p:spPr>
          <a:xfrm>
            <a:off x="5440218" y="4245526"/>
            <a:ext cx="6096000" cy="1815882"/>
          </a:xfrm>
          <a:prstGeom prst="rect">
            <a:avLst/>
          </a:prstGeom>
          <a:noFill/>
        </p:spPr>
        <p:txBody>
          <a:bodyPr wrap="square">
            <a:spAutoFit/>
          </a:bodyPr>
          <a:lstStyle/>
          <a:p>
            <a:pPr algn="just" fontAlgn="t"/>
            <a:r>
              <a:rPr lang="mn-MN" sz="1600" b="0" i="0" dirty="0">
                <a:solidFill>
                  <a:srgbClr val="333333"/>
                </a:solidFill>
                <a:effectLst/>
                <a:latin typeface="Arial" panose="020B0604020202020204" pitchFamily="34" charset="0"/>
              </a:rPr>
              <a:t>Төрийн аудитын байгууллагын албан хаагч “</a:t>
            </a:r>
            <a:r>
              <a:rPr lang="mn-MN" sz="1600" b="1" i="0" dirty="0">
                <a:solidFill>
                  <a:srgbClr val="333333"/>
                </a:solidFill>
                <a:effectLst/>
                <a:latin typeface="Arial" panose="020B0604020202020204" pitchFamily="34" charset="0"/>
              </a:rPr>
              <a:t>Төрийн аудитын байгууллагын ажилтан би хөндлөнгийн аливаа нөлөөнд үл автан, гагцхүү хуульд захирагдан үйл ажиллагаагаа явуулж, төрийн аудитын байгууллагын албан хаагчийн ёс зүйн хэм хэмжээг чанд сахиж, албан үүргээ үнэнч шударгаар биелүүлэхээ тангараглая. Тангаргаа няцвал хуулийн хариуцлага хүлээнэ.</a:t>
            </a:r>
            <a:r>
              <a:rPr lang="mn-MN" sz="1600" b="0" i="0" dirty="0">
                <a:solidFill>
                  <a:srgbClr val="333333"/>
                </a:solidFill>
                <a:effectLst/>
                <a:latin typeface="Arial" panose="020B0604020202020204" pitchFamily="34" charset="0"/>
              </a:rPr>
              <a:t>” хэмээн тангараг өргөнө.</a:t>
            </a:r>
            <a:endParaRPr lang="mn-MN" sz="1600" b="1" i="0" dirty="0">
              <a:solidFill>
                <a:srgbClr val="333333"/>
              </a:solidFill>
              <a:effectLst/>
              <a:latin typeface="Arial" panose="020B0604020202020204" pitchFamily="34" charset="0"/>
            </a:endParaRPr>
          </a:p>
        </p:txBody>
      </p:sp>
      <p:sp>
        <p:nvSpPr>
          <p:cNvPr id="11" name="object 2">
            <a:extLst>
              <a:ext uri="{FF2B5EF4-FFF2-40B4-BE49-F238E27FC236}">
                <a16:creationId xmlns:a16="http://schemas.microsoft.com/office/drawing/2014/main" id="{238F958C-8F31-4B84-AB0A-38159A0547C9}"/>
              </a:ext>
            </a:extLst>
          </p:cNvPr>
          <p:cNvSpPr txBox="1"/>
          <p:nvPr/>
        </p:nvSpPr>
        <p:spPr>
          <a:xfrm>
            <a:off x="8610600" y="417431"/>
            <a:ext cx="2375535" cy="182101"/>
          </a:xfrm>
          <a:prstGeom prst="rect">
            <a:avLst/>
          </a:prstGeom>
        </p:spPr>
        <p:txBody>
          <a:bodyPr vert="horz" wrap="square" lIns="0" tIns="12700" rIns="0" bIns="0" rtlCol="0">
            <a:spAutoFit/>
          </a:bodyPr>
          <a:lstStyle/>
          <a:p>
            <a:pPr algn="ctr">
              <a:lnSpc>
                <a:spcPct val="100000"/>
              </a:lnSpc>
              <a:spcBef>
                <a:spcPts val="100"/>
              </a:spcBef>
            </a:pPr>
            <a:r>
              <a:rPr sz="1100" b="1" spc="-5" dirty="0">
                <a:latin typeface="Arial"/>
                <a:cs typeface="Arial"/>
              </a:rPr>
              <a:t>ТӨРИЙН </a:t>
            </a:r>
            <a:r>
              <a:rPr sz="1100" b="1" spc="-10" dirty="0">
                <a:latin typeface="Arial"/>
                <a:cs typeface="Arial"/>
              </a:rPr>
              <a:t>АУДИТЫН </a:t>
            </a:r>
            <a:r>
              <a:rPr sz="1100" b="1" spc="-15" dirty="0">
                <a:latin typeface="Arial"/>
                <a:cs typeface="Arial"/>
              </a:rPr>
              <a:t>ТУХАЙ</a:t>
            </a:r>
            <a:r>
              <a:rPr sz="1100" b="1" spc="65" dirty="0">
                <a:latin typeface="Arial"/>
                <a:cs typeface="Arial"/>
              </a:rPr>
              <a:t> </a:t>
            </a:r>
            <a:r>
              <a:rPr sz="1100" b="1" spc="-5" dirty="0">
                <a:latin typeface="Arial"/>
                <a:cs typeface="Arial"/>
              </a:rPr>
              <a:t>ХУУЛЬ</a:t>
            </a:r>
            <a:endParaRPr sz="1100" dirty="0">
              <a:latin typeface="Arial"/>
              <a:cs typeface="Arial"/>
            </a:endParaRPr>
          </a:p>
        </p:txBody>
      </p:sp>
      <p:sp>
        <p:nvSpPr>
          <p:cNvPr id="13" name="object 2">
            <a:extLst>
              <a:ext uri="{FF2B5EF4-FFF2-40B4-BE49-F238E27FC236}">
                <a16:creationId xmlns:a16="http://schemas.microsoft.com/office/drawing/2014/main" id="{9F847EEC-94AA-45D4-B0F7-DDC0BE3FC038}"/>
              </a:ext>
            </a:extLst>
          </p:cNvPr>
          <p:cNvSpPr txBox="1"/>
          <p:nvPr/>
        </p:nvSpPr>
        <p:spPr>
          <a:xfrm>
            <a:off x="8610600" y="643757"/>
            <a:ext cx="2375535" cy="120546"/>
          </a:xfrm>
          <a:prstGeom prst="rect">
            <a:avLst/>
          </a:prstGeom>
          <a:solidFill>
            <a:srgbClr val="FDD530"/>
          </a:solidFill>
          <a:ln>
            <a:solidFill>
              <a:schemeClr val="bg1"/>
            </a:solidFill>
          </a:ln>
        </p:spPr>
        <p:style>
          <a:lnRef idx="2">
            <a:schemeClr val="accent1"/>
          </a:lnRef>
          <a:fillRef idx="1">
            <a:schemeClr val="lt1"/>
          </a:fillRef>
          <a:effectRef idx="0">
            <a:schemeClr val="accent1"/>
          </a:effectRef>
          <a:fontRef idx="minor">
            <a:schemeClr val="dk1"/>
          </a:fontRef>
        </p:style>
        <p:txBody>
          <a:bodyPr vert="horz" wrap="square" lIns="0" tIns="12700" rIns="0" bIns="0" rtlCol="0">
            <a:spAutoFit/>
          </a:bodyPr>
          <a:lstStyle/>
          <a:p>
            <a:pPr marL="15875" algn="ctr">
              <a:lnSpc>
                <a:spcPct val="100000"/>
              </a:lnSpc>
              <a:spcBef>
                <a:spcPts val="655"/>
              </a:spcBef>
            </a:pPr>
            <a:r>
              <a:rPr sz="700" b="1" spc="-5" dirty="0">
                <a:solidFill>
                  <a:schemeClr val="tx1"/>
                </a:solidFill>
                <a:latin typeface="Times New Roman"/>
                <a:cs typeface="Times New Roman"/>
              </a:rPr>
              <a:t>Ш И Н Э Ч И Л С Э Н</a:t>
            </a:r>
            <a:r>
              <a:rPr sz="700" b="1" spc="40" dirty="0">
                <a:solidFill>
                  <a:schemeClr val="tx1"/>
                </a:solidFill>
                <a:latin typeface="Times New Roman"/>
                <a:cs typeface="Times New Roman"/>
              </a:rPr>
              <a:t>  </a:t>
            </a:r>
            <a:r>
              <a:rPr sz="700" b="1" spc="-5" dirty="0">
                <a:solidFill>
                  <a:schemeClr val="tx1"/>
                </a:solidFill>
                <a:latin typeface="Times New Roman"/>
                <a:cs typeface="Times New Roman"/>
              </a:rPr>
              <a:t>Н А Й Р У У Л Г А</a:t>
            </a:r>
            <a:endParaRPr sz="700" dirty="0">
              <a:solidFill>
                <a:schemeClr val="tx1"/>
              </a:solidFill>
              <a:latin typeface="Times New Roman"/>
              <a:cs typeface="Times New Roman"/>
            </a:endParaRPr>
          </a:p>
        </p:txBody>
      </p:sp>
    </p:spTree>
    <p:extLst>
      <p:ext uri="{BB962C8B-B14F-4D97-AF65-F5344CB8AC3E}">
        <p14:creationId xmlns:p14="http://schemas.microsoft.com/office/powerpoint/2010/main" val="164913394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10">
            <a:extLst>
              <a:ext uri="{FF2B5EF4-FFF2-40B4-BE49-F238E27FC236}">
                <a16:creationId xmlns:a16="http://schemas.microsoft.com/office/drawing/2014/main" id="{4DF8565A-821B-46FD-BA5B-7B5C73579D4C}"/>
              </a:ext>
            </a:extLst>
          </p:cNvPr>
          <p:cNvSpPr txBox="1">
            <a:spLocks/>
          </p:cNvSpPr>
          <p:nvPr/>
        </p:nvSpPr>
        <p:spPr>
          <a:xfrm>
            <a:off x="457200" y="2677512"/>
            <a:ext cx="4191000" cy="505267"/>
          </a:xfrm>
          <a:prstGeom prst="rect">
            <a:avLst/>
          </a:prstGeom>
        </p:spPr>
        <p:txBody>
          <a:bodyPr vert="horz" wrap="square" lIns="0" tIns="12700" rIns="0" bIns="0" rtlCol="0">
            <a:spAutoFit/>
          </a:bodyPr>
          <a:lstStyle>
            <a:lvl1pPr>
              <a:defRPr>
                <a:latin typeface="+mj-lt"/>
                <a:ea typeface="+mj-ea"/>
                <a:cs typeface="+mj-cs"/>
              </a:defRPr>
            </a:lvl1pPr>
          </a:lstStyle>
          <a:p>
            <a:pPr marL="12700" algn="just">
              <a:spcBef>
                <a:spcPts val="100"/>
              </a:spcBef>
            </a:pPr>
            <a:r>
              <a:rPr lang="mn-MN" sz="1600" b="1" kern="0" dirty="0">
                <a:solidFill>
                  <a:schemeClr val="tx1"/>
                </a:solidFill>
                <a:latin typeface="Arial"/>
                <a:cs typeface="Arial"/>
              </a:rPr>
              <a:t>Монгол Улсын ерөнхий аудиторын бүрэн эрх:</a:t>
            </a:r>
            <a:endParaRPr lang="mn-MN" sz="1100" b="1" kern="0" dirty="0">
              <a:solidFill>
                <a:schemeClr val="tx1"/>
              </a:solidFill>
              <a:latin typeface="Arial"/>
              <a:cs typeface="Arial"/>
            </a:endParaRPr>
          </a:p>
        </p:txBody>
      </p:sp>
      <p:sp>
        <p:nvSpPr>
          <p:cNvPr id="5" name="TextBox 4">
            <a:extLst>
              <a:ext uri="{FF2B5EF4-FFF2-40B4-BE49-F238E27FC236}">
                <a16:creationId xmlns:a16="http://schemas.microsoft.com/office/drawing/2014/main" id="{1C7BAB66-E3A7-4308-A94A-B4B34445F52D}"/>
              </a:ext>
            </a:extLst>
          </p:cNvPr>
          <p:cNvSpPr txBox="1"/>
          <p:nvPr/>
        </p:nvSpPr>
        <p:spPr>
          <a:xfrm>
            <a:off x="5334000" y="1028343"/>
            <a:ext cx="6093228" cy="3293209"/>
          </a:xfrm>
          <a:prstGeom prst="rect">
            <a:avLst/>
          </a:prstGeom>
          <a:noFill/>
        </p:spPr>
        <p:txBody>
          <a:bodyPr wrap="square">
            <a:spAutoFit/>
          </a:bodyPr>
          <a:lstStyle/>
          <a:p>
            <a:pPr algn="just" fontAlgn="t"/>
            <a:r>
              <a:rPr lang="mn-MN" sz="1600" b="1" dirty="0">
                <a:solidFill>
                  <a:srgbClr val="333333"/>
                </a:solidFill>
                <a:latin typeface="Arial" panose="020B0604020202020204" pitchFamily="34" charset="0"/>
              </a:rPr>
              <a:t>Т</a:t>
            </a:r>
            <a:r>
              <a:rPr lang="mn-MN" sz="1600" b="1" i="0" dirty="0">
                <a:solidFill>
                  <a:srgbClr val="333333"/>
                </a:solidFill>
                <a:effectLst/>
                <a:latin typeface="Arial" panose="020B0604020202020204" pitchFamily="34" charset="0"/>
              </a:rPr>
              <a:t>өрийн аудитын байгууллагын албан хаагчид зориулсан байнгын сургалтын хөтөлбөр боловсруулж хэрэгжүүлэх;</a:t>
            </a:r>
          </a:p>
          <a:p>
            <a:pPr algn="just" fontAlgn="t"/>
            <a:endParaRPr lang="mn-MN" sz="1600" b="1" i="0" dirty="0">
              <a:solidFill>
                <a:srgbClr val="333333"/>
              </a:solidFill>
              <a:effectLst/>
              <a:latin typeface="Arial" panose="020B0604020202020204" pitchFamily="34" charset="0"/>
            </a:endParaRPr>
          </a:p>
          <a:p>
            <a:pPr algn="just" fontAlgn="t"/>
            <a:r>
              <a:rPr lang="mn-MN" sz="1600" b="1" i="0" dirty="0">
                <a:solidFill>
                  <a:srgbClr val="333333"/>
                </a:solidFill>
                <a:effectLst/>
                <a:latin typeface="Arial" panose="020B0604020202020204" pitchFamily="34" charset="0"/>
              </a:rPr>
              <a:t>Монгол Улсын Ерөнхий аудитор </a:t>
            </a:r>
            <a:r>
              <a:rPr lang="mn-MN" sz="1600" b="0" i="0" dirty="0">
                <a:solidFill>
                  <a:srgbClr val="333333"/>
                </a:solidFill>
                <a:effectLst/>
                <a:latin typeface="Arial" panose="020B0604020202020204" pitchFamily="34" charset="0"/>
              </a:rPr>
              <a:t>энэ хуулиар олгогдсон </a:t>
            </a:r>
            <a:r>
              <a:rPr lang="mn-MN" sz="1600" b="1" i="0" dirty="0">
                <a:solidFill>
                  <a:srgbClr val="333333"/>
                </a:solidFill>
                <a:effectLst/>
                <a:latin typeface="Arial" panose="020B0604020202020204" pitchFamily="34" charset="0"/>
              </a:rPr>
              <a:t>бүрэн эрхийнхээ зарим хэсгийг </a:t>
            </a:r>
            <a:r>
              <a:rPr lang="mn-MN" sz="1600" b="0" i="0" dirty="0">
                <a:solidFill>
                  <a:srgbClr val="333333"/>
                </a:solidFill>
                <a:effectLst/>
                <a:latin typeface="Arial" panose="020B0604020202020204" pitchFamily="34" charset="0"/>
              </a:rPr>
              <a:t>Монгол Улсын Ерөнхий аудиторын орлогч болон </a:t>
            </a:r>
            <a:r>
              <a:rPr lang="mn-MN" sz="1600" b="1" i="0" dirty="0">
                <a:solidFill>
                  <a:srgbClr val="333333"/>
                </a:solidFill>
                <a:effectLst/>
                <a:latin typeface="Arial" panose="020B0604020202020204" pitchFamily="34" charset="0"/>
              </a:rPr>
              <a:t>тэргүүлэх аудиторт шилжүүлж болох </a:t>
            </a:r>
            <a:r>
              <a:rPr lang="mn-MN" sz="1600" b="0" i="0" dirty="0">
                <a:solidFill>
                  <a:srgbClr val="333333"/>
                </a:solidFill>
                <a:effectLst/>
                <a:latin typeface="Arial" panose="020B0604020202020204" pitchFamily="34" charset="0"/>
              </a:rPr>
              <a:t>бөгөөд ийнхүү шилжүүлсэн нь Монгол Улсын Ерөнхий аудиторыг энэ хуулиар хүлээсэн үүрэг, хариуцлагаас чөлөөлөх үндэслэл болохгүй.</a:t>
            </a:r>
          </a:p>
          <a:p>
            <a:pPr algn="just" fontAlgn="t"/>
            <a:endParaRPr lang="mn-MN" sz="1600" b="0" i="0" dirty="0">
              <a:solidFill>
                <a:srgbClr val="333333"/>
              </a:solidFill>
              <a:effectLst/>
              <a:latin typeface="Arial" panose="020B0604020202020204" pitchFamily="34" charset="0"/>
            </a:endParaRPr>
          </a:p>
          <a:p>
            <a:pPr algn="just" fontAlgn="t"/>
            <a:r>
              <a:rPr lang="mn-MN" sz="1600" b="0" i="0" dirty="0">
                <a:solidFill>
                  <a:srgbClr val="333333"/>
                </a:solidFill>
                <a:effectLst/>
                <a:latin typeface="Arial" panose="020B0604020202020204" pitchFamily="34" charset="0"/>
              </a:rPr>
              <a:t>Монгол Улсын Ерөнхий аудиторын орлогч болон </a:t>
            </a:r>
            <a:r>
              <a:rPr lang="mn-MN" sz="1600" b="1" i="0" dirty="0">
                <a:solidFill>
                  <a:srgbClr val="333333"/>
                </a:solidFill>
                <a:effectLst/>
                <a:latin typeface="Arial" panose="020B0604020202020204" pitchFamily="34" charset="0"/>
              </a:rPr>
              <a:t>Тэргүүлэх аудитор нь </a:t>
            </a:r>
            <a:r>
              <a:rPr lang="mn-MN" sz="1600" b="0" i="0" dirty="0">
                <a:solidFill>
                  <a:srgbClr val="333333"/>
                </a:solidFill>
                <a:effectLst/>
                <a:latin typeface="Arial" panose="020B0604020202020204" pitchFamily="34" charset="0"/>
              </a:rPr>
              <a:t>Монгол Улсын Ерөнхий аудитораас олгосон бүрэн эрхийн хүрээнд </a:t>
            </a:r>
            <a:r>
              <a:rPr lang="mn-MN" sz="1600" b="1" i="0" dirty="0">
                <a:solidFill>
                  <a:srgbClr val="333333"/>
                </a:solidFill>
                <a:effectLst/>
                <a:latin typeface="Arial" panose="020B0604020202020204" pitchFamily="34" charset="0"/>
              </a:rPr>
              <a:t>тушаал гаргаж болно</a:t>
            </a:r>
            <a:r>
              <a:rPr lang="mn-MN" sz="1600" b="0" i="0" dirty="0">
                <a:solidFill>
                  <a:srgbClr val="333333"/>
                </a:solidFill>
                <a:effectLst/>
                <a:latin typeface="Arial" panose="020B0604020202020204" pitchFamily="34" charset="0"/>
              </a:rPr>
              <a:t>.</a:t>
            </a:r>
          </a:p>
        </p:txBody>
      </p:sp>
      <p:sp>
        <p:nvSpPr>
          <p:cNvPr id="7" name="object 2">
            <a:extLst>
              <a:ext uri="{FF2B5EF4-FFF2-40B4-BE49-F238E27FC236}">
                <a16:creationId xmlns:a16="http://schemas.microsoft.com/office/drawing/2014/main" id="{18EDDA3A-9364-45DE-BB9C-5E9AE91BC565}"/>
              </a:ext>
            </a:extLst>
          </p:cNvPr>
          <p:cNvSpPr txBox="1"/>
          <p:nvPr/>
        </p:nvSpPr>
        <p:spPr>
          <a:xfrm>
            <a:off x="8610600" y="417431"/>
            <a:ext cx="2375535" cy="182101"/>
          </a:xfrm>
          <a:prstGeom prst="rect">
            <a:avLst/>
          </a:prstGeom>
        </p:spPr>
        <p:txBody>
          <a:bodyPr vert="horz" wrap="square" lIns="0" tIns="12700" rIns="0" bIns="0" rtlCol="0">
            <a:spAutoFit/>
          </a:bodyPr>
          <a:lstStyle/>
          <a:p>
            <a:pPr algn="ctr">
              <a:lnSpc>
                <a:spcPct val="100000"/>
              </a:lnSpc>
              <a:spcBef>
                <a:spcPts val="100"/>
              </a:spcBef>
            </a:pPr>
            <a:r>
              <a:rPr sz="1100" b="1" spc="-5" dirty="0">
                <a:latin typeface="Arial"/>
                <a:cs typeface="Arial"/>
              </a:rPr>
              <a:t>ТӨРИЙН </a:t>
            </a:r>
            <a:r>
              <a:rPr sz="1100" b="1" spc="-10" dirty="0">
                <a:latin typeface="Arial"/>
                <a:cs typeface="Arial"/>
              </a:rPr>
              <a:t>АУДИТЫН </a:t>
            </a:r>
            <a:r>
              <a:rPr sz="1100" b="1" spc="-15" dirty="0">
                <a:latin typeface="Arial"/>
                <a:cs typeface="Arial"/>
              </a:rPr>
              <a:t>ТУХАЙ</a:t>
            </a:r>
            <a:r>
              <a:rPr sz="1100" b="1" spc="65" dirty="0">
                <a:latin typeface="Arial"/>
                <a:cs typeface="Arial"/>
              </a:rPr>
              <a:t> </a:t>
            </a:r>
            <a:r>
              <a:rPr sz="1100" b="1" spc="-5" dirty="0">
                <a:latin typeface="Arial"/>
                <a:cs typeface="Arial"/>
              </a:rPr>
              <a:t>ХУУЛЬ</a:t>
            </a:r>
            <a:endParaRPr sz="1100" dirty="0">
              <a:latin typeface="Arial"/>
              <a:cs typeface="Arial"/>
            </a:endParaRPr>
          </a:p>
        </p:txBody>
      </p:sp>
      <p:sp>
        <p:nvSpPr>
          <p:cNvPr id="9" name="object 2">
            <a:extLst>
              <a:ext uri="{FF2B5EF4-FFF2-40B4-BE49-F238E27FC236}">
                <a16:creationId xmlns:a16="http://schemas.microsoft.com/office/drawing/2014/main" id="{33349803-23CF-43AA-BF05-87026E2629FC}"/>
              </a:ext>
            </a:extLst>
          </p:cNvPr>
          <p:cNvSpPr txBox="1"/>
          <p:nvPr/>
        </p:nvSpPr>
        <p:spPr>
          <a:xfrm>
            <a:off x="8610600" y="643757"/>
            <a:ext cx="2375535" cy="120546"/>
          </a:xfrm>
          <a:prstGeom prst="rect">
            <a:avLst/>
          </a:prstGeom>
          <a:solidFill>
            <a:srgbClr val="FDD530"/>
          </a:solidFill>
          <a:ln>
            <a:solidFill>
              <a:schemeClr val="bg1"/>
            </a:solidFill>
          </a:ln>
        </p:spPr>
        <p:style>
          <a:lnRef idx="2">
            <a:schemeClr val="accent1"/>
          </a:lnRef>
          <a:fillRef idx="1">
            <a:schemeClr val="lt1"/>
          </a:fillRef>
          <a:effectRef idx="0">
            <a:schemeClr val="accent1"/>
          </a:effectRef>
          <a:fontRef idx="minor">
            <a:schemeClr val="dk1"/>
          </a:fontRef>
        </p:style>
        <p:txBody>
          <a:bodyPr vert="horz" wrap="square" lIns="0" tIns="12700" rIns="0" bIns="0" rtlCol="0">
            <a:spAutoFit/>
          </a:bodyPr>
          <a:lstStyle/>
          <a:p>
            <a:pPr marL="15875" algn="ctr">
              <a:lnSpc>
                <a:spcPct val="100000"/>
              </a:lnSpc>
              <a:spcBef>
                <a:spcPts val="655"/>
              </a:spcBef>
            </a:pPr>
            <a:r>
              <a:rPr sz="700" b="1" spc="-5" dirty="0">
                <a:solidFill>
                  <a:schemeClr val="tx1"/>
                </a:solidFill>
                <a:latin typeface="Times New Roman"/>
                <a:cs typeface="Times New Roman"/>
              </a:rPr>
              <a:t>Ш И Н Э Ч И Л С Э Н</a:t>
            </a:r>
            <a:r>
              <a:rPr sz="700" b="1" spc="40" dirty="0">
                <a:solidFill>
                  <a:schemeClr val="tx1"/>
                </a:solidFill>
                <a:latin typeface="Times New Roman"/>
                <a:cs typeface="Times New Roman"/>
              </a:rPr>
              <a:t>  </a:t>
            </a:r>
            <a:r>
              <a:rPr sz="700" b="1" spc="-5" dirty="0">
                <a:solidFill>
                  <a:schemeClr val="tx1"/>
                </a:solidFill>
                <a:latin typeface="Times New Roman"/>
                <a:cs typeface="Times New Roman"/>
              </a:rPr>
              <a:t>Н А Й Р У У Л Г А</a:t>
            </a:r>
            <a:endParaRPr sz="700" dirty="0">
              <a:solidFill>
                <a:schemeClr val="tx1"/>
              </a:solidFill>
              <a:latin typeface="Times New Roman"/>
              <a:cs typeface="Times New Roman"/>
            </a:endParaRPr>
          </a:p>
        </p:txBody>
      </p:sp>
    </p:spTree>
    <p:extLst>
      <p:ext uri="{BB962C8B-B14F-4D97-AF65-F5344CB8AC3E}">
        <p14:creationId xmlns:p14="http://schemas.microsoft.com/office/powerpoint/2010/main" val="408826971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8787637" y="533400"/>
            <a:ext cx="2375535" cy="182101"/>
          </a:xfrm>
          <a:prstGeom prst="rect">
            <a:avLst/>
          </a:prstGeom>
        </p:spPr>
        <p:txBody>
          <a:bodyPr vert="horz" wrap="square" lIns="0" tIns="12700" rIns="0" bIns="0" rtlCol="0">
            <a:spAutoFit/>
          </a:bodyPr>
          <a:lstStyle/>
          <a:p>
            <a:pPr algn="ctr">
              <a:lnSpc>
                <a:spcPct val="100000"/>
              </a:lnSpc>
              <a:spcBef>
                <a:spcPts val="100"/>
              </a:spcBef>
            </a:pPr>
            <a:r>
              <a:rPr sz="1100" b="1" spc="-5" dirty="0">
                <a:latin typeface="Arial"/>
                <a:cs typeface="Arial"/>
              </a:rPr>
              <a:t>ТӨРИЙН </a:t>
            </a:r>
            <a:r>
              <a:rPr sz="1100" b="1" spc="-10" dirty="0">
                <a:latin typeface="Arial"/>
                <a:cs typeface="Arial"/>
              </a:rPr>
              <a:t>АУДИТЫН </a:t>
            </a:r>
            <a:r>
              <a:rPr sz="1100" b="1" spc="-15" dirty="0">
                <a:latin typeface="Arial"/>
                <a:cs typeface="Arial"/>
              </a:rPr>
              <a:t>ТУХАЙ</a:t>
            </a:r>
            <a:r>
              <a:rPr sz="1100" b="1" spc="65" dirty="0">
                <a:latin typeface="Arial"/>
                <a:cs typeface="Arial"/>
              </a:rPr>
              <a:t> </a:t>
            </a:r>
            <a:r>
              <a:rPr sz="1100" b="1" spc="-5" dirty="0">
                <a:latin typeface="Arial"/>
                <a:cs typeface="Arial"/>
              </a:rPr>
              <a:t>ХУУЛЬ</a:t>
            </a:r>
            <a:endParaRPr sz="1100" dirty="0">
              <a:latin typeface="Arial"/>
              <a:cs typeface="Arial"/>
            </a:endParaRPr>
          </a:p>
        </p:txBody>
      </p:sp>
      <p:sp>
        <p:nvSpPr>
          <p:cNvPr id="4" name="object 4"/>
          <p:cNvSpPr txBox="1"/>
          <p:nvPr/>
        </p:nvSpPr>
        <p:spPr>
          <a:xfrm>
            <a:off x="806396" y="2565612"/>
            <a:ext cx="1883336" cy="504625"/>
          </a:xfrm>
          <a:prstGeom prst="rect">
            <a:avLst/>
          </a:prstGeom>
        </p:spPr>
        <p:txBody>
          <a:bodyPr vert="horz" wrap="square" lIns="0" tIns="12065" rIns="0" bIns="0" rtlCol="0">
            <a:spAutoFit/>
          </a:bodyPr>
          <a:lstStyle/>
          <a:p>
            <a:pPr marL="12700" marR="5080">
              <a:lnSpc>
                <a:spcPct val="100000"/>
              </a:lnSpc>
              <a:spcBef>
                <a:spcPts val="95"/>
              </a:spcBef>
            </a:pPr>
            <a:r>
              <a:rPr sz="1600" b="1" spc="-30" dirty="0" err="1">
                <a:latin typeface="Arial"/>
                <a:cs typeface="Arial"/>
              </a:rPr>
              <a:t>А</a:t>
            </a:r>
            <a:r>
              <a:rPr sz="1600" b="1" spc="-25" dirty="0" err="1">
                <a:latin typeface="Arial"/>
                <a:cs typeface="Arial"/>
              </a:rPr>
              <a:t>л</a:t>
            </a:r>
            <a:r>
              <a:rPr sz="1600" b="1" dirty="0" err="1">
                <a:latin typeface="Arial"/>
                <a:cs typeface="Arial"/>
              </a:rPr>
              <a:t>б</a:t>
            </a:r>
            <a:r>
              <a:rPr sz="1600" b="1" spc="-10" dirty="0" err="1">
                <a:latin typeface="Arial"/>
                <a:cs typeface="Arial"/>
              </a:rPr>
              <a:t>ан</a:t>
            </a:r>
            <a:r>
              <a:rPr sz="1600" b="1" spc="-10" dirty="0">
                <a:latin typeface="Arial"/>
                <a:cs typeface="Arial"/>
              </a:rPr>
              <a:t> </a:t>
            </a:r>
            <a:r>
              <a:rPr sz="1600" b="1" spc="-10" dirty="0" err="1">
                <a:latin typeface="Arial"/>
                <a:cs typeface="Arial"/>
              </a:rPr>
              <a:t>хаагчийн</a:t>
            </a:r>
            <a:r>
              <a:rPr sz="1600" b="1" spc="-10" dirty="0">
                <a:latin typeface="Arial"/>
                <a:cs typeface="Arial"/>
              </a:rPr>
              <a:t>  </a:t>
            </a:r>
            <a:r>
              <a:rPr sz="1600" b="1" spc="-15" dirty="0">
                <a:latin typeface="Arial"/>
                <a:cs typeface="Arial"/>
              </a:rPr>
              <a:t>үүрэг:</a:t>
            </a:r>
            <a:endParaRPr sz="1600" dirty="0">
              <a:latin typeface="Arial"/>
              <a:cs typeface="Arial"/>
            </a:endParaRPr>
          </a:p>
        </p:txBody>
      </p:sp>
      <p:sp>
        <p:nvSpPr>
          <p:cNvPr id="5" name="object 5"/>
          <p:cNvSpPr/>
          <p:nvPr/>
        </p:nvSpPr>
        <p:spPr>
          <a:xfrm>
            <a:off x="3052572" y="2048255"/>
            <a:ext cx="8473440" cy="2295145"/>
          </a:xfrm>
          <a:custGeom>
            <a:avLst/>
            <a:gdLst/>
            <a:ahLst/>
            <a:cxnLst/>
            <a:rect l="l" t="t" r="r" b="b"/>
            <a:pathLst>
              <a:path w="8473440" h="2974975">
                <a:moveTo>
                  <a:pt x="0" y="217678"/>
                </a:moveTo>
                <a:lnTo>
                  <a:pt x="5753" y="167791"/>
                </a:lnTo>
                <a:lnTo>
                  <a:pt x="22138" y="121982"/>
                </a:lnTo>
                <a:lnTo>
                  <a:pt x="47846" y="81564"/>
                </a:lnTo>
                <a:lnTo>
                  <a:pt x="81564" y="47846"/>
                </a:lnTo>
                <a:lnTo>
                  <a:pt x="121982" y="22138"/>
                </a:lnTo>
                <a:lnTo>
                  <a:pt x="167791" y="5753"/>
                </a:lnTo>
                <a:lnTo>
                  <a:pt x="217677" y="0"/>
                </a:lnTo>
                <a:lnTo>
                  <a:pt x="8255761" y="0"/>
                </a:lnTo>
                <a:lnTo>
                  <a:pt x="8305648" y="5753"/>
                </a:lnTo>
                <a:lnTo>
                  <a:pt x="8351457" y="22138"/>
                </a:lnTo>
                <a:lnTo>
                  <a:pt x="8391875" y="47846"/>
                </a:lnTo>
                <a:lnTo>
                  <a:pt x="8425593" y="81564"/>
                </a:lnTo>
                <a:lnTo>
                  <a:pt x="8451301" y="121982"/>
                </a:lnTo>
                <a:lnTo>
                  <a:pt x="8467686" y="167791"/>
                </a:lnTo>
                <a:lnTo>
                  <a:pt x="8473440" y="217678"/>
                </a:lnTo>
                <a:lnTo>
                  <a:pt x="8473440" y="2757170"/>
                </a:lnTo>
                <a:lnTo>
                  <a:pt x="8467686" y="2807056"/>
                </a:lnTo>
                <a:lnTo>
                  <a:pt x="8451301" y="2852865"/>
                </a:lnTo>
                <a:lnTo>
                  <a:pt x="8425593" y="2893283"/>
                </a:lnTo>
                <a:lnTo>
                  <a:pt x="8391875" y="2927001"/>
                </a:lnTo>
                <a:lnTo>
                  <a:pt x="8351457" y="2952709"/>
                </a:lnTo>
                <a:lnTo>
                  <a:pt x="8305648" y="2969094"/>
                </a:lnTo>
                <a:lnTo>
                  <a:pt x="8255761" y="2974848"/>
                </a:lnTo>
                <a:lnTo>
                  <a:pt x="217677" y="2974848"/>
                </a:lnTo>
                <a:lnTo>
                  <a:pt x="167791" y="2969094"/>
                </a:lnTo>
                <a:lnTo>
                  <a:pt x="121982" y="2952709"/>
                </a:lnTo>
                <a:lnTo>
                  <a:pt x="81564" y="2927001"/>
                </a:lnTo>
                <a:lnTo>
                  <a:pt x="47846" y="2893283"/>
                </a:lnTo>
                <a:lnTo>
                  <a:pt x="22138" y="2852865"/>
                </a:lnTo>
                <a:lnTo>
                  <a:pt x="5753" y="2807056"/>
                </a:lnTo>
                <a:lnTo>
                  <a:pt x="0" y="2757170"/>
                </a:lnTo>
                <a:lnTo>
                  <a:pt x="0" y="217678"/>
                </a:lnTo>
                <a:close/>
              </a:path>
            </a:pathLst>
          </a:custGeom>
          <a:ln w="12700">
            <a:solidFill>
              <a:srgbClr val="FFFFFF"/>
            </a:solidFill>
            <a:prstDash val="sysDash"/>
          </a:ln>
        </p:spPr>
        <p:txBody>
          <a:bodyPr wrap="square" lIns="0" tIns="0" rIns="0" bIns="0" rtlCol="0"/>
          <a:lstStyle/>
          <a:p>
            <a:pPr marL="285750" indent="-285750">
              <a:buFont typeface="Arial" panose="020B0604020202020204" pitchFamily="34" charset="0"/>
              <a:buChar char="•"/>
            </a:pPr>
            <a:endParaRPr/>
          </a:p>
        </p:txBody>
      </p:sp>
      <p:sp>
        <p:nvSpPr>
          <p:cNvPr id="6" name="object 6"/>
          <p:cNvSpPr txBox="1"/>
          <p:nvPr/>
        </p:nvSpPr>
        <p:spPr>
          <a:xfrm>
            <a:off x="3298063" y="2124202"/>
            <a:ext cx="7865109" cy="2044149"/>
          </a:xfrm>
          <a:prstGeom prst="rect">
            <a:avLst/>
          </a:prstGeom>
        </p:spPr>
        <p:txBody>
          <a:bodyPr vert="horz" wrap="square" lIns="0" tIns="12700" rIns="0" bIns="0" rtlCol="0">
            <a:spAutoFit/>
          </a:bodyPr>
          <a:lstStyle/>
          <a:p>
            <a:pPr marL="297815" marR="5080" indent="-285750">
              <a:lnSpc>
                <a:spcPct val="100000"/>
              </a:lnSpc>
              <a:spcBef>
                <a:spcPts val="100"/>
              </a:spcBef>
              <a:buFont typeface="Arial" panose="020B0604020202020204" pitchFamily="34" charset="0"/>
              <a:buChar char="•"/>
              <a:tabLst>
                <a:tab pos="299085" algn="l"/>
                <a:tab pos="299720" algn="l"/>
              </a:tabLst>
            </a:pPr>
            <a:r>
              <a:rPr sz="1600" spc="-20" dirty="0">
                <a:latin typeface="Arial"/>
                <a:cs typeface="Arial"/>
              </a:rPr>
              <a:t>шалгагдагч </a:t>
            </a:r>
            <a:r>
              <a:rPr sz="1600" spc="-15" dirty="0">
                <a:latin typeface="Arial"/>
                <a:cs typeface="Arial"/>
              </a:rPr>
              <a:t>этгээдэд </a:t>
            </a:r>
            <a:r>
              <a:rPr sz="1600" spc="-20" dirty="0">
                <a:latin typeface="Arial"/>
                <a:cs typeface="Arial"/>
              </a:rPr>
              <a:t>аудитын </a:t>
            </a:r>
            <a:r>
              <a:rPr sz="1600" spc="-5" dirty="0">
                <a:latin typeface="Arial"/>
                <a:cs typeface="Arial"/>
              </a:rPr>
              <a:t>төрөл, </a:t>
            </a:r>
            <a:r>
              <a:rPr sz="1600" spc="-10" dirty="0">
                <a:latin typeface="Arial"/>
                <a:cs typeface="Arial"/>
              </a:rPr>
              <a:t>зорилго, </a:t>
            </a:r>
            <a:r>
              <a:rPr sz="1600" spc="-25" dirty="0">
                <a:latin typeface="Arial"/>
                <a:cs typeface="Arial"/>
              </a:rPr>
              <a:t>аудит </a:t>
            </a:r>
            <a:r>
              <a:rPr sz="1600" spc="-5" dirty="0">
                <a:latin typeface="Arial"/>
                <a:cs typeface="Arial"/>
              </a:rPr>
              <a:t>хийх </a:t>
            </a:r>
            <a:r>
              <a:rPr sz="1600" spc="-15" dirty="0">
                <a:latin typeface="Arial"/>
                <a:cs typeface="Arial"/>
              </a:rPr>
              <a:t>хамрах </a:t>
            </a:r>
            <a:r>
              <a:rPr sz="1600" spc="-5" dirty="0">
                <a:latin typeface="Arial"/>
                <a:cs typeface="Arial"/>
              </a:rPr>
              <a:t>хүрээ,  </a:t>
            </a:r>
            <a:r>
              <a:rPr sz="1600" spc="-15" dirty="0">
                <a:latin typeface="Arial"/>
                <a:cs typeface="Arial"/>
              </a:rPr>
              <a:t>хугацаа, </a:t>
            </a:r>
            <a:r>
              <a:rPr sz="1600" spc="-20" dirty="0">
                <a:latin typeface="Arial"/>
                <a:cs typeface="Arial"/>
              </a:rPr>
              <a:t>талуудын </a:t>
            </a:r>
            <a:r>
              <a:rPr sz="1600" spc="-15" dirty="0">
                <a:latin typeface="Arial"/>
                <a:cs typeface="Arial"/>
              </a:rPr>
              <a:t>эрх, </a:t>
            </a:r>
            <a:r>
              <a:rPr sz="1600" dirty="0">
                <a:latin typeface="Arial"/>
                <a:cs typeface="Arial"/>
              </a:rPr>
              <a:t>үүргийн </a:t>
            </a:r>
            <a:r>
              <a:rPr sz="1600" spc="-10" dirty="0">
                <a:latin typeface="Arial"/>
                <a:cs typeface="Arial"/>
              </a:rPr>
              <a:t>талаар</a:t>
            </a:r>
            <a:r>
              <a:rPr sz="1600" spc="130" dirty="0">
                <a:latin typeface="Arial"/>
                <a:cs typeface="Arial"/>
              </a:rPr>
              <a:t> </a:t>
            </a:r>
            <a:r>
              <a:rPr sz="1600" spc="-15" dirty="0">
                <a:latin typeface="Arial"/>
                <a:cs typeface="Arial"/>
              </a:rPr>
              <a:t>танилцуулах;</a:t>
            </a:r>
            <a:endParaRPr sz="1600" dirty="0">
              <a:latin typeface="Arial"/>
              <a:cs typeface="Arial"/>
            </a:endParaRPr>
          </a:p>
          <a:p>
            <a:pPr marL="297815" marR="54610" indent="-285750">
              <a:lnSpc>
                <a:spcPct val="100000"/>
              </a:lnSpc>
              <a:spcBef>
                <a:spcPts val="1200"/>
              </a:spcBef>
              <a:buFont typeface="Arial" panose="020B0604020202020204" pitchFamily="34" charset="0"/>
              <a:buChar char="•"/>
              <a:tabLst>
                <a:tab pos="299085" algn="l"/>
                <a:tab pos="299720" algn="l"/>
              </a:tabLst>
            </a:pPr>
            <a:r>
              <a:rPr sz="1600" spc="-20" dirty="0">
                <a:latin typeface="Arial"/>
                <a:cs typeface="Arial"/>
              </a:rPr>
              <a:t>аудитын </a:t>
            </a:r>
            <a:r>
              <a:rPr sz="1600" spc="-10" dirty="0">
                <a:latin typeface="Arial"/>
                <a:cs typeface="Arial"/>
              </a:rPr>
              <a:t>тайлангийн </a:t>
            </a:r>
            <a:r>
              <a:rPr sz="1600" spc="-5" dirty="0">
                <a:latin typeface="Arial"/>
                <a:cs typeface="Arial"/>
              </a:rPr>
              <a:t>төсөлд санал </a:t>
            </a:r>
            <a:r>
              <a:rPr sz="1600" spc="-15" dirty="0">
                <a:latin typeface="Arial"/>
                <a:cs typeface="Arial"/>
              </a:rPr>
              <a:t>авахаас </a:t>
            </a:r>
            <a:r>
              <a:rPr sz="1600" spc="-20" dirty="0">
                <a:latin typeface="Arial"/>
                <a:cs typeface="Arial"/>
              </a:rPr>
              <a:t>бусад тохиолдолд аудитын  </a:t>
            </a:r>
            <a:r>
              <a:rPr sz="1600" spc="-10" dirty="0">
                <a:latin typeface="Arial"/>
                <a:cs typeface="Arial"/>
              </a:rPr>
              <a:t>тайланг </a:t>
            </a:r>
            <a:r>
              <a:rPr sz="1600" spc="-15" dirty="0">
                <a:latin typeface="Arial"/>
                <a:cs typeface="Arial"/>
              </a:rPr>
              <a:t>баталгаажих хүртэл </a:t>
            </a:r>
            <a:r>
              <a:rPr sz="1600" spc="-20" dirty="0">
                <a:latin typeface="Arial"/>
                <a:cs typeface="Arial"/>
              </a:rPr>
              <a:t>аудитын </a:t>
            </a:r>
            <a:r>
              <a:rPr sz="1600" spc="-5" dirty="0">
                <a:latin typeface="Arial"/>
                <a:cs typeface="Arial"/>
              </a:rPr>
              <a:t>ажлын </a:t>
            </a:r>
            <a:r>
              <a:rPr sz="1600" dirty="0">
                <a:latin typeface="Arial"/>
                <a:cs typeface="Arial"/>
              </a:rPr>
              <a:t>үр </a:t>
            </a:r>
            <a:r>
              <a:rPr sz="1600" spc="-5" dirty="0">
                <a:latin typeface="Arial"/>
                <a:cs typeface="Arial"/>
              </a:rPr>
              <a:t>дүнг </a:t>
            </a:r>
            <a:r>
              <a:rPr sz="1600" spc="-15" dirty="0">
                <a:latin typeface="Arial"/>
                <a:cs typeface="Arial"/>
              </a:rPr>
              <a:t>хамгаалж </a:t>
            </a:r>
            <a:r>
              <a:rPr sz="1600" spc="-20" dirty="0">
                <a:latin typeface="Arial"/>
                <a:cs typeface="Arial"/>
              </a:rPr>
              <a:t>бусдад  </a:t>
            </a:r>
            <a:r>
              <a:rPr sz="1600" spc="-15" dirty="0">
                <a:latin typeface="Arial"/>
                <a:cs typeface="Arial"/>
              </a:rPr>
              <a:t>задруулахгүй</a:t>
            </a:r>
            <a:r>
              <a:rPr sz="1600" spc="50" dirty="0">
                <a:latin typeface="Arial"/>
                <a:cs typeface="Arial"/>
              </a:rPr>
              <a:t> </a:t>
            </a:r>
            <a:r>
              <a:rPr sz="1600" spc="-15" dirty="0">
                <a:latin typeface="Arial"/>
                <a:cs typeface="Arial"/>
              </a:rPr>
              <a:t>байх;</a:t>
            </a:r>
            <a:endParaRPr sz="1600" dirty="0">
              <a:latin typeface="Arial"/>
              <a:cs typeface="Arial"/>
            </a:endParaRPr>
          </a:p>
          <a:p>
            <a:pPr marL="297815" indent="-285750">
              <a:lnSpc>
                <a:spcPct val="100000"/>
              </a:lnSpc>
              <a:spcBef>
                <a:spcPts val="1200"/>
              </a:spcBef>
              <a:buFont typeface="Arial" panose="020B0604020202020204" pitchFamily="34" charset="0"/>
              <a:buChar char="•"/>
              <a:tabLst>
                <a:tab pos="299085" algn="l"/>
                <a:tab pos="299720" algn="l"/>
              </a:tabLst>
            </a:pPr>
            <a:r>
              <a:rPr sz="1600" spc="-5" dirty="0">
                <a:latin typeface="Arial"/>
                <a:cs typeface="Arial"/>
              </a:rPr>
              <a:t>төрийн </a:t>
            </a:r>
            <a:r>
              <a:rPr sz="1600" spc="-20" dirty="0">
                <a:latin typeface="Arial"/>
                <a:cs typeface="Arial"/>
              </a:rPr>
              <a:t>аудитын </a:t>
            </a:r>
            <a:r>
              <a:rPr sz="1600" spc="-15" dirty="0">
                <a:latin typeface="Arial"/>
                <a:cs typeface="Arial"/>
              </a:rPr>
              <a:t>байгууллагын </a:t>
            </a:r>
            <a:r>
              <a:rPr sz="1600" spc="-10" dirty="0">
                <a:latin typeface="Arial"/>
                <a:cs typeface="Arial"/>
              </a:rPr>
              <a:t>албан хаагчийн </a:t>
            </a:r>
            <a:r>
              <a:rPr sz="1600" spc="-5" dirty="0">
                <a:latin typeface="Arial"/>
                <a:cs typeface="Arial"/>
              </a:rPr>
              <a:t>ёс зүйн </a:t>
            </a:r>
            <a:r>
              <a:rPr sz="1600" spc="-5" dirty="0" err="1">
                <a:latin typeface="Arial"/>
                <a:cs typeface="Arial"/>
              </a:rPr>
              <a:t>дүрмийг</a:t>
            </a:r>
            <a:r>
              <a:rPr sz="1600" spc="145" dirty="0">
                <a:latin typeface="Arial"/>
                <a:cs typeface="Arial"/>
              </a:rPr>
              <a:t> </a:t>
            </a:r>
            <a:r>
              <a:rPr sz="1600" spc="-15" dirty="0" err="1">
                <a:latin typeface="Arial"/>
                <a:cs typeface="Arial"/>
              </a:rPr>
              <a:t>дагаж</a:t>
            </a:r>
            <a:r>
              <a:rPr sz="1600" spc="-15" dirty="0">
                <a:latin typeface="Arial"/>
                <a:cs typeface="Arial"/>
              </a:rPr>
              <a:t> </a:t>
            </a:r>
            <a:r>
              <a:rPr sz="1600" spc="-15" dirty="0" err="1">
                <a:latin typeface="Arial"/>
                <a:cs typeface="Arial"/>
              </a:rPr>
              <a:t>мөрдөх</a:t>
            </a:r>
            <a:r>
              <a:rPr sz="1600" spc="-15" dirty="0">
                <a:latin typeface="Arial"/>
                <a:cs typeface="Arial"/>
              </a:rPr>
              <a:t>; </a:t>
            </a:r>
            <a:r>
              <a:rPr sz="1600" spc="-20" dirty="0" err="1">
                <a:latin typeface="Arial"/>
                <a:cs typeface="Arial"/>
              </a:rPr>
              <a:t>хуульд</a:t>
            </a:r>
            <a:r>
              <a:rPr sz="1600" spc="-20" dirty="0">
                <a:latin typeface="Arial"/>
                <a:cs typeface="Arial"/>
              </a:rPr>
              <a:t> </a:t>
            </a:r>
            <a:r>
              <a:rPr sz="1600" spc="-5" dirty="0">
                <a:latin typeface="Arial"/>
                <a:cs typeface="Arial"/>
              </a:rPr>
              <a:t>заасан </a:t>
            </a:r>
            <a:r>
              <a:rPr sz="1600" spc="-20" dirty="0">
                <a:latin typeface="Arial"/>
                <a:cs typeface="Arial"/>
              </a:rPr>
              <a:t>бусад</a:t>
            </a:r>
            <a:r>
              <a:rPr sz="1600" spc="85" dirty="0">
                <a:latin typeface="Arial"/>
                <a:cs typeface="Arial"/>
              </a:rPr>
              <a:t> </a:t>
            </a:r>
            <a:r>
              <a:rPr sz="1600" spc="-40" dirty="0">
                <a:latin typeface="Arial"/>
                <a:cs typeface="Arial"/>
              </a:rPr>
              <a:t>үүрэг.</a:t>
            </a:r>
            <a:endParaRPr sz="1600" dirty="0">
              <a:latin typeface="Arial"/>
              <a:cs typeface="Arial"/>
            </a:endParaRPr>
          </a:p>
        </p:txBody>
      </p:sp>
      <p:sp>
        <p:nvSpPr>
          <p:cNvPr id="8" name="object 2">
            <a:extLst>
              <a:ext uri="{FF2B5EF4-FFF2-40B4-BE49-F238E27FC236}">
                <a16:creationId xmlns:a16="http://schemas.microsoft.com/office/drawing/2014/main" id="{989613A9-432F-4070-A053-FB6F2DC3AA78}"/>
              </a:ext>
            </a:extLst>
          </p:cNvPr>
          <p:cNvSpPr txBox="1"/>
          <p:nvPr/>
        </p:nvSpPr>
        <p:spPr>
          <a:xfrm>
            <a:off x="8787637" y="765844"/>
            <a:ext cx="2375535" cy="120546"/>
          </a:xfrm>
          <a:prstGeom prst="rect">
            <a:avLst/>
          </a:prstGeom>
          <a:solidFill>
            <a:srgbClr val="FDD530"/>
          </a:solidFill>
          <a:ln>
            <a:solidFill>
              <a:schemeClr val="bg1"/>
            </a:solidFill>
          </a:ln>
        </p:spPr>
        <p:style>
          <a:lnRef idx="2">
            <a:schemeClr val="accent1"/>
          </a:lnRef>
          <a:fillRef idx="1">
            <a:schemeClr val="lt1"/>
          </a:fillRef>
          <a:effectRef idx="0">
            <a:schemeClr val="accent1"/>
          </a:effectRef>
          <a:fontRef idx="minor">
            <a:schemeClr val="dk1"/>
          </a:fontRef>
        </p:style>
        <p:txBody>
          <a:bodyPr vert="horz" wrap="square" lIns="0" tIns="12700" rIns="0" bIns="0" rtlCol="0">
            <a:spAutoFit/>
          </a:bodyPr>
          <a:lstStyle/>
          <a:p>
            <a:pPr marL="15875" algn="ctr">
              <a:lnSpc>
                <a:spcPct val="100000"/>
              </a:lnSpc>
              <a:spcBef>
                <a:spcPts val="655"/>
              </a:spcBef>
            </a:pPr>
            <a:r>
              <a:rPr sz="700" b="1" spc="-5" dirty="0">
                <a:solidFill>
                  <a:schemeClr val="tx1"/>
                </a:solidFill>
                <a:latin typeface="Times New Roman"/>
                <a:cs typeface="Times New Roman"/>
              </a:rPr>
              <a:t>Ш И Н Э Ч И Л С Э Н</a:t>
            </a:r>
            <a:r>
              <a:rPr sz="700" b="1" spc="40" dirty="0">
                <a:solidFill>
                  <a:schemeClr val="tx1"/>
                </a:solidFill>
                <a:latin typeface="Times New Roman"/>
                <a:cs typeface="Times New Roman"/>
              </a:rPr>
              <a:t>  </a:t>
            </a:r>
            <a:r>
              <a:rPr sz="700" b="1" spc="-5" dirty="0">
                <a:solidFill>
                  <a:schemeClr val="tx1"/>
                </a:solidFill>
                <a:latin typeface="Times New Roman"/>
                <a:cs typeface="Times New Roman"/>
              </a:rPr>
              <a:t>Н А Й Р У У Л Г А</a:t>
            </a:r>
            <a:endParaRPr sz="700" dirty="0">
              <a:solidFill>
                <a:schemeClr val="tx1"/>
              </a:solidFill>
              <a:latin typeface="Times New Roman"/>
              <a:cs typeface="Times New Roman"/>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4">
            <a:extLst>
              <a:ext uri="{FF2B5EF4-FFF2-40B4-BE49-F238E27FC236}">
                <a16:creationId xmlns:a16="http://schemas.microsoft.com/office/drawing/2014/main" id="{DCA998D5-9AC4-4B19-B12E-3DF4787B8AF9}"/>
              </a:ext>
            </a:extLst>
          </p:cNvPr>
          <p:cNvSpPr txBox="1"/>
          <p:nvPr/>
        </p:nvSpPr>
        <p:spPr>
          <a:xfrm>
            <a:off x="1295400" y="2590800"/>
            <a:ext cx="3003604" cy="504625"/>
          </a:xfrm>
          <a:prstGeom prst="rect">
            <a:avLst/>
          </a:prstGeom>
        </p:spPr>
        <p:txBody>
          <a:bodyPr vert="horz" wrap="square" lIns="0" tIns="12065" rIns="0" bIns="0" rtlCol="0">
            <a:spAutoFit/>
          </a:bodyPr>
          <a:lstStyle/>
          <a:p>
            <a:pPr marL="12700" marR="5080">
              <a:lnSpc>
                <a:spcPct val="100000"/>
              </a:lnSpc>
              <a:spcBef>
                <a:spcPts val="95"/>
              </a:spcBef>
            </a:pPr>
            <a:r>
              <a:rPr sz="1600" b="1" spc="-30" dirty="0" err="1">
                <a:latin typeface="Arial"/>
                <a:cs typeface="Arial"/>
              </a:rPr>
              <a:t>Төрийн</a:t>
            </a:r>
            <a:r>
              <a:rPr sz="1600" b="1" spc="-30" dirty="0">
                <a:latin typeface="Arial"/>
                <a:cs typeface="Arial"/>
              </a:rPr>
              <a:t> </a:t>
            </a:r>
            <a:r>
              <a:rPr sz="1600" b="1" spc="-30" dirty="0" err="1">
                <a:latin typeface="Arial"/>
                <a:cs typeface="Arial"/>
              </a:rPr>
              <a:t>аудитын</a:t>
            </a:r>
            <a:r>
              <a:rPr sz="1600" b="1" spc="-30" dirty="0">
                <a:latin typeface="Arial"/>
                <a:cs typeface="Arial"/>
              </a:rPr>
              <a:t> </a:t>
            </a:r>
            <a:r>
              <a:rPr sz="1600" b="1" spc="-30" dirty="0" err="1">
                <a:latin typeface="Arial"/>
                <a:cs typeface="Arial"/>
              </a:rPr>
              <a:t>байгууллагад</a:t>
            </a:r>
            <a:r>
              <a:rPr sz="1600" b="1" spc="-30" dirty="0">
                <a:latin typeface="Arial"/>
                <a:cs typeface="Arial"/>
              </a:rPr>
              <a:t> </a:t>
            </a:r>
            <a:r>
              <a:rPr sz="1600" b="1" spc="-30" dirty="0" err="1">
                <a:latin typeface="Arial"/>
                <a:cs typeface="Arial"/>
              </a:rPr>
              <a:t>аудит</a:t>
            </a:r>
            <a:r>
              <a:rPr sz="1600" b="1" spc="-30" dirty="0">
                <a:latin typeface="Arial"/>
                <a:cs typeface="Arial"/>
              </a:rPr>
              <a:t> </a:t>
            </a:r>
            <a:r>
              <a:rPr sz="1600" b="1" spc="-30" dirty="0" err="1">
                <a:latin typeface="Arial"/>
                <a:cs typeface="Arial"/>
              </a:rPr>
              <a:t>хийх</a:t>
            </a:r>
            <a:r>
              <a:rPr sz="1600" b="1" spc="-30" dirty="0">
                <a:latin typeface="Arial"/>
                <a:cs typeface="Arial"/>
              </a:rPr>
              <a:t>:</a:t>
            </a:r>
            <a:endParaRPr sz="1600" dirty="0">
              <a:latin typeface="Arial"/>
              <a:cs typeface="Arial"/>
            </a:endParaRPr>
          </a:p>
        </p:txBody>
      </p:sp>
      <p:sp>
        <p:nvSpPr>
          <p:cNvPr id="5" name="TextBox 4">
            <a:extLst>
              <a:ext uri="{FF2B5EF4-FFF2-40B4-BE49-F238E27FC236}">
                <a16:creationId xmlns:a16="http://schemas.microsoft.com/office/drawing/2014/main" id="{16204ADC-290B-4883-8541-C9B6986B35CB}"/>
              </a:ext>
            </a:extLst>
          </p:cNvPr>
          <p:cNvSpPr txBox="1"/>
          <p:nvPr/>
        </p:nvSpPr>
        <p:spPr>
          <a:xfrm>
            <a:off x="6096000" y="2357505"/>
            <a:ext cx="5289604" cy="1323439"/>
          </a:xfrm>
          <a:prstGeom prst="rect">
            <a:avLst/>
          </a:prstGeom>
          <a:noFill/>
        </p:spPr>
        <p:txBody>
          <a:bodyPr wrap="square">
            <a:spAutoFit/>
          </a:bodyPr>
          <a:lstStyle/>
          <a:p>
            <a:pPr algn="just"/>
            <a:r>
              <a:rPr lang="mn-MN" sz="1600" b="0" i="0" dirty="0">
                <a:solidFill>
                  <a:srgbClr val="333333"/>
                </a:solidFill>
                <a:effectLst/>
                <a:latin typeface="Arial" panose="020B0604020202020204" pitchFamily="34" charset="0"/>
              </a:rPr>
              <a:t>Улсын Их Хурлын даргаас томилсон хараат бус мэргэжлийн аудитор төрийн аудитын </a:t>
            </a:r>
            <a:r>
              <a:rPr lang="mn-MN" sz="1600" b="1" i="0" dirty="0">
                <a:solidFill>
                  <a:srgbClr val="333333"/>
                </a:solidFill>
                <a:effectLst/>
                <a:latin typeface="Arial" panose="020B0604020202020204" pitchFamily="34" charset="0"/>
              </a:rPr>
              <a:t>байгууллагын жилийн санхүүгийн тайланд аудит хийж,</a:t>
            </a:r>
            <a:r>
              <a:rPr lang="mn-MN" sz="1600" b="0" i="0" dirty="0">
                <a:solidFill>
                  <a:srgbClr val="333333"/>
                </a:solidFill>
                <a:effectLst/>
                <a:latin typeface="Arial" panose="020B0604020202020204" pitchFamily="34" charset="0"/>
              </a:rPr>
              <a:t> дүнг Улсын Их Хурлын холбогдох Байнгын хороонд хүргүүлнэ.</a:t>
            </a:r>
            <a:endParaRPr lang="en-US" sz="1600" dirty="0"/>
          </a:p>
        </p:txBody>
      </p:sp>
      <p:sp>
        <p:nvSpPr>
          <p:cNvPr id="7" name="object 2">
            <a:extLst>
              <a:ext uri="{FF2B5EF4-FFF2-40B4-BE49-F238E27FC236}">
                <a16:creationId xmlns:a16="http://schemas.microsoft.com/office/drawing/2014/main" id="{701A1F48-D13B-4F9B-8E5C-F8F56B1089C5}"/>
              </a:ext>
            </a:extLst>
          </p:cNvPr>
          <p:cNvSpPr txBox="1"/>
          <p:nvPr/>
        </p:nvSpPr>
        <p:spPr>
          <a:xfrm>
            <a:off x="8610600" y="417431"/>
            <a:ext cx="2375535" cy="182101"/>
          </a:xfrm>
          <a:prstGeom prst="rect">
            <a:avLst/>
          </a:prstGeom>
        </p:spPr>
        <p:txBody>
          <a:bodyPr vert="horz" wrap="square" lIns="0" tIns="12700" rIns="0" bIns="0" rtlCol="0">
            <a:spAutoFit/>
          </a:bodyPr>
          <a:lstStyle/>
          <a:p>
            <a:pPr algn="ctr">
              <a:lnSpc>
                <a:spcPct val="100000"/>
              </a:lnSpc>
              <a:spcBef>
                <a:spcPts val="100"/>
              </a:spcBef>
            </a:pPr>
            <a:r>
              <a:rPr sz="1100" b="1" spc="-5" dirty="0">
                <a:latin typeface="Arial"/>
                <a:cs typeface="Arial"/>
              </a:rPr>
              <a:t>ТӨРИЙН </a:t>
            </a:r>
            <a:r>
              <a:rPr sz="1100" b="1" spc="-10" dirty="0">
                <a:latin typeface="Arial"/>
                <a:cs typeface="Arial"/>
              </a:rPr>
              <a:t>АУДИТЫН </a:t>
            </a:r>
            <a:r>
              <a:rPr sz="1100" b="1" spc="-15" dirty="0">
                <a:latin typeface="Arial"/>
                <a:cs typeface="Arial"/>
              </a:rPr>
              <a:t>ТУХАЙ</a:t>
            </a:r>
            <a:r>
              <a:rPr sz="1100" b="1" spc="65" dirty="0">
                <a:latin typeface="Arial"/>
                <a:cs typeface="Arial"/>
              </a:rPr>
              <a:t> </a:t>
            </a:r>
            <a:r>
              <a:rPr sz="1100" b="1" spc="-5" dirty="0">
                <a:latin typeface="Arial"/>
                <a:cs typeface="Arial"/>
              </a:rPr>
              <a:t>ХУУЛЬ</a:t>
            </a:r>
            <a:endParaRPr sz="1100" dirty="0">
              <a:latin typeface="Arial"/>
              <a:cs typeface="Arial"/>
            </a:endParaRPr>
          </a:p>
        </p:txBody>
      </p:sp>
      <p:sp>
        <p:nvSpPr>
          <p:cNvPr id="9" name="object 2">
            <a:extLst>
              <a:ext uri="{FF2B5EF4-FFF2-40B4-BE49-F238E27FC236}">
                <a16:creationId xmlns:a16="http://schemas.microsoft.com/office/drawing/2014/main" id="{73351F1D-EE9B-4390-B905-C18E88EE6EC9}"/>
              </a:ext>
            </a:extLst>
          </p:cNvPr>
          <p:cNvSpPr txBox="1"/>
          <p:nvPr/>
        </p:nvSpPr>
        <p:spPr>
          <a:xfrm>
            <a:off x="8610600" y="643757"/>
            <a:ext cx="2375535" cy="120546"/>
          </a:xfrm>
          <a:prstGeom prst="rect">
            <a:avLst/>
          </a:prstGeom>
          <a:solidFill>
            <a:srgbClr val="FDD530"/>
          </a:solidFill>
          <a:ln>
            <a:solidFill>
              <a:schemeClr val="bg1"/>
            </a:solidFill>
          </a:ln>
        </p:spPr>
        <p:style>
          <a:lnRef idx="2">
            <a:schemeClr val="accent1"/>
          </a:lnRef>
          <a:fillRef idx="1">
            <a:schemeClr val="lt1"/>
          </a:fillRef>
          <a:effectRef idx="0">
            <a:schemeClr val="accent1"/>
          </a:effectRef>
          <a:fontRef idx="minor">
            <a:schemeClr val="dk1"/>
          </a:fontRef>
        </p:style>
        <p:txBody>
          <a:bodyPr vert="horz" wrap="square" lIns="0" tIns="12700" rIns="0" bIns="0" rtlCol="0">
            <a:spAutoFit/>
          </a:bodyPr>
          <a:lstStyle/>
          <a:p>
            <a:pPr marL="15875" algn="ctr">
              <a:lnSpc>
                <a:spcPct val="100000"/>
              </a:lnSpc>
              <a:spcBef>
                <a:spcPts val="655"/>
              </a:spcBef>
            </a:pPr>
            <a:r>
              <a:rPr sz="700" b="1" spc="-5" dirty="0">
                <a:solidFill>
                  <a:schemeClr val="tx1"/>
                </a:solidFill>
                <a:latin typeface="Times New Roman"/>
                <a:cs typeface="Times New Roman"/>
              </a:rPr>
              <a:t>Ш И Н Э Ч И Л С Э Н</a:t>
            </a:r>
            <a:r>
              <a:rPr sz="700" b="1" spc="40" dirty="0">
                <a:solidFill>
                  <a:schemeClr val="tx1"/>
                </a:solidFill>
                <a:latin typeface="Times New Roman"/>
                <a:cs typeface="Times New Roman"/>
              </a:rPr>
              <a:t>  </a:t>
            </a:r>
            <a:r>
              <a:rPr sz="700" b="1" spc="-5" dirty="0">
                <a:solidFill>
                  <a:schemeClr val="tx1"/>
                </a:solidFill>
                <a:latin typeface="Times New Roman"/>
                <a:cs typeface="Times New Roman"/>
              </a:rPr>
              <a:t>Н А Й Р У У Л Г А</a:t>
            </a:r>
            <a:endParaRPr sz="700" dirty="0">
              <a:solidFill>
                <a:schemeClr val="tx1"/>
              </a:solidFill>
              <a:latin typeface="Times New Roman"/>
              <a:cs typeface="Times New Roman"/>
            </a:endParaRPr>
          </a:p>
        </p:txBody>
      </p:sp>
    </p:spTree>
    <p:extLst>
      <p:ext uri="{BB962C8B-B14F-4D97-AF65-F5344CB8AC3E}">
        <p14:creationId xmlns:p14="http://schemas.microsoft.com/office/powerpoint/2010/main" val="268571602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9109506" y="568708"/>
            <a:ext cx="2375535" cy="182101"/>
          </a:xfrm>
          <a:prstGeom prst="rect">
            <a:avLst/>
          </a:prstGeom>
        </p:spPr>
        <p:txBody>
          <a:bodyPr vert="horz" wrap="square" lIns="0" tIns="12700" rIns="0" bIns="0" rtlCol="0">
            <a:spAutoFit/>
          </a:bodyPr>
          <a:lstStyle/>
          <a:p>
            <a:pPr algn="ctr">
              <a:lnSpc>
                <a:spcPct val="100000"/>
              </a:lnSpc>
              <a:spcBef>
                <a:spcPts val="100"/>
              </a:spcBef>
            </a:pPr>
            <a:r>
              <a:rPr sz="1100" b="1" spc="-5" dirty="0">
                <a:latin typeface="Arial"/>
                <a:cs typeface="Arial"/>
              </a:rPr>
              <a:t>ТӨРИЙН </a:t>
            </a:r>
            <a:r>
              <a:rPr sz="1100" b="1" spc="-10" dirty="0">
                <a:latin typeface="Arial"/>
                <a:cs typeface="Arial"/>
              </a:rPr>
              <a:t>АУДИТЫН </a:t>
            </a:r>
            <a:r>
              <a:rPr sz="1100" b="1" spc="-15" dirty="0">
                <a:latin typeface="Arial"/>
                <a:cs typeface="Arial"/>
              </a:rPr>
              <a:t>ТУХАЙ</a:t>
            </a:r>
            <a:r>
              <a:rPr sz="1100" b="1" spc="65" dirty="0">
                <a:latin typeface="Arial"/>
                <a:cs typeface="Arial"/>
              </a:rPr>
              <a:t> </a:t>
            </a:r>
            <a:r>
              <a:rPr sz="1100" b="1" spc="-5" dirty="0">
                <a:latin typeface="Arial"/>
                <a:cs typeface="Arial"/>
              </a:rPr>
              <a:t>ХУУЛЬ</a:t>
            </a:r>
            <a:endParaRPr sz="1100" dirty="0">
              <a:latin typeface="Arial"/>
              <a:cs typeface="Arial"/>
            </a:endParaRPr>
          </a:p>
        </p:txBody>
      </p:sp>
      <p:sp>
        <p:nvSpPr>
          <p:cNvPr id="3" name="object 3"/>
          <p:cNvSpPr/>
          <p:nvPr/>
        </p:nvSpPr>
        <p:spPr>
          <a:xfrm>
            <a:off x="2223415" y="3023235"/>
            <a:ext cx="9314815" cy="2642870"/>
          </a:xfrm>
          <a:custGeom>
            <a:avLst/>
            <a:gdLst/>
            <a:ahLst/>
            <a:cxnLst/>
            <a:rect l="l" t="t" r="r" b="b"/>
            <a:pathLst>
              <a:path w="9314815" h="2642870">
                <a:moveTo>
                  <a:pt x="0" y="131825"/>
                </a:moveTo>
                <a:lnTo>
                  <a:pt x="6723" y="90172"/>
                </a:lnTo>
                <a:lnTo>
                  <a:pt x="25444" y="53986"/>
                </a:lnTo>
                <a:lnTo>
                  <a:pt x="53986" y="25444"/>
                </a:lnTo>
                <a:lnTo>
                  <a:pt x="90172" y="6723"/>
                </a:lnTo>
                <a:lnTo>
                  <a:pt x="131825" y="0"/>
                </a:lnTo>
                <a:lnTo>
                  <a:pt x="9182862" y="0"/>
                </a:lnTo>
                <a:lnTo>
                  <a:pt x="9224515" y="6723"/>
                </a:lnTo>
                <a:lnTo>
                  <a:pt x="9260701" y="25444"/>
                </a:lnTo>
                <a:lnTo>
                  <a:pt x="9289243" y="53986"/>
                </a:lnTo>
                <a:lnTo>
                  <a:pt x="9307964" y="90172"/>
                </a:lnTo>
                <a:lnTo>
                  <a:pt x="9314688" y="131825"/>
                </a:lnTo>
                <a:lnTo>
                  <a:pt x="9314688" y="2510790"/>
                </a:lnTo>
                <a:lnTo>
                  <a:pt x="9307964" y="2552443"/>
                </a:lnTo>
                <a:lnTo>
                  <a:pt x="9289243" y="2588629"/>
                </a:lnTo>
                <a:lnTo>
                  <a:pt x="9260701" y="2617171"/>
                </a:lnTo>
                <a:lnTo>
                  <a:pt x="9224515" y="2635892"/>
                </a:lnTo>
                <a:lnTo>
                  <a:pt x="9182862" y="2642616"/>
                </a:lnTo>
                <a:lnTo>
                  <a:pt x="131825" y="2642616"/>
                </a:lnTo>
                <a:lnTo>
                  <a:pt x="90172" y="2635892"/>
                </a:lnTo>
                <a:lnTo>
                  <a:pt x="53986" y="2617171"/>
                </a:lnTo>
                <a:lnTo>
                  <a:pt x="25444" y="2588629"/>
                </a:lnTo>
                <a:lnTo>
                  <a:pt x="6723" y="2552443"/>
                </a:lnTo>
                <a:lnTo>
                  <a:pt x="0" y="2510790"/>
                </a:lnTo>
                <a:lnTo>
                  <a:pt x="0" y="131825"/>
                </a:lnTo>
                <a:close/>
              </a:path>
            </a:pathLst>
          </a:custGeom>
          <a:ln w="12700">
            <a:solidFill>
              <a:srgbClr val="FFFFFF"/>
            </a:solidFill>
            <a:prstDash val="sysDash"/>
          </a:ln>
        </p:spPr>
        <p:txBody>
          <a:bodyPr wrap="square" lIns="0" tIns="0" rIns="0" bIns="0" rtlCol="0"/>
          <a:lstStyle/>
          <a:p>
            <a:endParaRPr/>
          </a:p>
        </p:txBody>
      </p:sp>
      <p:sp>
        <p:nvSpPr>
          <p:cNvPr id="4" name="object 4"/>
          <p:cNvSpPr txBox="1"/>
          <p:nvPr/>
        </p:nvSpPr>
        <p:spPr>
          <a:xfrm>
            <a:off x="2545386" y="2377721"/>
            <a:ext cx="8858250" cy="2433955"/>
          </a:xfrm>
          <a:prstGeom prst="rect">
            <a:avLst/>
          </a:prstGeom>
        </p:spPr>
        <p:txBody>
          <a:bodyPr vert="horz" wrap="square" lIns="0" tIns="164465" rIns="0" bIns="0" rtlCol="0">
            <a:spAutoFit/>
          </a:bodyPr>
          <a:lstStyle/>
          <a:p>
            <a:pPr marL="299085" indent="-287020">
              <a:lnSpc>
                <a:spcPct val="100000"/>
              </a:lnSpc>
              <a:spcBef>
                <a:spcPts val="1295"/>
              </a:spcBef>
              <a:buFont typeface="Arial"/>
              <a:buChar char="•"/>
              <a:tabLst>
                <a:tab pos="299085" algn="l"/>
                <a:tab pos="299720" algn="l"/>
              </a:tabLst>
            </a:pPr>
            <a:r>
              <a:rPr sz="1800" b="1" spc="-15" dirty="0">
                <a:latin typeface="Arial"/>
                <a:cs typeface="Arial"/>
              </a:rPr>
              <a:t>МОНГОЛ </a:t>
            </a:r>
            <a:r>
              <a:rPr sz="1800" b="1" spc="-20" dirty="0">
                <a:latin typeface="Arial"/>
                <a:cs typeface="Arial"/>
              </a:rPr>
              <a:t>УЛСЫН </a:t>
            </a:r>
            <a:r>
              <a:rPr sz="1800" b="1" dirty="0">
                <a:latin typeface="Arial"/>
                <a:cs typeface="Arial"/>
              </a:rPr>
              <a:t>ЕРӨНХИЙ </a:t>
            </a:r>
            <a:r>
              <a:rPr sz="1800" b="1" spc="-40" dirty="0">
                <a:latin typeface="Arial"/>
                <a:cs typeface="Arial"/>
              </a:rPr>
              <a:t>АУДИТОР </a:t>
            </a:r>
            <a:r>
              <a:rPr sz="1800" b="1" spc="-20" dirty="0">
                <a:latin typeface="Arial"/>
                <a:cs typeface="Arial"/>
              </a:rPr>
              <a:t>УЛСЫН </a:t>
            </a:r>
            <a:r>
              <a:rPr sz="1800" b="1" dirty="0">
                <a:latin typeface="Arial"/>
                <a:cs typeface="Arial"/>
              </a:rPr>
              <a:t>ИХ </a:t>
            </a:r>
            <a:r>
              <a:rPr sz="1800" b="1" spc="-40" dirty="0">
                <a:latin typeface="Arial"/>
                <a:cs typeface="Arial"/>
              </a:rPr>
              <a:t>ХУРАЛТАЙ</a:t>
            </a:r>
            <a:r>
              <a:rPr sz="1800" b="1" spc="240" dirty="0">
                <a:latin typeface="Arial"/>
                <a:cs typeface="Arial"/>
              </a:rPr>
              <a:t> </a:t>
            </a:r>
            <a:r>
              <a:rPr sz="1800" b="1" spc="-10" dirty="0">
                <a:latin typeface="Arial"/>
                <a:cs typeface="Arial"/>
              </a:rPr>
              <a:t>ХАРИЛЦАХ</a:t>
            </a:r>
            <a:endParaRPr sz="1800" dirty="0">
              <a:latin typeface="Arial"/>
              <a:cs typeface="Arial"/>
            </a:endParaRPr>
          </a:p>
          <a:p>
            <a:pPr marL="299085" indent="-287020">
              <a:lnSpc>
                <a:spcPct val="100000"/>
              </a:lnSpc>
              <a:spcBef>
                <a:spcPts val="1200"/>
              </a:spcBef>
              <a:buFont typeface="Arial"/>
              <a:buChar char="•"/>
              <a:tabLst>
                <a:tab pos="299085" algn="l"/>
                <a:tab pos="299720" algn="l"/>
              </a:tabLst>
            </a:pPr>
            <a:r>
              <a:rPr sz="1800" b="1" spc="-15" dirty="0">
                <a:latin typeface="Arial"/>
                <a:cs typeface="Arial"/>
              </a:rPr>
              <a:t>МОНГОЛ </a:t>
            </a:r>
            <a:r>
              <a:rPr sz="1800" b="1" spc="-20" dirty="0">
                <a:latin typeface="Arial"/>
                <a:cs typeface="Arial"/>
              </a:rPr>
              <a:t>УЛСЫН </a:t>
            </a:r>
            <a:r>
              <a:rPr sz="1800" b="1" dirty="0">
                <a:latin typeface="Arial"/>
                <a:cs typeface="Arial"/>
              </a:rPr>
              <a:t>ЕРӨНХИЙ </a:t>
            </a:r>
            <a:r>
              <a:rPr sz="1800" b="1" spc="-40" dirty="0">
                <a:latin typeface="Arial"/>
                <a:cs typeface="Arial"/>
              </a:rPr>
              <a:t>АУДИТОР </a:t>
            </a:r>
            <a:r>
              <a:rPr sz="1800" b="1" spc="-15" dirty="0">
                <a:latin typeface="Arial"/>
                <a:cs typeface="Arial"/>
              </a:rPr>
              <a:t>ЗАСГИЙН </a:t>
            </a:r>
            <a:r>
              <a:rPr sz="1800" b="1" spc="-40" dirty="0">
                <a:latin typeface="Arial"/>
                <a:cs typeface="Arial"/>
              </a:rPr>
              <a:t>ГАЗАРТАЙ</a:t>
            </a:r>
            <a:r>
              <a:rPr sz="1800" b="1" spc="250" dirty="0">
                <a:latin typeface="Arial"/>
                <a:cs typeface="Arial"/>
              </a:rPr>
              <a:t> </a:t>
            </a:r>
            <a:r>
              <a:rPr sz="1800" b="1" spc="-10" dirty="0">
                <a:latin typeface="Arial"/>
                <a:cs typeface="Arial"/>
              </a:rPr>
              <a:t>ХАРИЛЦАХ</a:t>
            </a:r>
            <a:endParaRPr sz="1800" dirty="0">
              <a:latin typeface="Arial"/>
              <a:cs typeface="Arial"/>
            </a:endParaRPr>
          </a:p>
          <a:p>
            <a:pPr marL="299085" indent="-287020">
              <a:lnSpc>
                <a:spcPct val="100000"/>
              </a:lnSpc>
              <a:spcBef>
                <a:spcPts val="1205"/>
              </a:spcBef>
              <a:buFont typeface="Arial"/>
              <a:buChar char="•"/>
              <a:tabLst>
                <a:tab pos="299085" algn="l"/>
                <a:tab pos="299720" algn="l"/>
              </a:tabLst>
            </a:pPr>
            <a:r>
              <a:rPr sz="1800" b="1" dirty="0">
                <a:latin typeface="Arial"/>
                <a:cs typeface="Arial"/>
              </a:rPr>
              <a:t>ГЭМТ </a:t>
            </a:r>
            <a:r>
              <a:rPr sz="1800" b="1" spc="-10" dirty="0">
                <a:latin typeface="Arial"/>
                <a:cs typeface="Arial"/>
              </a:rPr>
              <a:t>ХЭРГИЙН </a:t>
            </a:r>
            <a:r>
              <a:rPr sz="1800" b="1" spc="5" dirty="0">
                <a:latin typeface="Arial"/>
                <a:cs typeface="Arial"/>
              </a:rPr>
              <a:t>ШИНЖТЭЙ </a:t>
            </a:r>
            <a:r>
              <a:rPr sz="1800" b="1" spc="-5" dirty="0">
                <a:latin typeface="Arial"/>
                <a:cs typeface="Arial"/>
              </a:rPr>
              <a:t>ҮЙЛДЛИЙГ</a:t>
            </a:r>
            <a:r>
              <a:rPr sz="1800" b="1" spc="40" dirty="0">
                <a:latin typeface="Arial"/>
                <a:cs typeface="Arial"/>
              </a:rPr>
              <a:t> </a:t>
            </a:r>
            <a:r>
              <a:rPr sz="1800" b="1" spc="-15" dirty="0">
                <a:latin typeface="Arial"/>
                <a:cs typeface="Arial"/>
              </a:rPr>
              <a:t>ШАЛГУУЛАХ</a:t>
            </a:r>
            <a:endParaRPr sz="1800" dirty="0">
              <a:latin typeface="Arial"/>
              <a:cs typeface="Arial"/>
            </a:endParaRPr>
          </a:p>
          <a:p>
            <a:pPr marL="299085" marR="5080" indent="-287020">
              <a:lnSpc>
                <a:spcPct val="100000"/>
              </a:lnSpc>
              <a:spcBef>
                <a:spcPts val="1200"/>
              </a:spcBef>
              <a:buFont typeface="Arial"/>
              <a:buChar char="•"/>
              <a:tabLst>
                <a:tab pos="299085" algn="l"/>
                <a:tab pos="299720" algn="l"/>
                <a:tab pos="1391920" algn="l"/>
                <a:tab pos="6234430" algn="l"/>
              </a:tabLst>
            </a:pPr>
            <a:r>
              <a:rPr sz="1800" b="1" dirty="0">
                <a:latin typeface="Arial"/>
                <a:cs typeface="Arial"/>
              </a:rPr>
              <a:t>ТӨРИЙН	</a:t>
            </a:r>
            <a:r>
              <a:rPr sz="1800" b="1" spc="-25" dirty="0">
                <a:latin typeface="Arial"/>
                <a:cs typeface="Arial"/>
              </a:rPr>
              <a:t>АЛБАН  </a:t>
            </a:r>
            <a:r>
              <a:rPr sz="1800" b="1" dirty="0">
                <a:latin typeface="Arial"/>
                <a:cs typeface="Arial"/>
              </a:rPr>
              <a:t>ТУШААЛТНЫ </a:t>
            </a:r>
            <a:r>
              <a:rPr sz="1800" b="1" spc="60" dirty="0">
                <a:latin typeface="Arial"/>
                <a:cs typeface="Arial"/>
              </a:rPr>
              <a:t> </a:t>
            </a:r>
            <a:r>
              <a:rPr sz="1800" b="1" spc="-30" dirty="0">
                <a:latin typeface="Arial"/>
                <a:cs typeface="Arial"/>
              </a:rPr>
              <a:t>ТӨРД </a:t>
            </a:r>
            <a:r>
              <a:rPr sz="1800" b="1" spc="10" dirty="0">
                <a:latin typeface="Arial"/>
                <a:cs typeface="Arial"/>
              </a:rPr>
              <a:t> </a:t>
            </a:r>
            <a:r>
              <a:rPr sz="1800" b="1" spc="-20" dirty="0">
                <a:latin typeface="Arial"/>
                <a:cs typeface="Arial"/>
              </a:rPr>
              <a:t>УЧРУУЛСАН	</a:t>
            </a:r>
            <a:r>
              <a:rPr sz="1800" b="1" spc="-30" dirty="0">
                <a:latin typeface="Arial"/>
                <a:cs typeface="Arial"/>
              </a:rPr>
              <a:t>ХОХИРЛЫГ</a:t>
            </a:r>
            <a:r>
              <a:rPr sz="1800" b="1" spc="405" dirty="0">
                <a:latin typeface="Arial"/>
                <a:cs typeface="Arial"/>
              </a:rPr>
              <a:t> </a:t>
            </a:r>
            <a:r>
              <a:rPr sz="1800" b="1" spc="-10" dirty="0">
                <a:latin typeface="Arial"/>
                <a:cs typeface="Arial"/>
              </a:rPr>
              <a:t>ТӨЛҮҮЛЭХ  </a:t>
            </a:r>
            <a:r>
              <a:rPr sz="1800" b="1" spc="-5" dirty="0">
                <a:latin typeface="Arial"/>
                <a:cs typeface="Arial"/>
              </a:rPr>
              <a:t>ҮҮРГИЙН ХЭРЭГЖИЛТИЙГ</a:t>
            </a:r>
            <a:r>
              <a:rPr sz="1800" b="1" spc="25" dirty="0">
                <a:latin typeface="Arial"/>
                <a:cs typeface="Arial"/>
              </a:rPr>
              <a:t> </a:t>
            </a:r>
            <a:r>
              <a:rPr sz="1800" b="1" spc="-25" dirty="0">
                <a:latin typeface="Arial"/>
                <a:cs typeface="Arial"/>
              </a:rPr>
              <a:t>МЭДЭЭЛЭХ</a:t>
            </a:r>
            <a:endParaRPr sz="1800" dirty="0">
              <a:latin typeface="Arial"/>
              <a:cs typeface="Arial"/>
            </a:endParaRPr>
          </a:p>
          <a:p>
            <a:pPr marL="299085" indent="-287020">
              <a:lnSpc>
                <a:spcPct val="100000"/>
              </a:lnSpc>
              <a:spcBef>
                <a:spcPts val="1200"/>
              </a:spcBef>
              <a:buFont typeface="Arial"/>
              <a:buChar char="•"/>
              <a:tabLst>
                <a:tab pos="299085" algn="l"/>
                <a:tab pos="299720" algn="l"/>
              </a:tabLst>
            </a:pPr>
            <a:r>
              <a:rPr sz="1800" b="1" dirty="0">
                <a:latin typeface="Arial"/>
                <a:cs typeface="Arial"/>
              </a:rPr>
              <a:t>ТӨРИЙН </a:t>
            </a:r>
            <a:r>
              <a:rPr sz="1800" b="1" spc="-30" dirty="0">
                <a:latin typeface="Arial"/>
                <a:cs typeface="Arial"/>
              </a:rPr>
              <a:t>АУДИТЫН </a:t>
            </a:r>
            <a:r>
              <a:rPr sz="1800" b="1" spc="-10" dirty="0">
                <a:latin typeface="Arial"/>
                <a:cs typeface="Arial"/>
              </a:rPr>
              <a:t>НЭЭЛТТЭЙ, </a:t>
            </a:r>
            <a:r>
              <a:rPr sz="1800" b="1" dirty="0">
                <a:latin typeface="Arial"/>
                <a:cs typeface="Arial"/>
              </a:rPr>
              <a:t>ИЛ </a:t>
            </a:r>
            <a:r>
              <a:rPr sz="1800" b="1" spc="-25" dirty="0">
                <a:latin typeface="Arial"/>
                <a:cs typeface="Arial"/>
              </a:rPr>
              <a:t>ТОД </a:t>
            </a:r>
            <a:r>
              <a:rPr sz="1800" b="1" spc="-20" dirty="0">
                <a:latin typeface="Arial"/>
                <a:cs typeface="Arial"/>
              </a:rPr>
              <a:t>БАЙДЛЫГ</a:t>
            </a:r>
            <a:r>
              <a:rPr sz="1800" b="1" spc="160" dirty="0">
                <a:latin typeface="Arial"/>
                <a:cs typeface="Arial"/>
              </a:rPr>
              <a:t> </a:t>
            </a:r>
            <a:r>
              <a:rPr sz="1800" b="1" spc="-30" dirty="0">
                <a:latin typeface="Arial"/>
                <a:cs typeface="Arial"/>
              </a:rPr>
              <a:t>ХАНГАХ.</a:t>
            </a:r>
            <a:endParaRPr sz="1800" dirty="0">
              <a:latin typeface="Arial"/>
              <a:cs typeface="Arial"/>
            </a:endParaRPr>
          </a:p>
        </p:txBody>
      </p:sp>
      <p:sp>
        <p:nvSpPr>
          <p:cNvPr id="5" name="object 5"/>
          <p:cNvSpPr/>
          <p:nvPr/>
        </p:nvSpPr>
        <p:spPr>
          <a:xfrm>
            <a:off x="240691" y="2645284"/>
            <a:ext cx="2049780" cy="2433828"/>
          </a:xfrm>
          <a:prstGeom prst="rect">
            <a:avLst/>
          </a:prstGeom>
          <a:blipFill>
            <a:blip r:embed="rId2" cstate="print"/>
            <a:stretch>
              <a:fillRect/>
            </a:stretch>
          </a:blipFill>
        </p:spPr>
        <p:txBody>
          <a:bodyPr wrap="square" lIns="0" tIns="0" rIns="0" bIns="0" rtlCol="0"/>
          <a:lstStyle/>
          <a:p>
            <a:endParaRPr/>
          </a:p>
        </p:txBody>
      </p:sp>
      <p:sp>
        <p:nvSpPr>
          <p:cNvPr id="6" name="object 6"/>
          <p:cNvSpPr/>
          <p:nvPr/>
        </p:nvSpPr>
        <p:spPr>
          <a:xfrm>
            <a:off x="391566" y="4205859"/>
            <a:ext cx="1750314" cy="896874"/>
          </a:xfrm>
          <a:prstGeom prst="rect">
            <a:avLst/>
          </a:prstGeom>
          <a:blipFill>
            <a:blip r:embed="rId3" cstate="print"/>
            <a:stretch>
              <a:fillRect/>
            </a:stretch>
          </a:blipFill>
        </p:spPr>
        <p:txBody>
          <a:bodyPr wrap="square" lIns="0" tIns="0" rIns="0" bIns="0" rtlCol="0"/>
          <a:lstStyle/>
          <a:p>
            <a:endParaRPr/>
          </a:p>
        </p:txBody>
      </p:sp>
      <p:sp>
        <p:nvSpPr>
          <p:cNvPr id="7" name="object 7"/>
          <p:cNvSpPr txBox="1"/>
          <p:nvPr/>
        </p:nvSpPr>
        <p:spPr>
          <a:xfrm>
            <a:off x="643281" y="2670773"/>
            <a:ext cx="1244600" cy="1847850"/>
          </a:xfrm>
          <a:prstGeom prst="rect">
            <a:avLst/>
          </a:prstGeom>
        </p:spPr>
        <p:txBody>
          <a:bodyPr vert="horz" wrap="square" lIns="0" tIns="12065" rIns="0" bIns="0" rtlCol="0">
            <a:spAutoFit/>
          </a:bodyPr>
          <a:lstStyle/>
          <a:p>
            <a:pPr algn="ctr">
              <a:lnSpc>
                <a:spcPts val="10535"/>
              </a:lnSpc>
              <a:spcBef>
                <a:spcPts val="95"/>
              </a:spcBef>
            </a:pPr>
            <a:r>
              <a:rPr sz="8800" b="1" spc="-5" dirty="0">
                <a:latin typeface="Arial"/>
                <a:cs typeface="Arial"/>
              </a:rPr>
              <a:t>4</a:t>
            </a:r>
            <a:endParaRPr sz="8800" dirty="0">
              <a:latin typeface="Arial"/>
              <a:cs typeface="Arial"/>
            </a:endParaRPr>
          </a:p>
          <a:p>
            <a:pPr algn="ctr">
              <a:lnSpc>
                <a:spcPts val="3815"/>
              </a:lnSpc>
            </a:pPr>
            <a:r>
              <a:rPr sz="3200" b="1" spc="-170" dirty="0">
                <a:latin typeface="Arial"/>
                <a:cs typeface="Arial"/>
              </a:rPr>
              <a:t>БҮЛЭГ</a:t>
            </a:r>
            <a:endParaRPr sz="3200" dirty="0">
              <a:latin typeface="Arial"/>
              <a:cs typeface="Arial"/>
            </a:endParaRPr>
          </a:p>
        </p:txBody>
      </p:sp>
      <p:sp>
        <p:nvSpPr>
          <p:cNvPr id="9" name="object 2">
            <a:extLst>
              <a:ext uri="{FF2B5EF4-FFF2-40B4-BE49-F238E27FC236}">
                <a16:creationId xmlns:a16="http://schemas.microsoft.com/office/drawing/2014/main" id="{77FD4B99-9B83-4198-AF8E-F19412E4C12B}"/>
              </a:ext>
            </a:extLst>
          </p:cNvPr>
          <p:cNvSpPr txBox="1"/>
          <p:nvPr/>
        </p:nvSpPr>
        <p:spPr>
          <a:xfrm>
            <a:off x="9109507" y="767228"/>
            <a:ext cx="2375535" cy="120546"/>
          </a:xfrm>
          <a:prstGeom prst="rect">
            <a:avLst/>
          </a:prstGeom>
          <a:solidFill>
            <a:srgbClr val="FDD530"/>
          </a:solidFill>
          <a:ln>
            <a:solidFill>
              <a:schemeClr val="bg1"/>
            </a:solidFill>
          </a:ln>
        </p:spPr>
        <p:style>
          <a:lnRef idx="2">
            <a:schemeClr val="accent1"/>
          </a:lnRef>
          <a:fillRef idx="1">
            <a:schemeClr val="lt1"/>
          </a:fillRef>
          <a:effectRef idx="0">
            <a:schemeClr val="accent1"/>
          </a:effectRef>
          <a:fontRef idx="minor">
            <a:schemeClr val="dk1"/>
          </a:fontRef>
        </p:style>
        <p:txBody>
          <a:bodyPr vert="horz" wrap="square" lIns="0" tIns="12700" rIns="0" bIns="0" rtlCol="0">
            <a:spAutoFit/>
          </a:bodyPr>
          <a:lstStyle/>
          <a:p>
            <a:pPr marL="15875" algn="ctr">
              <a:lnSpc>
                <a:spcPct val="100000"/>
              </a:lnSpc>
              <a:spcBef>
                <a:spcPts val="655"/>
              </a:spcBef>
            </a:pPr>
            <a:r>
              <a:rPr sz="700" b="1" spc="-5" dirty="0">
                <a:solidFill>
                  <a:schemeClr val="tx1"/>
                </a:solidFill>
                <a:latin typeface="Times New Roman"/>
                <a:cs typeface="Times New Roman"/>
              </a:rPr>
              <a:t>Ш И Н Э Ч И Л С Э Н</a:t>
            </a:r>
            <a:r>
              <a:rPr sz="700" b="1" spc="40" dirty="0">
                <a:solidFill>
                  <a:schemeClr val="tx1"/>
                </a:solidFill>
                <a:latin typeface="Times New Roman"/>
                <a:cs typeface="Times New Roman"/>
              </a:rPr>
              <a:t>  </a:t>
            </a:r>
            <a:r>
              <a:rPr sz="700" b="1" spc="-5" dirty="0">
                <a:solidFill>
                  <a:schemeClr val="tx1"/>
                </a:solidFill>
                <a:latin typeface="Times New Roman"/>
                <a:cs typeface="Times New Roman"/>
              </a:rPr>
              <a:t>Н А Й Р У У Л Г А</a:t>
            </a:r>
            <a:endParaRPr sz="700" dirty="0">
              <a:solidFill>
                <a:schemeClr val="tx1"/>
              </a:solidFill>
              <a:latin typeface="Times New Roman"/>
              <a:cs typeface="Times New Roman"/>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1099C99-B1EB-436C-86BE-30931AAEA4CB}"/>
              </a:ext>
            </a:extLst>
          </p:cNvPr>
          <p:cNvSpPr txBox="1"/>
          <p:nvPr/>
        </p:nvSpPr>
        <p:spPr>
          <a:xfrm>
            <a:off x="457200" y="2828835"/>
            <a:ext cx="4800600" cy="584775"/>
          </a:xfrm>
          <a:prstGeom prst="rect">
            <a:avLst/>
          </a:prstGeom>
          <a:noFill/>
        </p:spPr>
        <p:txBody>
          <a:bodyPr wrap="square">
            <a:spAutoFit/>
          </a:bodyPr>
          <a:lstStyle/>
          <a:p>
            <a:pPr marL="12065">
              <a:lnSpc>
                <a:spcPct val="100000"/>
              </a:lnSpc>
              <a:spcBef>
                <a:spcPts val="1200"/>
              </a:spcBef>
              <a:tabLst>
                <a:tab pos="299085" algn="l"/>
                <a:tab pos="299720" algn="l"/>
              </a:tabLst>
            </a:pPr>
            <a:r>
              <a:rPr lang="mn-MN" sz="1600" b="1" spc="-15" dirty="0">
                <a:latin typeface="Arial"/>
                <a:cs typeface="Arial"/>
              </a:rPr>
              <a:t>МОНГОЛ </a:t>
            </a:r>
            <a:r>
              <a:rPr lang="mn-MN" sz="1600" b="1" spc="-20" dirty="0">
                <a:latin typeface="Arial"/>
                <a:cs typeface="Arial"/>
              </a:rPr>
              <a:t>УЛСЫН </a:t>
            </a:r>
            <a:r>
              <a:rPr lang="mn-MN" sz="1600" b="1" dirty="0">
                <a:latin typeface="Arial"/>
                <a:cs typeface="Arial"/>
              </a:rPr>
              <a:t>ЕРӨНХИЙ </a:t>
            </a:r>
            <a:r>
              <a:rPr lang="mn-MN" sz="1600" b="1" spc="-40" dirty="0">
                <a:latin typeface="Arial"/>
                <a:cs typeface="Arial"/>
              </a:rPr>
              <a:t>АУДИТОР </a:t>
            </a:r>
            <a:r>
              <a:rPr lang="mn-MN" sz="1600" b="1" spc="-15" dirty="0">
                <a:latin typeface="Arial"/>
                <a:cs typeface="Arial"/>
              </a:rPr>
              <a:t>ЗАСГИЙН </a:t>
            </a:r>
            <a:r>
              <a:rPr lang="mn-MN" sz="1600" b="1" spc="-40" dirty="0">
                <a:latin typeface="Arial"/>
                <a:cs typeface="Arial"/>
              </a:rPr>
              <a:t>ГАЗАРТАЙ</a:t>
            </a:r>
            <a:r>
              <a:rPr lang="mn-MN" sz="1600" b="1" spc="250" dirty="0">
                <a:latin typeface="Arial"/>
                <a:cs typeface="Arial"/>
              </a:rPr>
              <a:t> </a:t>
            </a:r>
            <a:r>
              <a:rPr lang="mn-MN" sz="1600" b="1" spc="-10" dirty="0">
                <a:latin typeface="Arial"/>
                <a:cs typeface="Arial"/>
              </a:rPr>
              <a:t>ХАРИЛЦАХ:</a:t>
            </a:r>
            <a:endParaRPr lang="mn-MN" sz="1600" dirty="0">
              <a:latin typeface="Arial"/>
              <a:cs typeface="Arial"/>
            </a:endParaRPr>
          </a:p>
        </p:txBody>
      </p:sp>
      <p:sp>
        <p:nvSpPr>
          <p:cNvPr id="5" name="TextBox 4">
            <a:extLst>
              <a:ext uri="{FF2B5EF4-FFF2-40B4-BE49-F238E27FC236}">
                <a16:creationId xmlns:a16="http://schemas.microsoft.com/office/drawing/2014/main" id="{87932BD4-FAA7-4009-86C4-80ED67253285}"/>
              </a:ext>
            </a:extLst>
          </p:cNvPr>
          <p:cNvSpPr txBox="1"/>
          <p:nvPr/>
        </p:nvSpPr>
        <p:spPr>
          <a:xfrm>
            <a:off x="5257800" y="1981200"/>
            <a:ext cx="6477000" cy="2308324"/>
          </a:xfrm>
          <a:prstGeom prst="rect">
            <a:avLst/>
          </a:prstGeom>
          <a:noFill/>
        </p:spPr>
        <p:txBody>
          <a:bodyPr wrap="square">
            <a:spAutoFit/>
          </a:bodyPr>
          <a:lstStyle/>
          <a:p>
            <a:pPr algn="just" fontAlgn="t"/>
            <a:r>
              <a:rPr lang="mn-MN" sz="1600" b="0" i="0" dirty="0">
                <a:solidFill>
                  <a:srgbClr val="333333"/>
                </a:solidFill>
                <a:effectLst/>
                <a:latin typeface="Arial" panose="020B0604020202020204" pitchFamily="34" charset="0"/>
              </a:rPr>
              <a:t>Төрийн аудитын байгууллага </a:t>
            </a:r>
            <a:r>
              <a:rPr lang="mn-MN" sz="1600" b="1" i="0" dirty="0">
                <a:solidFill>
                  <a:srgbClr val="333333"/>
                </a:solidFill>
                <a:effectLst/>
                <a:latin typeface="Arial" panose="020B0604020202020204" pitchFamily="34" charset="0"/>
              </a:rPr>
              <a:t>Засгийн газраас хараат бус байх бөгөөд Засгийн газраас төрийн аудитын байгууллагад аливаа хэлбэрээр чиглэл, үүрэг, даалгавар өгөхийг хориглоно.</a:t>
            </a:r>
          </a:p>
          <a:p>
            <a:pPr algn="just" fontAlgn="t"/>
            <a:endParaRPr lang="mn-MN" sz="1600" b="0" i="0" dirty="0">
              <a:solidFill>
                <a:srgbClr val="333333"/>
              </a:solidFill>
              <a:effectLst/>
              <a:latin typeface="Arial" panose="020B0604020202020204" pitchFamily="34" charset="0"/>
            </a:endParaRPr>
          </a:p>
          <a:p>
            <a:pPr algn="just" fontAlgn="t"/>
            <a:r>
              <a:rPr lang="mn-MN" sz="1600" b="1" i="0" dirty="0">
                <a:solidFill>
                  <a:srgbClr val="333333"/>
                </a:solidFill>
                <a:effectLst/>
                <a:latin typeface="Arial" panose="020B0604020202020204" pitchFamily="34" charset="0"/>
              </a:rPr>
              <a:t>Засгийн газар төрийн аудитын байгууллагаас Засгийн газрын харьяа захиргааны байгууллагад өгсөн зөвлөмж, албан шаардлага, төлбөрийн актын биелэлтийг хэрэгжүүлэхэд төрийн аудитын байгууллагатай хамтран ажиллана. </a:t>
            </a:r>
          </a:p>
        </p:txBody>
      </p:sp>
      <p:sp>
        <p:nvSpPr>
          <p:cNvPr id="7" name="object 2">
            <a:extLst>
              <a:ext uri="{FF2B5EF4-FFF2-40B4-BE49-F238E27FC236}">
                <a16:creationId xmlns:a16="http://schemas.microsoft.com/office/drawing/2014/main" id="{5BC1BFBE-7D3B-49B2-9033-B8C479204673}"/>
              </a:ext>
            </a:extLst>
          </p:cNvPr>
          <p:cNvSpPr txBox="1"/>
          <p:nvPr/>
        </p:nvSpPr>
        <p:spPr>
          <a:xfrm>
            <a:off x="8610600" y="417431"/>
            <a:ext cx="2375535" cy="182101"/>
          </a:xfrm>
          <a:prstGeom prst="rect">
            <a:avLst/>
          </a:prstGeom>
        </p:spPr>
        <p:txBody>
          <a:bodyPr vert="horz" wrap="square" lIns="0" tIns="12700" rIns="0" bIns="0" rtlCol="0">
            <a:spAutoFit/>
          </a:bodyPr>
          <a:lstStyle/>
          <a:p>
            <a:pPr algn="ctr">
              <a:lnSpc>
                <a:spcPct val="100000"/>
              </a:lnSpc>
              <a:spcBef>
                <a:spcPts val="100"/>
              </a:spcBef>
            </a:pPr>
            <a:r>
              <a:rPr sz="1100" b="1" spc="-5" dirty="0">
                <a:latin typeface="Arial"/>
                <a:cs typeface="Arial"/>
              </a:rPr>
              <a:t>ТӨРИЙН </a:t>
            </a:r>
            <a:r>
              <a:rPr sz="1100" b="1" spc="-10" dirty="0">
                <a:latin typeface="Arial"/>
                <a:cs typeface="Arial"/>
              </a:rPr>
              <a:t>АУДИТЫН </a:t>
            </a:r>
            <a:r>
              <a:rPr sz="1100" b="1" spc="-15" dirty="0">
                <a:latin typeface="Arial"/>
                <a:cs typeface="Arial"/>
              </a:rPr>
              <a:t>ТУХАЙ</a:t>
            </a:r>
            <a:r>
              <a:rPr sz="1100" b="1" spc="65" dirty="0">
                <a:latin typeface="Arial"/>
                <a:cs typeface="Arial"/>
              </a:rPr>
              <a:t> </a:t>
            </a:r>
            <a:r>
              <a:rPr sz="1100" b="1" spc="-5" dirty="0">
                <a:latin typeface="Arial"/>
                <a:cs typeface="Arial"/>
              </a:rPr>
              <a:t>ХУУЛЬ</a:t>
            </a:r>
            <a:endParaRPr sz="1100" dirty="0">
              <a:latin typeface="Arial"/>
              <a:cs typeface="Arial"/>
            </a:endParaRPr>
          </a:p>
        </p:txBody>
      </p:sp>
      <p:sp>
        <p:nvSpPr>
          <p:cNvPr id="9" name="object 2">
            <a:extLst>
              <a:ext uri="{FF2B5EF4-FFF2-40B4-BE49-F238E27FC236}">
                <a16:creationId xmlns:a16="http://schemas.microsoft.com/office/drawing/2014/main" id="{3D7F484E-9AB2-44DD-8A19-E465BB51CB9B}"/>
              </a:ext>
            </a:extLst>
          </p:cNvPr>
          <p:cNvSpPr txBox="1"/>
          <p:nvPr/>
        </p:nvSpPr>
        <p:spPr>
          <a:xfrm>
            <a:off x="8610600" y="643757"/>
            <a:ext cx="2375535" cy="120546"/>
          </a:xfrm>
          <a:prstGeom prst="rect">
            <a:avLst/>
          </a:prstGeom>
          <a:solidFill>
            <a:srgbClr val="FDD530"/>
          </a:solidFill>
          <a:ln>
            <a:solidFill>
              <a:schemeClr val="bg1"/>
            </a:solidFill>
          </a:ln>
        </p:spPr>
        <p:style>
          <a:lnRef idx="2">
            <a:schemeClr val="accent1"/>
          </a:lnRef>
          <a:fillRef idx="1">
            <a:schemeClr val="lt1"/>
          </a:fillRef>
          <a:effectRef idx="0">
            <a:schemeClr val="accent1"/>
          </a:effectRef>
          <a:fontRef idx="minor">
            <a:schemeClr val="dk1"/>
          </a:fontRef>
        </p:style>
        <p:txBody>
          <a:bodyPr vert="horz" wrap="square" lIns="0" tIns="12700" rIns="0" bIns="0" rtlCol="0">
            <a:spAutoFit/>
          </a:bodyPr>
          <a:lstStyle/>
          <a:p>
            <a:pPr marL="15875" algn="ctr">
              <a:lnSpc>
                <a:spcPct val="100000"/>
              </a:lnSpc>
              <a:spcBef>
                <a:spcPts val="655"/>
              </a:spcBef>
            </a:pPr>
            <a:r>
              <a:rPr sz="700" b="1" spc="-5" dirty="0">
                <a:solidFill>
                  <a:schemeClr val="tx1"/>
                </a:solidFill>
                <a:latin typeface="Times New Roman"/>
                <a:cs typeface="Times New Roman"/>
              </a:rPr>
              <a:t>Ш И Н Э Ч И Л С Э Н</a:t>
            </a:r>
            <a:r>
              <a:rPr sz="700" b="1" spc="40" dirty="0">
                <a:solidFill>
                  <a:schemeClr val="tx1"/>
                </a:solidFill>
                <a:latin typeface="Times New Roman"/>
                <a:cs typeface="Times New Roman"/>
              </a:rPr>
              <a:t>  </a:t>
            </a:r>
            <a:r>
              <a:rPr sz="700" b="1" spc="-5" dirty="0">
                <a:solidFill>
                  <a:schemeClr val="tx1"/>
                </a:solidFill>
                <a:latin typeface="Times New Roman"/>
                <a:cs typeface="Times New Roman"/>
              </a:rPr>
              <a:t>Н А Й Р У У Л Г А</a:t>
            </a:r>
            <a:endParaRPr sz="700" dirty="0">
              <a:solidFill>
                <a:schemeClr val="tx1"/>
              </a:solidFill>
              <a:latin typeface="Times New Roman"/>
              <a:cs typeface="Times New Roman"/>
            </a:endParaRPr>
          </a:p>
        </p:txBody>
      </p:sp>
    </p:spTree>
    <p:extLst>
      <p:ext uri="{BB962C8B-B14F-4D97-AF65-F5344CB8AC3E}">
        <p14:creationId xmlns:p14="http://schemas.microsoft.com/office/powerpoint/2010/main" val="399705356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DC178BF5-F0E2-4DF1-A016-0BC2FF85A738}"/>
              </a:ext>
            </a:extLst>
          </p:cNvPr>
          <p:cNvSpPr txBox="1"/>
          <p:nvPr/>
        </p:nvSpPr>
        <p:spPr>
          <a:xfrm>
            <a:off x="228600" y="2819400"/>
            <a:ext cx="4953000" cy="584775"/>
          </a:xfrm>
          <a:prstGeom prst="rect">
            <a:avLst/>
          </a:prstGeom>
          <a:noFill/>
        </p:spPr>
        <p:txBody>
          <a:bodyPr wrap="square">
            <a:spAutoFit/>
          </a:bodyPr>
          <a:lstStyle/>
          <a:p>
            <a:pPr marL="12065">
              <a:lnSpc>
                <a:spcPct val="100000"/>
              </a:lnSpc>
              <a:spcBef>
                <a:spcPts val="1205"/>
              </a:spcBef>
              <a:tabLst>
                <a:tab pos="299085" algn="l"/>
                <a:tab pos="299720" algn="l"/>
              </a:tabLst>
            </a:pPr>
            <a:r>
              <a:rPr lang="mn-MN" sz="1600" b="1" dirty="0">
                <a:latin typeface="Arial"/>
                <a:cs typeface="Arial"/>
              </a:rPr>
              <a:t>ГЭМТ </a:t>
            </a:r>
            <a:r>
              <a:rPr lang="mn-MN" sz="1600" b="1" spc="-10" dirty="0">
                <a:latin typeface="Arial"/>
                <a:cs typeface="Arial"/>
              </a:rPr>
              <a:t>ХЭРГИЙН </a:t>
            </a:r>
            <a:r>
              <a:rPr lang="mn-MN" sz="1600" b="1" spc="5" dirty="0">
                <a:latin typeface="Arial"/>
                <a:cs typeface="Arial"/>
              </a:rPr>
              <a:t>ШИНЖТЭЙ </a:t>
            </a:r>
            <a:r>
              <a:rPr lang="mn-MN" sz="1600" b="1" spc="-5" dirty="0">
                <a:latin typeface="Arial"/>
                <a:cs typeface="Arial"/>
              </a:rPr>
              <a:t>ҮЙЛДЛИЙГ</a:t>
            </a:r>
            <a:r>
              <a:rPr lang="mn-MN" sz="1600" b="1" spc="40" dirty="0">
                <a:latin typeface="Arial"/>
                <a:cs typeface="Arial"/>
              </a:rPr>
              <a:t> </a:t>
            </a:r>
            <a:r>
              <a:rPr lang="mn-MN" sz="1600" b="1" spc="-15" dirty="0">
                <a:latin typeface="Arial"/>
                <a:cs typeface="Arial"/>
              </a:rPr>
              <a:t>ШАЛГУУЛАХ:</a:t>
            </a:r>
            <a:endParaRPr lang="mn-MN" sz="1600" dirty="0">
              <a:latin typeface="Arial"/>
              <a:cs typeface="Arial"/>
            </a:endParaRPr>
          </a:p>
        </p:txBody>
      </p:sp>
      <p:sp>
        <p:nvSpPr>
          <p:cNvPr id="5" name="TextBox 4">
            <a:extLst>
              <a:ext uri="{FF2B5EF4-FFF2-40B4-BE49-F238E27FC236}">
                <a16:creationId xmlns:a16="http://schemas.microsoft.com/office/drawing/2014/main" id="{A065A882-46FA-4D74-88C4-0F44946B6439}"/>
              </a:ext>
            </a:extLst>
          </p:cNvPr>
          <p:cNvSpPr txBox="1"/>
          <p:nvPr/>
        </p:nvSpPr>
        <p:spPr>
          <a:xfrm>
            <a:off x="5562600" y="2136337"/>
            <a:ext cx="6093228" cy="2062103"/>
          </a:xfrm>
          <a:prstGeom prst="rect">
            <a:avLst/>
          </a:prstGeom>
          <a:noFill/>
        </p:spPr>
        <p:txBody>
          <a:bodyPr wrap="square">
            <a:spAutoFit/>
          </a:bodyPr>
          <a:lstStyle/>
          <a:p>
            <a:pPr algn="just"/>
            <a:r>
              <a:rPr lang="mn-MN" sz="1600" b="0" i="0" dirty="0">
                <a:solidFill>
                  <a:srgbClr val="333333"/>
                </a:solidFill>
                <a:effectLst/>
                <a:latin typeface="Arial" panose="020B0604020202020204" pitchFamily="34" charset="0"/>
              </a:rPr>
              <a:t>Аудит хийх явцад гэмт хэргийн шинжтэй байж болзошгүй нөхцөл байдал илэрсэн тохиолдолд Монгол Улсын Ерөнхий аудитор энэ тухай </a:t>
            </a:r>
            <a:r>
              <a:rPr lang="mn-MN" sz="1600" b="1" i="0" dirty="0">
                <a:solidFill>
                  <a:srgbClr val="333333"/>
                </a:solidFill>
                <a:effectLst/>
                <a:latin typeface="Arial" panose="020B0604020202020204" pitchFamily="34" charset="0"/>
              </a:rPr>
              <a:t>прокурорын байгууллагад мэдэгдэж эрүүгийн хэрэг үүсгүүлэн шалгуулахаар холбогдох мэдээлэл, баримт бичгийг шилжүүлнэ.</a:t>
            </a:r>
            <a:r>
              <a:rPr lang="mn-MN" sz="1600" b="0" i="0" dirty="0">
                <a:solidFill>
                  <a:srgbClr val="333333"/>
                </a:solidFill>
                <a:effectLst/>
                <a:latin typeface="Arial" panose="020B0604020202020204" pitchFamily="34" charset="0"/>
              </a:rPr>
              <a:t> Прокурорын байгууллага Ерөнхий аудитораас шилжүүлсэн мэдээлэл, баримт бичигтэй холбогдуулан гаргасан шийдвэрийн талаар </a:t>
            </a:r>
            <a:r>
              <a:rPr lang="mn-MN" sz="1600" b="1" i="0" dirty="0">
                <a:solidFill>
                  <a:srgbClr val="333333"/>
                </a:solidFill>
                <a:effectLst/>
                <a:latin typeface="Arial" panose="020B0604020202020204" pitchFamily="34" charset="0"/>
              </a:rPr>
              <a:t>Ерөнхий аудиторт хариу мэдэгдэнэ.</a:t>
            </a:r>
            <a:endParaRPr lang="en-US" sz="1600" b="1" dirty="0"/>
          </a:p>
        </p:txBody>
      </p:sp>
      <p:sp>
        <p:nvSpPr>
          <p:cNvPr id="7" name="object 2">
            <a:extLst>
              <a:ext uri="{FF2B5EF4-FFF2-40B4-BE49-F238E27FC236}">
                <a16:creationId xmlns:a16="http://schemas.microsoft.com/office/drawing/2014/main" id="{5FCB16EB-512A-4ED9-BBEA-EA093E32B90A}"/>
              </a:ext>
            </a:extLst>
          </p:cNvPr>
          <p:cNvSpPr txBox="1"/>
          <p:nvPr/>
        </p:nvSpPr>
        <p:spPr>
          <a:xfrm>
            <a:off x="8610600" y="417431"/>
            <a:ext cx="2375535" cy="182101"/>
          </a:xfrm>
          <a:prstGeom prst="rect">
            <a:avLst/>
          </a:prstGeom>
        </p:spPr>
        <p:txBody>
          <a:bodyPr vert="horz" wrap="square" lIns="0" tIns="12700" rIns="0" bIns="0" rtlCol="0">
            <a:spAutoFit/>
          </a:bodyPr>
          <a:lstStyle/>
          <a:p>
            <a:pPr algn="ctr">
              <a:lnSpc>
                <a:spcPct val="100000"/>
              </a:lnSpc>
              <a:spcBef>
                <a:spcPts val="100"/>
              </a:spcBef>
            </a:pPr>
            <a:r>
              <a:rPr sz="1100" b="1" spc="-5" dirty="0">
                <a:latin typeface="Arial"/>
                <a:cs typeface="Arial"/>
              </a:rPr>
              <a:t>ТӨРИЙН </a:t>
            </a:r>
            <a:r>
              <a:rPr sz="1100" b="1" spc="-10" dirty="0">
                <a:latin typeface="Arial"/>
                <a:cs typeface="Arial"/>
              </a:rPr>
              <a:t>АУДИТЫН </a:t>
            </a:r>
            <a:r>
              <a:rPr sz="1100" b="1" spc="-15" dirty="0">
                <a:latin typeface="Arial"/>
                <a:cs typeface="Arial"/>
              </a:rPr>
              <a:t>ТУХАЙ</a:t>
            </a:r>
            <a:r>
              <a:rPr sz="1100" b="1" spc="65" dirty="0">
                <a:latin typeface="Arial"/>
                <a:cs typeface="Arial"/>
              </a:rPr>
              <a:t> </a:t>
            </a:r>
            <a:r>
              <a:rPr sz="1100" b="1" spc="-5" dirty="0">
                <a:latin typeface="Arial"/>
                <a:cs typeface="Arial"/>
              </a:rPr>
              <a:t>ХУУЛЬ</a:t>
            </a:r>
            <a:endParaRPr sz="1100" dirty="0">
              <a:latin typeface="Arial"/>
              <a:cs typeface="Arial"/>
            </a:endParaRPr>
          </a:p>
        </p:txBody>
      </p:sp>
      <p:sp>
        <p:nvSpPr>
          <p:cNvPr id="9" name="object 2">
            <a:extLst>
              <a:ext uri="{FF2B5EF4-FFF2-40B4-BE49-F238E27FC236}">
                <a16:creationId xmlns:a16="http://schemas.microsoft.com/office/drawing/2014/main" id="{8758E547-1BC4-41B2-82D5-6E74C02D371B}"/>
              </a:ext>
            </a:extLst>
          </p:cNvPr>
          <p:cNvSpPr txBox="1"/>
          <p:nvPr/>
        </p:nvSpPr>
        <p:spPr>
          <a:xfrm>
            <a:off x="8610600" y="643757"/>
            <a:ext cx="2375535" cy="120546"/>
          </a:xfrm>
          <a:prstGeom prst="rect">
            <a:avLst/>
          </a:prstGeom>
          <a:solidFill>
            <a:srgbClr val="FDD530"/>
          </a:solidFill>
          <a:ln>
            <a:solidFill>
              <a:schemeClr val="bg1"/>
            </a:solidFill>
          </a:ln>
        </p:spPr>
        <p:style>
          <a:lnRef idx="2">
            <a:schemeClr val="accent1"/>
          </a:lnRef>
          <a:fillRef idx="1">
            <a:schemeClr val="lt1"/>
          </a:fillRef>
          <a:effectRef idx="0">
            <a:schemeClr val="accent1"/>
          </a:effectRef>
          <a:fontRef idx="minor">
            <a:schemeClr val="dk1"/>
          </a:fontRef>
        </p:style>
        <p:txBody>
          <a:bodyPr vert="horz" wrap="square" lIns="0" tIns="12700" rIns="0" bIns="0" rtlCol="0">
            <a:spAutoFit/>
          </a:bodyPr>
          <a:lstStyle/>
          <a:p>
            <a:pPr marL="15875" algn="ctr">
              <a:lnSpc>
                <a:spcPct val="100000"/>
              </a:lnSpc>
              <a:spcBef>
                <a:spcPts val="655"/>
              </a:spcBef>
            </a:pPr>
            <a:r>
              <a:rPr sz="700" b="1" spc="-5" dirty="0">
                <a:solidFill>
                  <a:schemeClr val="tx1"/>
                </a:solidFill>
                <a:latin typeface="Times New Roman"/>
                <a:cs typeface="Times New Roman"/>
              </a:rPr>
              <a:t>Ш И Н Э Ч И Л С Э Н</a:t>
            </a:r>
            <a:r>
              <a:rPr sz="700" b="1" spc="40" dirty="0">
                <a:solidFill>
                  <a:schemeClr val="tx1"/>
                </a:solidFill>
                <a:latin typeface="Times New Roman"/>
                <a:cs typeface="Times New Roman"/>
              </a:rPr>
              <a:t>  </a:t>
            </a:r>
            <a:r>
              <a:rPr sz="700" b="1" spc="-5" dirty="0">
                <a:solidFill>
                  <a:schemeClr val="tx1"/>
                </a:solidFill>
                <a:latin typeface="Times New Roman"/>
                <a:cs typeface="Times New Roman"/>
              </a:rPr>
              <a:t>Н А Й Р У У Л Г А</a:t>
            </a:r>
            <a:endParaRPr sz="700" dirty="0">
              <a:solidFill>
                <a:schemeClr val="tx1"/>
              </a:solidFill>
              <a:latin typeface="Times New Roman"/>
              <a:cs typeface="Times New Roman"/>
            </a:endParaRPr>
          </a:p>
        </p:txBody>
      </p:sp>
    </p:spTree>
    <p:extLst>
      <p:ext uri="{BB962C8B-B14F-4D97-AF65-F5344CB8AC3E}">
        <p14:creationId xmlns:p14="http://schemas.microsoft.com/office/powerpoint/2010/main" val="296222858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7459195F-5D9C-46E9-9724-4DA131E9B809}"/>
              </a:ext>
            </a:extLst>
          </p:cNvPr>
          <p:cNvSpPr txBox="1"/>
          <p:nvPr/>
        </p:nvSpPr>
        <p:spPr>
          <a:xfrm>
            <a:off x="228600" y="2514600"/>
            <a:ext cx="5181600" cy="830997"/>
          </a:xfrm>
          <a:prstGeom prst="rect">
            <a:avLst/>
          </a:prstGeom>
          <a:noFill/>
        </p:spPr>
        <p:txBody>
          <a:bodyPr wrap="square">
            <a:spAutoFit/>
          </a:bodyPr>
          <a:lstStyle/>
          <a:p>
            <a:pPr marL="12065" marR="5080" algn="just">
              <a:lnSpc>
                <a:spcPct val="100000"/>
              </a:lnSpc>
              <a:spcBef>
                <a:spcPts val="1200"/>
              </a:spcBef>
              <a:tabLst>
                <a:tab pos="299085" algn="l"/>
                <a:tab pos="299720" algn="l"/>
                <a:tab pos="1391920" algn="l"/>
                <a:tab pos="6234430" algn="l"/>
              </a:tabLst>
            </a:pPr>
            <a:r>
              <a:rPr lang="mn-MN" sz="1600" b="1" dirty="0">
                <a:latin typeface="Arial"/>
                <a:cs typeface="Arial"/>
              </a:rPr>
              <a:t>ТӨРИЙН	</a:t>
            </a:r>
            <a:r>
              <a:rPr lang="mn-MN" sz="1600" b="1" spc="-25" dirty="0">
                <a:latin typeface="Arial"/>
                <a:cs typeface="Arial"/>
              </a:rPr>
              <a:t>АЛБАН  </a:t>
            </a:r>
            <a:r>
              <a:rPr lang="mn-MN" sz="1600" b="1" dirty="0">
                <a:latin typeface="Arial"/>
                <a:cs typeface="Arial"/>
              </a:rPr>
              <a:t>ТУШААЛТНЫ </a:t>
            </a:r>
            <a:r>
              <a:rPr lang="mn-MN" sz="1600" b="1" spc="60" dirty="0">
                <a:latin typeface="Arial"/>
                <a:cs typeface="Arial"/>
              </a:rPr>
              <a:t> </a:t>
            </a:r>
            <a:r>
              <a:rPr lang="mn-MN" sz="1600" b="1" spc="-30" dirty="0">
                <a:latin typeface="Arial"/>
                <a:cs typeface="Arial"/>
              </a:rPr>
              <a:t>ТӨРД У</a:t>
            </a:r>
            <a:r>
              <a:rPr lang="mn-MN" sz="1600" b="1" spc="-20" dirty="0">
                <a:latin typeface="Arial"/>
                <a:cs typeface="Arial"/>
              </a:rPr>
              <a:t>ЧРУУЛСАН </a:t>
            </a:r>
            <a:r>
              <a:rPr lang="mn-MN" sz="1600" b="1" spc="-30" dirty="0">
                <a:latin typeface="Arial"/>
                <a:cs typeface="Arial"/>
              </a:rPr>
              <a:t>ХОХИРЛЫГ</a:t>
            </a:r>
            <a:r>
              <a:rPr lang="mn-MN" sz="1600" b="1" spc="405" dirty="0">
                <a:latin typeface="Arial"/>
                <a:cs typeface="Arial"/>
              </a:rPr>
              <a:t> </a:t>
            </a:r>
            <a:r>
              <a:rPr lang="mn-MN" sz="1600" b="1" spc="-10" dirty="0">
                <a:latin typeface="Arial"/>
                <a:cs typeface="Arial"/>
              </a:rPr>
              <a:t>ТӨЛҮҮЛЭХ </a:t>
            </a:r>
            <a:r>
              <a:rPr lang="mn-MN" sz="1600" b="1" spc="-5" dirty="0">
                <a:latin typeface="Arial"/>
                <a:cs typeface="Arial"/>
              </a:rPr>
              <a:t>ҮҮРГИЙН ХЭРЭГЖИЛТИЙГ </a:t>
            </a:r>
            <a:r>
              <a:rPr lang="mn-MN" sz="1600" b="1" spc="-25" dirty="0">
                <a:latin typeface="Arial"/>
                <a:cs typeface="Arial"/>
              </a:rPr>
              <a:t>МЭДЭЭЛЭХ:</a:t>
            </a:r>
            <a:endParaRPr lang="mn-MN" sz="1600" dirty="0">
              <a:latin typeface="Arial"/>
              <a:cs typeface="Arial"/>
            </a:endParaRPr>
          </a:p>
        </p:txBody>
      </p:sp>
      <p:sp>
        <p:nvSpPr>
          <p:cNvPr id="5" name="TextBox 4">
            <a:extLst>
              <a:ext uri="{FF2B5EF4-FFF2-40B4-BE49-F238E27FC236}">
                <a16:creationId xmlns:a16="http://schemas.microsoft.com/office/drawing/2014/main" id="{7C4382B1-07B2-4C87-9134-3A9A3416CD40}"/>
              </a:ext>
            </a:extLst>
          </p:cNvPr>
          <p:cNvSpPr txBox="1"/>
          <p:nvPr/>
        </p:nvSpPr>
        <p:spPr>
          <a:xfrm>
            <a:off x="5563986" y="2268378"/>
            <a:ext cx="6093228" cy="1323439"/>
          </a:xfrm>
          <a:prstGeom prst="rect">
            <a:avLst/>
          </a:prstGeom>
          <a:noFill/>
        </p:spPr>
        <p:txBody>
          <a:bodyPr wrap="square">
            <a:spAutoFit/>
          </a:bodyPr>
          <a:lstStyle/>
          <a:p>
            <a:pPr algn="just"/>
            <a:r>
              <a:rPr lang="mn-MN" sz="1600" i="0" dirty="0">
                <a:solidFill>
                  <a:srgbClr val="333333"/>
                </a:solidFill>
                <a:effectLst/>
                <a:latin typeface="Arial" panose="020B0604020202020204" pitchFamily="34" charset="0"/>
              </a:rPr>
              <a:t>Төрийн аудитын байгууллага тухайн жилд Захиргааны ерөнхий хуулийн 103.3-т заасны дагуу төрийн албан тушаалтны төрд учруулсан хохирлыг төлүүлэх үүргийн биелэлтийн талаарх мэдээллийг жил бүр Үндэсний аудитын газрын цахим хуудсанд байршуулна.</a:t>
            </a:r>
            <a:endParaRPr lang="en-US" sz="1600" dirty="0"/>
          </a:p>
        </p:txBody>
      </p:sp>
      <p:sp>
        <p:nvSpPr>
          <p:cNvPr id="7" name="object 2">
            <a:extLst>
              <a:ext uri="{FF2B5EF4-FFF2-40B4-BE49-F238E27FC236}">
                <a16:creationId xmlns:a16="http://schemas.microsoft.com/office/drawing/2014/main" id="{7912E0AD-32C3-42DF-BAEA-33D794459A24}"/>
              </a:ext>
            </a:extLst>
          </p:cNvPr>
          <p:cNvSpPr txBox="1"/>
          <p:nvPr/>
        </p:nvSpPr>
        <p:spPr>
          <a:xfrm>
            <a:off x="8610600" y="417431"/>
            <a:ext cx="2375535" cy="182101"/>
          </a:xfrm>
          <a:prstGeom prst="rect">
            <a:avLst/>
          </a:prstGeom>
        </p:spPr>
        <p:txBody>
          <a:bodyPr vert="horz" wrap="square" lIns="0" tIns="12700" rIns="0" bIns="0" rtlCol="0">
            <a:spAutoFit/>
          </a:bodyPr>
          <a:lstStyle/>
          <a:p>
            <a:pPr algn="ctr">
              <a:lnSpc>
                <a:spcPct val="100000"/>
              </a:lnSpc>
              <a:spcBef>
                <a:spcPts val="100"/>
              </a:spcBef>
            </a:pPr>
            <a:r>
              <a:rPr sz="1100" b="1" spc="-5" dirty="0">
                <a:latin typeface="Arial"/>
                <a:cs typeface="Arial"/>
              </a:rPr>
              <a:t>ТӨРИЙН </a:t>
            </a:r>
            <a:r>
              <a:rPr sz="1100" b="1" spc="-10" dirty="0">
                <a:latin typeface="Arial"/>
                <a:cs typeface="Arial"/>
              </a:rPr>
              <a:t>АУДИТЫН </a:t>
            </a:r>
            <a:r>
              <a:rPr sz="1100" b="1" spc="-15" dirty="0">
                <a:latin typeface="Arial"/>
                <a:cs typeface="Arial"/>
              </a:rPr>
              <a:t>ТУХАЙ</a:t>
            </a:r>
            <a:r>
              <a:rPr sz="1100" b="1" spc="65" dirty="0">
                <a:latin typeface="Arial"/>
                <a:cs typeface="Arial"/>
              </a:rPr>
              <a:t> </a:t>
            </a:r>
            <a:r>
              <a:rPr sz="1100" b="1" spc="-5" dirty="0">
                <a:latin typeface="Arial"/>
                <a:cs typeface="Arial"/>
              </a:rPr>
              <a:t>ХУУЛЬ</a:t>
            </a:r>
            <a:endParaRPr sz="1100" dirty="0">
              <a:latin typeface="Arial"/>
              <a:cs typeface="Arial"/>
            </a:endParaRPr>
          </a:p>
        </p:txBody>
      </p:sp>
      <p:sp>
        <p:nvSpPr>
          <p:cNvPr id="9" name="object 2">
            <a:extLst>
              <a:ext uri="{FF2B5EF4-FFF2-40B4-BE49-F238E27FC236}">
                <a16:creationId xmlns:a16="http://schemas.microsoft.com/office/drawing/2014/main" id="{92AAAB83-7D20-4F79-8C50-20AE91212A6B}"/>
              </a:ext>
            </a:extLst>
          </p:cNvPr>
          <p:cNvSpPr txBox="1"/>
          <p:nvPr/>
        </p:nvSpPr>
        <p:spPr>
          <a:xfrm>
            <a:off x="8610600" y="643757"/>
            <a:ext cx="2375535" cy="120546"/>
          </a:xfrm>
          <a:prstGeom prst="rect">
            <a:avLst/>
          </a:prstGeom>
          <a:solidFill>
            <a:srgbClr val="FDD530"/>
          </a:solidFill>
          <a:ln>
            <a:solidFill>
              <a:schemeClr val="bg1"/>
            </a:solidFill>
          </a:ln>
        </p:spPr>
        <p:style>
          <a:lnRef idx="2">
            <a:schemeClr val="accent1"/>
          </a:lnRef>
          <a:fillRef idx="1">
            <a:schemeClr val="lt1"/>
          </a:fillRef>
          <a:effectRef idx="0">
            <a:schemeClr val="accent1"/>
          </a:effectRef>
          <a:fontRef idx="minor">
            <a:schemeClr val="dk1"/>
          </a:fontRef>
        </p:style>
        <p:txBody>
          <a:bodyPr vert="horz" wrap="square" lIns="0" tIns="12700" rIns="0" bIns="0" rtlCol="0">
            <a:spAutoFit/>
          </a:bodyPr>
          <a:lstStyle/>
          <a:p>
            <a:pPr marL="15875" algn="ctr">
              <a:lnSpc>
                <a:spcPct val="100000"/>
              </a:lnSpc>
              <a:spcBef>
                <a:spcPts val="655"/>
              </a:spcBef>
            </a:pPr>
            <a:r>
              <a:rPr sz="700" b="1" spc="-5" dirty="0">
                <a:solidFill>
                  <a:schemeClr val="tx1"/>
                </a:solidFill>
                <a:latin typeface="Times New Roman"/>
                <a:cs typeface="Times New Roman"/>
              </a:rPr>
              <a:t>Ш И Н Э Ч И Л С Э Н</a:t>
            </a:r>
            <a:r>
              <a:rPr sz="700" b="1" spc="40" dirty="0">
                <a:solidFill>
                  <a:schemeClr val="tx1"/>
                </a:solidFill>
                <a:latin typeface="Times New Roman"/>
                <a:cs typeface="Times New Roman"/>
              </a:rPr>
              <a:t>  </a:t>
            </a:r>
            <a:r>
              <a:rPr sz="700" b="1" spc="-5" dirty="0">
                <a:solidFill>
                  <a:schemeClr val="tx1"/>
                </a:solidFill>
                <a:latin typeface="Times New Roman"/>
                <a:cs typeface="Times New Roman"/>
              </a:rPr>
              <a:t>Н А Й Р У У Л Г А</a:t>
            </a:r>
            <a:endParaRPr sz="700" dirty="0">
              <a:solidFill>
                <a:schemeClr val="tx1"/>
              </a:solidFill>
              <a:latin typeface="Times New Roman"/>
              <a:cs typeface="Times New Roman"/>
            </a:endParaRPr>
          </a:p>
        </p:txBody>
      </p:sp>
    </p:spTree>
    <p:extLst>
      <p:ext uri="{BB962C8B-B14F-4D97-AF65-F5344CB8AC3E}">
        <p14:creationId xmlns:p14="http://schemas.microsoft.com/office/powerpoint/2010/main" val="144058338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4FA550B-2593-4E50-AC1E-F09FA92569C4}"/>
              </a:ext>
            </a:extLst>
          </p:cNvPr>
          <p:cNvSpPr txBox="1"/>
          <p:nvPr/>
        </p:nvSpPr>
        <p:spPr>
          <a:xfrm>
            <a:off x="685800" y="2514600"/>
            <a:ext cx="4800600" cy="584775"/>
          </a:xfrm>
          <a:prstGeom prst="rect">
            <a:avLst/>
          </a:prstGeom>
          <a:noFill/>
        </p:spPr>
        <p:txBody>
          <a:bodyPr wrap="square">
            <a:spAutoFit/>
          </a:bodyPr>
          <a:lstStyle/>
          <a:p>
            <a:pPr marL="299085" indent="-287020">
              <a:lnSpc>
                <a:spcPct val="100000"/>
              </a:lnSpc>
              <a:spcBef>
                <a:spcPts val="1200"/>
              </a:spcBef>
              <a:buFont typeface="Arial"/>
              <a:buChar char="•"/>
              <a:tabLst>
                <a:tab pos="299085" algn="l"/>
                <a:tab pos="299720" algn="l"/>
              </a:tabLst>
            </a:pPr>
            <a:r>
              <a:rPr lang="mn-MN" sz="1600" b="1" i="0" dirty="0">
                <a:effectLst/>
                <a:latin typeface="Arial" panose="020B0604020202020204" pitchFamily="34" charset="0"/>
              </a:rPr>
              <a:t>ТӨРИЙН АУДИТЫН НЭЭЛТТЭЙ, ИЛ ТОД БАЙДЛЫГ ХАНГАХ:  </a:t>
            </a:r>
            <a:endParaRPr lang="mn-MN" sz="1600" dirty="0">
              <a:latin typeface="Arial"/>
              <a:cs typeface="Arial"/>
            </a:endParaRPr>
          </a:p>
        </p:txBody>
      </p:sp>
      <p:sp>
        <p:nvSpPr>
          <p:cNvPr id="5" name="TextBox 4">
            <a:extLst>
              <a:ext uri="{FF2B5EF4-FFF2-40B4-BE49-F238E27FC236}">
                <a16:creationId xmlns:a16="http://schemas.microsoft.com/office/drawing/2014/main" id="{2F93024C-033B-43F0-93CA-4FFCE3F3F4E7}"/>
              </a:ext>
            </a:extLst>
          </p:cNvPr>
          <p:cNvSpPr txBox="1"/>
          <p:nvPr/>
        </p:nvSpPr>
        <p:spPr>
          <a:xfrm>
            <a:off x="5267498" y="609600"/>
            <a:ext cx="6093228" cy="4770537"/>
          </a:xfrm>
          <a:prstGeom prst="rect">
            <a:avLst/>
          </a:prstGeom>
          <a:noFill/>
        </p:spPr>
        <p:txBody>
          <a:bodyPr wrap="square">
            <a:spAutoFit/>
          </a:bodyPr>
          <a:lstStyle/>
          <a:p>
            <a:pPr algn="just" fontAlgn="t"/>
            <a:r>
              <a:rPr lang="mn-MN" sz="1600" b="1" i="0" dirty="0">
                <a:solidFill>
                  <a:srgbClr val="333333"/>
                </a:solidFill>
                <a:effectLst/>
                <a:latin typeface="Arial" panose="020B0604020202020204" pitchFamily="34" charset="0"/>
              </a:rPr>
              <a:t>Төрийн аудитын байгууллагын жилийн үйл ажиллагааны тайланг өөрийн цахим хуудсанд олон нийтэд нээлттэй, ил тод байршуулна.</a:t>
            </a:r>
          </a:p>
          <a:p>
            <a:pPr algn="just" fontAlgn="t"/>
            <a:endParaRPr lang="mn-MN" sz="1600" b="1" i="0" dirty="0">
              <a:solidFill>
                <a:srgbClr val="333333"/>
              </a:solidFill>
              <a:effectLst/>
              <a:latin typeface="Arial" panose="020B0604020202020204" pitchFamily="34" charset="0"/>
            </a:endParaRPr>
          </a:p>
          <a:p>
            <a:pPr algn="just" fontAlgn="t"/>
            <a:r>
              <a:rPr lang="mn-MN" sz="1600" b="1" i="0" dirty="0">
                <a:solidFill>
                  <a:srgbClr val="333333"/>
                </a:solidFill>
                <a:effectLst/>
                <a:latin typeface="Arial" panose="020B0604020202020204" pitchFamily="34" charset="0"/>
              </a:rPr>
              <a:t>Төрийн аудитын байгууллага </a:t>
            </a:r>
            <a:r>
              <a:rPr lang="mn-MN" sz="1600" i="0" dirty="0">
                <a:solidFill>
                  <a:srgbClr val="333333"/>
                </a:solidFill>
                <a:effectLst/>
                <a:latin typeface="Arial" panose="020B0604020202020204" pitchFamily="34" charset="0"/>
              </a:rPr>
              <a:t>төрийн болон албаны, байгууллагын, хувь хүний нууцад хамаарах мэдээлэл агуулснаас бусад</a:t>
            </a:r>
            <a:r>
              <a:rPr lang="mn-MN" sz="1600" b="1" i="0" dirty="0">
                <a:solidFill>
                  <a:srgbClr val="333333"/>
                </a:solidFill>
                <a:effectLst/>
                <a:latin typeface="Arial" panose="020B0604020202020204" pitchFamily="34" charset="0"/>
              </a:rPr>
              <a:t> аудитын тайланг Мэдээллийн ил тод байдал ба мэдээлэл авах эрхийн тухай хуульд заасан журмын дагуу улирал бүр гаргаж, өөрийн цахим хуудсаар олон нийтэд мэдээлнэ.</a:t>
            </a:r>
          </a:p>
          <a:p>
            <a:pPr algn="just" fontAlgn="t"/>
            <a:endParaRPr lang="mn-MN" sz="1600" b="1" i="0" dirty="0">
              <a:solidFill>
                <a:srgbClr val="333333"/>
              </a:solidFill>
              <a:effectLst/>
              <a:latin typeface="Arial" panose="020B0604020202020204" pitchFamily="34" charset="0"/>
            </a:endParaRPr>
          </a:p>
          <a:p>
            <a:pPr algn="just" fontAlgn="t"/>
            <a:r>
              <a:rPr lang="mn-MN" sz="1600" b="1" i="0" dirty="0">
                <a:solidFill>
                  <a:srgbClr val="333333"/>
                </a:solidFill>
                <a:effectLst/>
                <a:latin typeface="Arial" panose="020B0604020202020204" pitchFamily="34" charset="0"/>
              </a:rPr>
              <a:t>Аудитад иргэн, олон нийтийн мэдээллийг ашиглаж болно.</a:t>
            </a:r>
          </a:p>
          <a:p>
            <a:pPr algn="just" fontAlgn="t"/>
            <a:endParaRPr lang="mn-MN" sz="1600" b="1" i="0" dirty="0">
              <a:solidFill>
                <a:srgbClr val="333333"/>
              </a:solidFill>
              <a:effectLst/>
              <a:latin typeface="Arial" panose="020B0604020202020204" pitchFamily="34" charset="0"/>
            </a:endParaRPr>
          </a:p>
          <a:p>
            <a:pPr algn="just" fontAlgn="t"/>
            <a:r>
              <a:rPr lang="mn-MN" sz="1600" b="1" i="0" dirty="0">
                <a:solidFill>
                  <a:srgbClr val="333333"/>
                </a:solidFill>
                <a:effectLst/>
                <a:latin typeface="Arial" panose="020B0604020202020204" pitchFamily="34" charset="0"/>
              </a:rPr>
              <a:t>Төрийн аудитын байгууллагын үйл ажиллагаанд сөрөг нөлөө үзүүлэх болон хуулиар хориглосноос бусад тохиолдолд Монгол Улсын Ерөнхий аудитор, түүний зөвшөөрснөөр төрийн аудитын байгууллагын албан хаагч аудитын тайлангийн талаар олон нийт, албан тушаалтан, иргэн, хуулийн этгээдэд мэдээлэл өгч болно.</a:t>
            </a:r>
          </a:p>
        </p:txBody>
      </p:sp>
      <p:sp>
        <p:nvSpPr>
          <p:cNvPr id="7" name="object 2">
            <a:extLst>
              <a:ext uri="{FF2B5EF4-FFF2-40B4-BE49-F238E27FC236}">
                <a16:creationId xmlns:a16="http://schemas.microsoft.com/office/drawing/2014/main" id="{12B5B90B-4700-4D12-9CC0-4085F742CDAA}"/>
              </a:ext>
            </a:extLst>
          </p:cNvPr>
          <p:cNvSpPr txBox="1"/>
          <p:nvPr/>
        </p:nvSpPr>
        <p:spPr>
          <a:xfrm>
            <a:off x="8839200" y="156989"/>
            <a:ext cx="2375535" cy="182101"/>
          </a:xfrm>
          <a:prstGeom prst="rect">
            <a:avLst/>
          </a:prstGeom>
        </p:spPr>
        <p:txBody>
          <a:bodyPr vert="horz" wrap="square" lIns="0" tIns="12700" rIns="0" bIns="0" rtlCol="0">
            <a:spAutoFit/>
          </a:bodyPr>
          <a:lstStyle/>
          <a:p>
            <a:pPr algn="ctr">
              <a:lnSpc>
                <a:spcPct val="100000"/>
              </a:lnSpc>
              <a:spcBef>
                <a:spcPts val="100"/>
              </a:spcBef>
            </a:pPr>
            <a:r>
              <a:rPr sz="1100" b="1" spc="-5" dirty="0">
                <a:latin typeface="Arial"/>
                <a:cs typeface="Arial"/>
              </a:rPr>
              <a:t>ТӨРИЙН </a:t>
            </a:r>
            <a:r>
              <a:rPr sz="1100" b="1" spc="-10" dirty="0">
                <a:latin typeface="Arial"/>
                <a:cs typeface="Arial"/>
              </a:rPr>
              <a:t>АУДИТЫН </a:t>
            </a:r>
            <a:r>
              <a:rPr sz="1100" b="1" spc="-15" dirty="0">
                <a:latin typeface="Arial"/>
                <a:cs typeface="Arial"/>
              </a:rPr>
              <a:t>ТУХАЙ</a:t>
            </a:r>
            <a:r>
              <a:rPr sz="1100" b="1" spc="65" dirty="0">
                <a:latin typeface="Arial"/>
                <a:cs typeface="Arial"/>
              </a:rPr>
              <a:t> </a:t>
            </a:r>
            <a:r>
              <a:rPr sz="1100" b="1" spc="-5" dirty="0">
                <a:latin typeface="Arial"/>
                <a:cs typeface="Arial"/>
              </a:rPr>
              <a:t>ХУУЛЬ</a:t>
            </a:r>
            <a:endParaRPr sz="1100" dirty="0">
              <a:latin typeface="Arial"/>
              <a:cs typeface="Arial"/>
            </a:endParaRPr>
          </a:p>
        </p:txBody>
      </p:sp>
      <p:sp>
        <p:nvSpPr>
          <p:cNvPr id="9" name="object 2">
            <a:extLst>
              <a:ext uri="{FF2B5EF4-FFF2-40B4-BE49-F238E27FC236}">
                <a16:creationId xmlns:a16="http://schemas.microsoft.com/office/drawing/2014/main" id="{4A023BEC-5A0A-4EBF-95E7-9972360D94A3}"/>
              </a:ext>
            </a:extLst>
          </p:cNvPr>
          <p:cNvSpPr txBox="1"/>
          <p:nvPr/>
        </p:nvSpPr>
        <p:spPr>
          <a:xfrm>
            <a:off x="8839200" y="383315"/>
            <a:ext cx="2375535" cy="120546"/>
          </a:xfrm>
          <a:prstGeom prst="rect">
            <a:avLst/>
          </a:prstGeom>
          <a:solidFill>
            <a:srgbClr val="FDD530"/>
          </a:solidFill>
          <a:ln>
            <a:solidFill>
              <a:schemeClr val="bg1"/>
            </a:solidFill>
          </a:ln>
        </p:spPr>
        <p:style>
          <a:lnRef idx="2">
            <a:schemeClr val="accent1"/>
          </a:lnRef>
          <a:fillRef idx="1">
            <a:schemeClr val="lt1"/>
          </a:fillRef>
          <a:effectRef idx="0">
            <a:schemeClr val="accent1"/>
          </a:effectRef>
          <a:fontRef idx="minor">
            <a:schemeClr val="dk1"/>
          </a:fontRef>
        </p:style>
        <p:txBody>
          <a:bodyPr vert="horz" wrap="square" lIns="0" tIns="12700" rIns="0" bIns="0" rtlCol="0">
            <a:spAutoFit/>
          </a:bodyPr>
          <a:lstStyle/>
          <a:p>
            <a:pPr marL="15875" algn="ctr">
              <a:lnSpc>
                <a:spcPct val="100000"/>
              </a:lnSpc>
              <a:spcBef>
                <a:spcPts val="655"/>
              </a:spcBef>
            </a:pPr>
            <a:r>
              <a:rPr sz="700" b="1" spc="-5" dirty="0">
                <a:solidFill>
                  <a:schemeClr val="tx1"/>
                </a:solidFill>
                <a:latin typeface="Times New Roman"/>
                <a:cs typeface="Times New Roman"/>
              </a:rPr>
              <a:t>Ш И Н Э Ч И Л С Э Н</a:t>
            </a:r>
            <a:r>
              <a:rPr sz="700" b="1" spc="40" dirty="0">
                <a:solidFill>
                  <a:schemeClr val="tx1"/>
                </a:solidFill>
                <a:latin typeface="Times New Roman"/>
                <a:cs typeface="Times New Roman"/>
              </a:rPr>
              <a:t>  </a:t>
            </a:r>
            <a:r>
              <a:rPr sz="700" b="1" spc="-5" dirty="0">
                <a:solidFill>
                  <a:schemeClr val="tx1"/>
                </a:solidFill>
                <a:latin typeface="Times New Roman"/>
                <a:cs typeface="Times New Roman"/>
              </a:rPr>
              <a:t>Н А Й Р У У Л Г А</a:t>
            </a:r>
            <a:endParaRPr sz="700" dirty="0">
              <a:solidFill>
                <a:schemeClr val="tx1"/>
              </a:solidFill>
              <a:latin typeface="Times New Roman"/>
              <a:cs typeface="Times New Roman"/>
            </a:endParaRPr>
          </a:p>
        </p:txBody>
      </p:sp>
    </p:spTree>
    <p:extLst>
      <p:ext uri="{BB962C8B-B14F-4D97-AF65-F5344CB8AC3E}">
        <p14:creationId xmlns:p14="http://schemas.microsoft.com/office/powerpoint/2010/main" val="30494332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874267" y="1605787"/>
            <a:ext cx="10027285" cy="2493645"/>
          </a:xfrm>
          <a:prstGeom prst="rect">
            <a:avLst/>
          </a:prstGeom>
        </p:spPr>
        <p:txBody>
          <a:bodyPr vert="horz" wrap="square" lIns="0" tIns="107314" rIns="0" bIns="0" rtlCol="0">
            <a:spAutoFit/>
          </a:bodyPr>
          <a:lstStyle/>
          <a:p>
            <a:pPr marL="415290" algn="ctr">
              <a:lnSpc>
                <a:spcPct val="100000"/>
              </a:lnSpc>
              <a:spcBef>
                <a:spcPts val="844"/>
              </a:spcBef>
            </a:pPr>
            <a:r>
              <a:rPr sz="1800" b="1" spc="-15" dirty="0">
                <a:latin typeface="Arial"/>
                <a:cs typeface="Arial"/>
              </a:rPr>
              <a:t>МОНГОЛ </a:t>
            </a:r>
            <a:r>
              <a:rPr sz="1800" b="1" spc="-5" dirty="0">
                <a:latin typeface="Arial"/>
                <a:cs typeface="Arial"/>
              </a:rPr>
              <a:t>УЛСЫН ҮНДСЭН ХУУЛИЙН НЭМЭЛТ</a:t>
            </a:r>
            <a:r>
              <a:rPr sz="1800" b="1" spc="50" dirty="0">
                <a:latin typeface="Arial"/>
                <a:cs typeface="Arial"/>
              </a:rPr>
              <a:t> </a:t>
            </a:r>
            <a:r>
              <a:rPr sz="1800" b="1" spc="-5" dirty="0">
                <a:latin typeface="Arial"/>
                <a:cs typeface="Arial"/>
              </a:rPr>
              <a:t>ӨӨРЧЛӨЛТ</a:t>
            </a:r>
            <a:endParaRPr sz="1800">
              <a:latin typeface="Arial"/>
              <a:cs typeface="Arial"/>
            </a:endParaRPr>
          </a:p>
          <a:p>
            <a:pPr marL="12700">
              <a:lnSpc>
                <a:spcPct val="100000"/>
              </a:lnSpc>
              <a:spcBef>
                <a:spcPts val="750"/>
              </a:spcBef>
              <a:tabLst>
                <a:tab pos="8204834" algn="l"/>
              </a:tabLst>
            </a:pPr>
            <a:r>
              <a:rPr sz="1800" spc="-5" dirty="0">
                <a:latin typeface="Arial"/>
                <a:cs typeface="Arial"/>
              </a:rPr>
              <a:t>1992 оны 1 </a:t>
            </a:r>
            <a:r>
              <a:rPr sz="1800" dirty="0">
                <a:latin typeface="Arial"/>
                <a:cs typeface="Arial"/>
              </a:rPr>
              <a:t>дүгээр </a:t>
            </a:r>
            <a:r>
              <a:rPr sz="1800" spc="-5" dirty="0">
                <a:latin typeface="Arial"/>
                <a:cs typeface="Arial"/>
              </a:rPr>
              <a:t>сарын</a:t>
            </a:r>
            <a:r>
              <a:rPr sz="1800" spc="50" dirty="0">
                <a:latin typeface="Arial"/>
                <a:cs typeface="Arial"/>
              </a:rPr>
              <a:t> </a:t>
            </a:r>
            <a:r>
              <a:rPr sz="1800" spc="-5" dirty="0">
                <a:latin typeface="Arial"/>
                <a:cs typeface="Arial"/>
              </a:rPr>
              <a:t>13-ны</a:t>
            </a:r>
            <a:r>
              <a:rPr sz="1800" spc="20" dirty="0">
                <a:latin typeface="Arial"/>
                <a:cs typeface="Arial"/>
              </a:rPr>
              <a:t> </a:t>
            </a:r>
            <a:r>
              <a:rPr sz="1800" spc="-5" dirty="0">
                <a:latin typeface="Arial"/>
                <a:cs typeface="Arial"/>
              </a:rPr>
              <a:t>өдөр	Улаанбаатар</a:t>
            </a:r>
            <a:r>
              <a:rPr sz="1800" spc="-65" dirty="0">
                <a:latin typeface="Arial"/>
                <a:cs typeface="Arial"/>
              </a:rPr>
              <a:t> </a:t>
            </a:r>
            <a:r>
              <a:rPr sz="1800" spc="-10" dirty="0">
                <a:latin typeface="Arial"/>
                <a:cs typeface="Arial"/>
              </a:rPr>
              <a:t>хот</a:t>
            </a:r>
            <a:endParaRPr sz="1800">
              <a:latin typeface="Arial"/>
              <a:cs typeface="Arial"/>
            </a:endParaRPr>
          </a:p>
          <a:p>
            <a:pPr>
              <a:lnSpc>
                <a:spcPct val="100000"/>
              </a:lnSpc>
              <a:spcBef>
                <a:spcPts val="10"/>
              </a:spcBef>
            </a:pPr>
            <a:endParaRPr sz="1600">
              <a:latin typeface="Arial"/>
              <a:cs typeface="Arial"/>
            </a:endParaRPr>
          </a:p>
          <a:p>
            <a:pPr marL="415290" algn="ctr">
              <a:lnSpc>
                <a:spcPct val="100000"/>
              </a:lnSpc>
            </a:pPr>
            <a:r>
              <a:rPr sz="1400" spc="-5" dirty="0">
                <a:latin typeface="Arial"/>
                <a:cs typeface="Arial"/>
              </a:rPr>
              <a:t>Монголын </a:t>
            </a:r>
            <a:r>
              <a:rPr sz="1400" dirty="0">
                <a:latin typeface="Arial"/>
                <a:cs typeface="Arial"/>
              </a:rPr>
              <a:t>ард түмэн</a:t>
            </a:r>
            <a:r>
              <a:rPr sz="1400" spc="-80" dirty="0">
                <a:latin typeface="Arial"/>
                <a:cs typeface="Arial"/>
              </a:rPr>
              <a:t> </a:t>
            </a:r>
            <a:r>
              <a:rPr sz="1400" spc="-5" dirty="0">
                <a:latin typeface="Arial"/>
                <a:cs typeface="Arial"/>
              </a:rPr>
              <a:t>бид:</a:t>
            </a:r>
            <a:endParaRPr sz="1400">
              <a:latin typeface="Arial"/>
              <a:cs typeface="Arial"/>
            </a:endParaRPr>
          </a:p>
          <a:p>
            <a:pPr marL="429259" algn="ctr">
              <a:lnSpc>
                <a:spcPct val="100000"/>
              </a:lnSpc>
              <a:spcBef>
                <a:spcPts val="5"/>
              </a:spcBef>
            </a:pPr>
            <a:r>
              <a:rPr sz="1400" i="1" dirty="0">
                <a:latin typeface="Arial"/>
                <a:cs typeface="Arial"/>
              </a:rPr>
              <a:t>-улсынхаа тусгаар тогтнол, бүрэн эрхт байдлыг бататган</a:t>
            </a:r>
            <a:r>
              <a:rPr sz="1400" i="1" spc="-225" dirty="0">
                <a:latin typeface="Arial"/>
                <a:cs typeface="Arial"/>
              </a:rPr>
              <a:t> </a:t>
            </a:r>
            <a:r>
              <a:rPr sz="1400" i="1" dirty="0">
                <a:latin typeface="Arial"/>
                <a:cs typeface="Arial"/>
              </a:rPr>
              <a:t>бэхжүүлж,</a:t>
            </a:r>
            <a:endParaRPr sz="1400">
              <a:latin typeface="Arial"/>
              <a:cs typeface="Arial"/>
            </a:endParaRPr>
          </a:p>
          <a:p>
            <a:pPr marL="412115" algn="ctr">
              <a:lnSpc>
                <a:spcPct val="100000"/>
              </a:lnSpc>
            </a:pPr>
            <a:r>
              <a:rPr sz="1400" i="1" dirty="0">
                <a:latin typeface="Arial"/>
                <a:cs typeface="Arial"/>
              </a:rPr>
              <a:t>-хүний</a:t>
            </a:r>
            <a:r>
              <a:rPr sz="1400" i="1" spc="-30" dirty="0">
                <a:latin typeface="Arial"/>
                <a:cs typeface="Arial"/>
              </a:rPr>
              <a:t> </a:t>
            </a:r>
            <a:r>
              <a:rPr sz="1400" i="1" dirty="0">
                <a:latin typeface="Arial"/>
                <a:cs typeface="Arial"/>
              </a:rPr>
              <a:t>эрх,</a:t>
            </a:r>
            <a:r>
              <a:rPr sz="1400" i="1" spc="-30" dirty="0">
                <a:latin typeface="Arial"/>
                <a:cs typeface="Arial"/>
              </a:rPr>
              <a:t> </a:t>
            </a:r>
            <a:r>
              <a:rPr sz="1400" i="1" dirty="0">
                <a:latin typeface="Arial"/>
                <a:cs typeface="Arial"/>
              </a:rPr>
              <a:t>эрх</a:t>
            </a:r>
            <a:r>
              <a:rPr sz="1400" i="1" spc="-15" dirty="0">
                <a:latin typeface="Arial"/>
                <a:cs typeface="Arial"/>
              </a:rPr>
              <a:t> </a:t>
            </a:r>
            <a:r>
              <a:rPr sz="1400" i="1" spc="-5" dirty="0">
                <a:latin typeface="Arial"/>
                <a:cs typeface="Arial"/>
              </a:rPr>
              <a:t>чөлөө,</a:t>
            </a:r>
            <a:r>
              <a:rPr sz="1400" i="1" spc="-40" dirty="0">
                <a:latin typeface="Arial"/>
                <a:cs typeface="Arial"/>
              </a:rPr>
              <a:t> </a:t>
            </a:r>
            <a:r>
              <a:rPr sz="1400" i="1" dirty="0">
                <a:latin typeface="Arial"/>
                <a:cs typeface="Arial"/>
              </a:rPr>
              <a:t>шударга</a:t>
            </a:r>
            <a:r>
              <a:rPr sz="1400" i="1" spc="-45" dirty="0">
                <a:latin typeface="Arial"/>
                <a:cs typeface="Arial"/>
              </a:rPr>
              <a:t> </a:t>
            </a:r>
            <a:r>
              <a:rPr sz="1400" i="1" dirty="0">
                <a:latin typeface="Arial"/>
                <a:cs typeface="Arial"/>
              </a:rPr>
              <a:t>ёс,</a:t>
            </a:r>
            <a:r>
              <a:rPr sz="1400" i="1" spc="-15" dirty="0">
                <a:latin typeface="Arial"/>
                <a:cs typeface="Arial"/>
              </a:rPr>
              <a:t> </a:t>
            </a:r>
            <a:r>
              <a:rPr sz="1400" i="1" spc="-5" dirty="0">
                <a:latin typeface="Arial"/>
                <a:cs typeface="Arial"/>
              </a:rPr>
              <a:t>үндэснийхээ</a:t>
            </a:r>
            <a:r>
              <a:rPr sz="1400" i="1" spc="-40" dirty="0">
                <a:latin typeface="Arial"/>
                <a:cs typeface="Arial"/>
              </a:rPr>
              <a:t> </a:t>
            </a:r>
            <a:r>
              <a:rPr sz="1400" i="1" dirty="0">
                <a:latin typeface="Arial"/>
                <a:cs typeface="Arial"/>
              </a:rPr>
              <a:t>эв</a:t>
            </a:r>
            <a:r>
              <a:rPr sz="1400" i="1" spc="-20" dirty="0">
                <a:latin typeface="Arial"/>
                <a:cs typeface="Arial"/>
              </a:rPr>
              <a:t> </a:t>
            </a:r>
            <a:r>
              <a:rPr sz="1400" i="1" dirty="0">
                <a:latin typeface="Arial"/>
                <a:cs typeface="Arial"/>
              </a:rPr>
              <a:t>нэгдлийг</a:t>
            </a:r>
            <a:r>
              <a:rPr sz="1400" i="1" spc="-35" dirty="0">
                <a:latin typeface="Arial"/>
                <a:cs typeface="Arial"/>
              </a:rPr>
              <a:t> </a:t>
            </a:r>
            <a:r>
              <a:rPr sz="1400" i="1" dirty="0">
                <a:latin typeface="Arial"/>
                <a:cs typeface="Arial"/>
              </a:rPr>
              <a:t>эрхэмлэн</a:t>
            </a:r>
            <a:r>
              <a:rPr sz="1400" i="1" spc="-35" dirty="0">
                <a:latin typeface="Arial"/>
                <a:cs typeface="Arial"/>
              </a:rPr>
              <a:t> </a:t>
            </a:r>
            <a:r>
              <a:rPr sz="1400" i="1" dirty="0">
                <a:latin typeface="Arial"/>
                <a:cs typeface="Arial"/>
              </a:rPr>
              <a:t>дээдэлж,</a:t>
            </a:r>
            <a:endParaRPr sz="1400">
              <a:latin typeface="Arial"/>
              <a:cs typeface="Arial"/>
            </a:endParaRPr>
          </a:p>
          <a:p>
            <a:pPr marL="413384" algn="ctr">
              <a:lnSpc>
                <a:spcPct val="100000"/>
              </a:lnSpc>
            </a:pPr>
            <a:r>
              <a:rPr sz="1400" i="1" spc="-5" dirty="0">
                <a:latin typeface="Arial"/>
                <a:cs typeface="Arial"/>
              </a:rPr>
              <a:t>-төрт </a:t>
            </a:r>
            <a:r>
              <a:rPr sz="1400" i="1" dirty="0">
                <a:latin typeface="Arial"/>
                <a:cs typeface="Arial"/>
              </a:rPr>
              <a:t>ёс, түүх, </a:t>
            </a:r>
            <a:r>
              <a:rPr sz="1400" i="1" spc="-5" dirty="0">
                <a:latin typeface="Arial"/>
                <a:cs typeface="Arial"/>
              </a:rPr>
              <a:t>соёлынхоо </a:t>
            </a:r>
            <a:r>
              <a:rPr sz="1400" i="1" dirty="0">
                <a:latin typeface="Arial"/>
                <a:cs typeface="Arial"/>
              </a:rPr>
              <a:t>уламжлалыг </a:t>
            </a:r>
            <a:r>
              <a:rPr sz="1400" i="1" spc="-5" dirty="0">
                <a:latin typeface="Arial"/>
                <a:cs typeface="Arial"/>
              </a:rPr>
              <a:t>нандигнан</a:t>
            </a:r>
            <a:r>
              <a:rPr sz="1400" i="1" spc="-185" dirty="0">
                <a:latin typeface="Arial"/>
                <a:cs typeface="Arial"/>
              </a:rPr>
              <a:t> </a:t>
            </a:r>
            <a:r>
              <a:rPr sz="1400" i="1" spc="-5" dirty="0">
                <a:latin typeface="Arial"/>
                <a:cs typeface="Arial"/>
              </a:rPr>
              <a:t>өвлөж,</a:t>
            </a:r>
            <a:endParaRPr sz="1400">
              <a:latin typeface="Arial"/>
              <a:cs typeface="Arial"/>
            </a:endParaRPr>
          </a:p>
          <a:p>
            <a:pPr marL="412115" algn="ctr">
              <a:lnSpc>
                <a:spcPct val="100000"/>
              </a:lnSpc>
            </a:pPr>
            <a:r>
              <a:rPr sz="1400" i="1" dirty="0">
                <a:latin typeface="Arial"/>
                <a:cs typeface="Arial"/>
              </a:rPr>
              <a:t>-хүн </a:t>
            </a:r>
            <a:r>
              <a:rPr sz="1400" i="1" spc="-5" dirty="0">
                <a:latin typeface="Arial"/>
                <a:cs typeface="Arial"/>
              </a:rPr>
              <a:t>төрөлхтний соёл иргэншлийн ололтыг </a:t>
            </a:r>
            <a:r>
              <a:rPr sz="1400" i="1" dirty="0">
                <a:latin typeface="Arial"/>
                <a:cs typeface="Arial"/>
              </a:rPr>
              <a:t>хүндэтгэн</a:t>
            </a:r>
            <a:r>
              <a:rPr sz="1400" i="1" spc="-180" dirty="0">
                <a:latin typeface="Arial"/>
                <a:cs typeface="Arial"/>
              </a:rPr>
              <a:t> </a:t>
            </a:r>
            <a:r>
              <a:rPr sz="1400" i="1" spc="-5" dirty="0">
                <a:latin typeface="Arial"/>
                <a:cs typeface="Arial"/>
              </a:rPr>
              <a:t>үзэж,</a:t>
            </a:r>
            <a:endParaRPr sz="1400">
              <a:latin typeface="Arial"/>
              <a:cs typeface="Arial"/>
            </a:endParaRPr>
          </a:p>
          <a:p>
            <a:pPr marL="411480" algn="ctr">
              <a:lnSpc>
                <a:spcPct val="100000"/>
              </a:lnSpc>
            </a:pPr>
            <a:r>
              <a:rPr sz="1400" i="1" dirty="0">
                <a:latin typeface="Arial"/>
                <a:cs typeface="Arial"/>
              </a:rPr>
              <a:t>-эх </a:t>
            </a:r>
            <a:r>
              <a:rPr sz="1400" i="1" spc="-5" dirty="0">
                <a:latin typeface="Arial"/>
                <a:cs typeface="Arial"/>
              </a:rPr>
              <a:t>орондоо </a:t>
            </a:r>
            <a:r>
              <a:rPr sz="1400" i="1" dirty="0">
                <a:latin typeface="Arial"/>
                <a:cs typeface="Arial"/>
              </a:rPr>
              <a:t>хүмүүнлэг, </a:t>
            </a:r>
            <a:r>
              <a:rPr sz="1400" i="1" spc="-5" dirty="0">
                <a:latin typeface="Arial"/>
                <a:cs typeface="Arial"/>
              </a:rPr>
              <a:t>иргэний ардчилсан нийгэм цогцлуулан хөгжүүлэхийг </a:t>
            </a:r>
            <a:r>
              <a:rPr sz="1400" i="1" dirty="0">
                <a:latin typeface="Arial"/>
                <a:cs typeface="Arial"/>
              </a:rPr>
              <a:t>эрхэм </a:t>
            </a:r>
            <a:r>
              <a:rPr sz="1400" i="1" spc="-5" dirty="0">
                <a:latin typeface="Arial"/>
                <a:cs typeface="Arial"/>
              </a:rPr>
              <a:t>зорилго</a:t>
            </a:r>
            <a:r>
              <a:rPr sz="1400" i="1" spc="-220" dirty="0">
                <a:latin typeface="Arial"/>
                <a:cs typeface="Arial"/>
              </a:rPr>
              <a:t> </a:t>
            </a:r>
            <a:r>
              <a:rPr sz="1400" i="1" spc="-5" dirty="0">
                <a:latin typeface="Arial"/>
                <a:cs typeface="Arial"/>
              </a:rPr>
              <a:t>болгоно.</a:t>
            </a:r>
            <a:endParaRPr sz="1400">
              <a:latin typeface="Arial"/>
              <a:cs typeface="Arial"/>
            </a:endParaRPr>
          </a:p>
          <a:p>
            <a:pPr marL="416559" algn="ctr">
              <a:lnSpc>
                <a:spcPct val="100000"/>
              </a:lnSpc>
            </a:pPr>
            <a:r>
              <a:rPr sz="1400" dirty="0">
                <a:latin typeface="Arial"/>
                <a:cs typeface="Arial"/>
              </a:rPr>
              <a:t>Үүний </a:t>
            </a:r>
            <a:r>
              <a:rPr sz="1400" spc="-5" dirty="0">
                <a:latin typeface="Arial"/>
                <a:cs typeface="Arial"/>
              </a:rPr>
              <a:t>учир Монгол Улсын Үндсэн </a:t>
            </a:r>
            <a:r>
              <a:rPr sz="1400" spc="-10" dirty="0">
                <a:latin typeface="Arial"/>
                <a:cs typeface="Arial"/>
              </a:rPr>
              <a:t>хуулийг </a:t>
            </a:r>
            <a:r>
              <a:rPr sz="1400" spc="-5" dirty="0">
                <a:latin typeface="Arial"/>
                <a:cs typeface="Arial"/>
              </a:rPr>
              <a:t>даяар олноо зарлан тунхаглаж</a:t>
            </a:r>
            <a:r>
              <a:rPr sz="1400" spc="-50" dirty="0">
                <a:latin typeface="Arial"/>
                <a:cs typeface="Arial"/>
              </a:rPr>
              <a:t> </a:t>
            </a:r>
            <a:r>
              <a:rPr sz="1400" spc="5" dirty="0">
                <a:latin typeface="Arial"/>
                <a:cs typeface="Arial"/>
              </a:rPr>
              <a:t>байна</a:t>
            </a:r>
            <a:r>
              <a:rPr sz="1400" i="1" spc="5" dirty="0">
                <a:latin typeface="Arial"/>
                <a:cs typeface="Arial"/>
              </a:rPr>
              <a:t>.</a:t>
            </a:r>
            <a:endParaRPr sz="1400">
              <a:latin typeface="Arial"/>
              <a:cs typeface="Arial"/>
            </a:endParaRPr>
          </a:p>
        </p:txBody>
      </p:sp>
      <p:sp>
        <p:nvSpPr>
          <p:cNvPr id="3" name="object 3"/>
          <p:cNvSpPr txBox="1"/>
          <p:nvPr/>
        </p:nvSpPr>
        <p:spPr>
          <a:xfrm>
            <a:off x="809650" y="4333113"/>
            <a:ext cx="9936480" cy="1574800"/>
          </a:xfrm>
          <a:prstGeom prst="rect">
            <a:avLst/>
          </a:prstGeom>
        </p:spPr>
        <p:txBody>
          <a:bodyPr vert="horz" wrap="square" lIns="0" tIns="12700" rIns="0" bIns="0" rtlCol="0">
            <a:spAutoFit/>
          </a:bodyPr>
          <a:lstStyle/>
          <a:p>
            <a:pPr marL="1053465" marR="55244" indent="-1041400" algn="just">
              <a:lnSpc>
                <a:spcPct val="100000"/>
              </a:lnSpc>
              <a:spcBef>
                <a:spcPts val="100"/>
              </a:spcBef>
            </a:pPr>
            <a:r>
              <a:rPr sz="2400" spc="-5" dirty="0">
                <a:latin typeface="Arial"/>
                <a:cs typeface="Arial"/>
              </a:rPr>
              <a:t>25.1.7 “Төрийн санхүү, </a:t>
            </a:r>
            <a:r>
              <a:rPr sz="2400" dirty="0">
                <a:latin typeface="Arial"/>
                <a:cs typeface="Arial"/>
              </a:rPr>
              <a:t>төсвийн </a:t>
            </a:r>
            <a:r>
              <a:rPr sz="2400" spc="-5" dirty="0">
                <a:latin typeface="Arial"/>
                <a:cs typeface="Arial"/>
              </a:rPr>
              <a:t>хяналтыг </a:t>
            </a:r>
            <a:r>
              <a:rPr sz="2400" spc="-20" dirty="0">
                <a:latin typeface="Arial"/>
                <a:cs typeface="Arial"/>
              </a:rPr>
              <a:t>хараат </a:t>
            </a:r>
            <a:r>
              <a:rPr sz="2400" spc="-15" dirty="0">
                <a:latin typeface="Arial"/>
                <a:cs typeface="Arial"/>
              </a:rPr>
              <a:t>бусаар </a:t>
            </a:r>
            <a:r>
              <a:rPr sz="2400" spc="-10" dirty="0">
                <a:latin typeface="Arial"/>
                <a:cs typeface="Arial"/>
              </a:rPr>
              <a:t>хэрэгжүүлэх  </a:t>
            </a:r>
            <a:r>
              <a:rPr sz="2400" spc="-15" dirty="0">
                <a:latin typeface="Arial"/>
                <a:cs typeface="Arial"/>
              </a:rPr>
              <a:t>байгууллагын </a:t>
            </a:r>
            <a:r>
              <a:rPr sz="2400" dirty="0">
                <a:latin typeface="Arial"/>
                <a:cs typeface="Arial"/>
              </a:rPr>
              <a:t>бүрэн </a:t>
            </a:r>
            <a:r>
              <a:rPr sz="2400" spc="-15" dirty="0">
                <a:latin typeface="Arial"/>
                <a:cs typeface="Arial"/>
              </a:rPr>
              <a:t>эрх, зохион </a:t>
            </a:r>
            <a:r>
              <a:rPr sz="2400" spc="-40" dirty="0">
                <a:latin typeface="Arial"/>
                <a:cs typeface="Arial"/>
              </a:rPr>
              <a:t>байгуулалт, </a:t>
            </a:r>
            <a:r>
              <a:rPr sz="2400" dirty="0">
                <a:latin typeface="Arial"/>
                <a:cs typeface="Arial"/>
              </a:rPr>
              <a:t>үйл </a:t>
            </a:r>
            <a:r>
              <a:rPr sz="2400" spc="-10" dirty="0">
                <a:latin typeface="Arial"/>
                <a:cs typeface="Arial"/>
              </a:rPr>
              <a:t>ажиллагааны  </a:t>
            </a:r>
            <a:r>
              <a:rPr sz="2400" spc="-5" dirty="0">
                <a:latin typeface="Arial"/>
                <a:cs typeface="Arial"/>
              </a:rPr>
              <a:t>журмыг </a:t>
            </a:r>
            <a:r>
              <a:rPr sz="2400" spc="-15" dirty="0">
                <a:latin typeface="Arial"/>
                <a:cs typeface="Arial"/>
              </a:rPr>
              <a:t>хуулиар</a:t>
            </a:r>
            <a:r>
              <a:rPr sz="2400" spc="-20" dirty="0">
                <a:latin typeface="Arial"/>
                <a:cs typeface="Arial"/>
              </a:rPr>
              <a:t> </a:t>
            </a:r>
            <a:r>
              <a:rPr sz="2400" spc="-10" dirty="0">
                <a:latin typeface="Arial"/>
                <a:cs typeface="Arial"/>
              </a:rPr>
              <a:t>тогтооно”</a:t>
            </a:r>
            <a:endParaRPr sz="2400">
              <a:latin typeface="Arial"/>
              <a:cs typeface="Arial"/>
            </a:endParaRPr>
          </a:p>
          <a:p>
            <a:pPr marR="5080" algn="r">
              <a:lnSpc>
                <a:spcPct val="100000"/>
              </a:lnSpc>
              <a:spcBef>
                <a:spcPts val="1155"/>
              </a:spcBef>
            </a:pPr>
            <a:r>
              <a:rPr sz="2000" spc="-10" dirty="0">
                <a:solidFill>
                  <a:srgbClr val="002C74"/>
                </a:solidFill>
                <a:latin typeface="Arial"/>
                <a:cs typeface="Arial"/>
              </a:rPr>
              <a:t>... МЭДЭГТҮН,</a:t>
            </a:r>
            <a:r>
              <a:rPr sz="2000" spc="-105" dirty="0">
                <a:solidFill>
                  <a:srgbClr val="002C74"/>
                </a:solidFill>
                <a:latin typeface="Arial"/>
                <a:cs typeface="Arial"/>
              </a:rPr>
              <a:t> </a:t>
            </a:r>
            <a:r>
              <a:rPr sz="2000" spc="-5" dirty="0">
                <a:solidFill>
                  <a:srgbClr val="002C74"/>
                </a:solidFill>
                <a:latin typeface="Arial"/>
                <a:cs typeface="Arial"/>
              </a:rPr>
              <a:t>САХИГТУН!</a:t>
            </a:r>
            <a:endParaRPr sz="2000">
              <a:latin typeface="Arial"/>
              <a:cs typeface="Arial"/>
            </a:endParaRPr>
          </a:p>
        </p:txBody>
      </p:sp>
      <p:sp>
        <p:nvSpPr>
          <p:cNvPr id="4" name="object 4"/>
          <p:cNvSpPr txBox="1"/>
          <p:nvPr/>
        </p:nvSpPr>
        <p:spPr>
          <a:xfrm>
            <a:off x="3486403" y="6172606"/>
            <a:ext cx="5605780" cy="239395"/>
          </a:xfrm>
          <a:prstGeom prst="rect">
            <a:avLst/>
          </a:prstGeom>
        </p:spPr>
        <p:txBody>
          <a:bodyPr vert="horz" wrap="square" lIns="0" tIns="12700" rIns="0" bIns="0" rtlCol="0">
            <a:spAutoFit/>
          </a:bodyPr>
          <a:lstStyle/>
          <a:p>
            <a:pPr marL="12700">
              <a:lnSpc>
                <a:spcPct val="100000"/>
              </a:lnSpc>
              <a:spcBef>
                <a:spcPts val="100"/>
              </a:spcBef>
            </a:pPr>
            <a:r>
              <a:rPr sz="1400" i="1" dirty="0">
                <a:latin typeface="Arial"/>
                <a:cs typeface="Arial"/>
              </a:rPr>
              <a:t>Үндсэн хууль </a:t>
            </a:r>
            <a:r>
              <a:rPr sz="1400" i="1" spc="-10" dirty="0">
                <a:latin typeface="Arial"/>
                <a:cs typeface="Arial"/>
              </a:rPr>
              <a:t>бол </a:t>
            </a:r>
            <a:r>
              <a:rPr sz="1400" i="1" spc="-5" dirty="0">
                <a:latin typeface="Arial"/>
                <a:cs typeface="Arial"/>
              </a:rPr>
              <a:t>төр, ард түмний оюун санааны хамтын</a:t>
            </a:r>
            <a:r>
              <a:rPr sz="1400" i="1" spc="-150" dirty="0">
                <a:latin typeface="Arial"/>
                <a:cs typeface="Arial"/>
              </a:rPr>
              <a:t> </a:t>
            </a:r>
            <a:r>
              <a:rPr sz="1400" i="1" spc="-5" dirty="0">
                <a:latin typeface="Arial"/>
                <a:cs typeface="Arial"/>
              </a:rPr>
              <a:t>бүтээл.</a:t>
            </a:r>
            <a:endParaRPr sz="1400">
              <a:latin typeface="Arial"/>
              <a:cs typeface="Arial"/>
            </a:endParaRPr>
          </a:p>
        </p:txBody>
      </p:sp>
      <p:sp>
        <p:nvSpPr>
          <p:cNvPr id="5" name="object 5"/>
          <p:cNvSpPr/>
          <p:nvPr/>
        </p:nvSpPr>
        <p:spPr>
          <a:xfrm>
            <a:off x="5529071" y="283463"/>
            <a:ext cx="1133855" cy="1260347"/>
          </a:xfrm>
          <a:prstGeom prst="rect">
            <a:avLst/>
          </a:prstGeom>
          <a:blipFill>
            <a:blip r:embed="rId2" cstate="print"/>
            <a:stretch>
              <a:fillRect/>
            </a:stretch>
          </a:blipFill>
        </p:spPr>
        <p:txBody>
          <a:bodyPr wrap="square" lIns="0" tIns="0" rIns="0" bIns="0" rtlCol="0"/>
          <a:lstStyle/>
          <a:p>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9109508" y="533400"/>
            <a:ext cx="2375535" cy="182101"/>
          </a:xfrm>
          <a:prstGeom prst="rect">
            <a:avLst/>
          </a:prstGeom>
          <a:ln>
            <a:solidFill>
              <a:schemeClr val="bg1"/>
            </a:solidFill>
          </a:ln>
        </p:spPr>
        <p:style>
          <a:lnRef idx="2">
            <a:schemeClr val="accent1"/>
          </a:lnRef>
          <a:fillRef idx="1">
            <a:schemeClr val="lt1"/>
          </a:fillRef>
          <a:effectRef idx="0">
            <a:schemeClr val="accent1"/>
          </a:effectRef>
          <a:fontRef idx="minor">
            <a:schemeClr val="dk1"/>
          </a:fontRef>
        </p:style>
        <p:txBody>
          <a:bodyPr vert="horz" wrap="square" lIns="0" tIns="12700" rIns="0" bIns="0" rtlCol="0">
            <a:spAutoFit/>
          </a:bodyPr>
          <a:lstStyle/>
          <a:p>
            <a:pPr algn="ctr">
              <a:lnSpc>
                <a:spcPct val="100000"/>
              </a:lnSpc>
              <a:spcBef>
                <a:spcPts val="100"/>
              </a:spcBef>
            </a:pPr>
            <a:r>
              <a:rPr sz="1100" b="1" spc="-5" dirty="0">
                <a:latin typeface="Arial"/>
                <a:cs typeface="Arial"/>
              </a:rPr>
              <a:t>ТӨРИЙН </a:t>
            </a:r>
            <a:r>
              <a:rPr sz="1100" b="1" spc="-10" dirty="0">
                <a:latin typeface="Arial"/>
                <a:cs typeface="Arial"/>
              </a:rPr>
              <a:t>АУДИТЫН </a:t>
            </a:r>
            <a:r>
              <a:rPr sz="1100" b="1" spc="-15" dirty="0">
                <a:latin typeface="Arial"/>
                <a:cs typeface="Arial"/>
              </a:rPr>
              <a:t>ТУХАЙ</a:t>
            </a:r>
            <a:r>
              <a:rPr sz="1100" b="1" spc="65" dirty="0">
                <a:latin typeface="Arial"/>
                <a:cs typeface="Arial"/>
              </a:rPr>
              <a:t> </a:t>
            </a:r>
            <a:r>
              <a:rPr sz="1100" b="1" spc="-5" dirty="0">
                <a:latin typeface="Arial"/>
                <a:cs typeface="Arial"/>
              </a:rPr>
              <a:t>ХУУЛЬ</a:t>
            </a:r>
            <a:endParaRPr sz="1100" dirty="0">
              <a:latin typeface="Arial"/>
              <a:cs typeface="Arial"/>
            </a:endParaRPr>
          </a:p>
        </p:txBody>
      </p:sp>
      <p:sp>
        <p:nvSpPr>
          <p:cNvPr id="3" name="object 3"/>
          <p:cNvSpPr/>
          <p:nvPr/>
        </p:nvSpPr>
        <p:spPr>
          <a:xfrm>
            <a:off x="3061615" y="2782444"/>
            <a:ext cx="6117590" cy="2974975"/>
          </a:xfrm>
          <a:custGeom>
            <a:avLst/>
            <a:gdLst/>
            <a:ahLst/>
            <a:cxnLst/>
            <a:rect l="l" t="t" r="r" b="b"/>
            <a:pathLst>
              <a:path w="6117590" h="2974975">
                <a:moveTo>
                  <a:pt x="0" y="118110"/>
                </a:moveTo>
                <a:lnTo>
                  <a:pt x="9274" y="72116"/>
                </a:lnTo>
                <a:lnTo>
                  <a:pt x="34575" y="34575"/>
                </a:lnTo>
                <a:lnTo>
                  <a:pt x="72116" y="9274"/>
                </a:lnTo>
                <a:lnTo>
                  <a:pt x="118110" y="0"/>
                </a:lnTo>
                <a:lnTo>
                  <a:pt x="5999226" y="0"/>
                </a:lnTo>
                <a:lnTo>
                  <a:pt x="6045219" y="9274"/>
                </a:lnTo>
                <a:lnTo>
                  <a:pt x="6082760" y="34575"/>
                </a:lnTo>
                <a:lnTo>
                  <a:pt x="6108061" y="72116"/>
                </a:lnTo>
                <a:lnTo>
                  <a:pt x="6117336" y="118110"/>
                </a:lnTo>
                <a:lnTo>
                  <a:pt x="6117336" y="2856738"/>
                </a:lnTo>
                <a:lnTo>
                  <a:pt x="6108061" y="2902731"/>
                </a:lnTo>
                <a:lnTo>
                  <a:pt x="6082760" y="2940272"/>
                </a:lnTo>
                <a:lnTo>
                  <a:pt x="6045219" y="2965573"/>
                </a:lnTo>
                <a:lnTo>
                  <a:pt x="5999226" y="2974848"/>
                </a:lnTo>
                <a:lnTo>
                  <a:pt x="118110" y="2974848"/>
                </a:lnTo>
                <a:lnTo>
                  <a:pt x="72116" y="2965573"/>
                </a:lnTo>
                <a:lnTo>
                  <a:pt x="34575" y="2940272"/>
                </a:lnTo>
                <a:lnTo>
                  <a:pt x="9274" y="2902731"/>
                </a:lnTo>
                <a:lnTo>
                  <a:pt x="0" y="2856738"/>
                </a:lnTo>
                <a:lnTo>
                  <a:pt x="0" y="118110"/>
                </a:lnTo>
                <a:close/>
              </a:path>
            </a:pathLst>
          </a:custGeom>
          <a:ln w="12700">
            <a:solidFill>
              <a:srgbClr val="FFFFFF"/>
            </a:solidFill>
            <a:prstDash val="sysDash"/>
          </a:ln>
        </p:spPr>
        <p:txBody>
          <a:bodyPr wrap="square" lIns="0" tIns="0" rIns="0" bIns="0" rtlCol="0"/>
          <a:lstStyle/>
          <a:p>
            <a:endParaRPr/>
          </a:p>
        </p:txBody>
      </p:sp>
      <p:sp>
        <p:nvSpPr>
          <p:cNvPr id="4" name="object 4"/>
          <p:cNvSpPr txBox="1"/>
          <p:nvPr/>
        </p:nvSpPr>
        <p:spPr>
          <a:xfrm>
            <a:off x="3581400" y="2430997"/>
            <a:ext cx="2998470" cy="299720"/>
          </a:xfrm>
          <a:prstGeom prst="rect">
            <a:avLst/>
          </a:prstGeom>
        </p:spPr>
        <p:txBody>
          <a:bodyPr vert="horz" wrap="square" lIns="0" tIns="12700" rIns="0" bIns="0" rtlCol="0">
            <a:spAutoFit/>
          </a:bodyPr>
          <a:lstStyle/>
          <a:p>
            <a:pPr marL="299085" indent="-287020">
              <a:lnSpc>
                <a:spcPct val="100000"/>
              </a:lnSpc>
              <a:spcBef>
                <a:spcPts val="100"/>
              </a:spcBef>
              <a:buFont typeface="Arial"/>
              <a:buChar char="•"/>
              <a:tabLst>
                <a:tab pos="299085" algn="l"/>
                <a:tab pos="299720" algn="l"/>
              </a:tabLst>
            </a:pPr>
            <a:r>
              <a:rPr sz="1800" b="1" spc="-20" dirty="0">
                <a:latin typeface="Arial"/>
                <a:cs typeface="Arial"/>
              </a:rPr>
              <a:t>ХУУЛЬ </a:t>
            </a:r>
            <a:r>
              <a:rPr sz="1800" b="1" spc="-5" dirty="0">
                <a:latin typeface="Arial"/>
                <a:cs typeface="Arial"/>
              </a:rPr>
              <a:t>ЗҮЙН</a:t>
            </a:r>
            <a:r>
              <a:rPr sz="1800" b="1" dirty="0">
                <a:latin typeface="Arial"/>
                <a:cs typeface="Arial"/>
              </a:rPr>
              <a:t> </a:t>
            </a:r>
            <a:r>
              <a:rPr sz="1800" b="1" spc="-55" dirty="0">
                <a:latin typeface="Arial"/>
                <a:cs typeface="Arial"/>
              </a:rPr>
              <a:t>БАТАЛГАА</a:t>
            </a:r>
            <a:endParaRPr sz="1800">
              <a:latin typeface="Arial"/>
              <a:cs typeface="Arial"/>
            </a:endParaRPr>
          </a:p>
        </p:txBody>
      </p:sp>
      <p:sp>
        <p:nvSpPr>
          <p:cNvPr id="5" name="object 5"/>
          <p:cNvSpPr txBox="1"/>
          <p:nvPr/>
        </p:nvSpPr>
        <p:spPr>
          <a:xfrm>
            <a:off x="3581400" y="3010498"/>
            <a:ext cx="4286885" cy="299720"/>
          </a:xfrm>
          <a:prstGeom prst="rect">
            <a:avLst/>
          </a:prstGeom>
        </p:spPr>
        <p:txBody>
          <a:bodyPr vert="horz" wrap="square" lIns="0" tIns="12700" rIns="0" bIns="0" rtlCol="0">
            <a:spAutoFit/>
          </a:bodyPr>
          <a:lstStyle/>
          <a:p>
            <a:pPr marL="299085" indent="-287020">
              <a:lnSpc>
                <a:spcPct val="100000"/>
              </a:lnSpc>
              <a:spcBef>
                <a:spcPts val="100"/>
              </a:spcBef>
              <a:buFont typeface="Arial"/>
              <a:buChar char="•"/>
              <a:tabLst>
                <a:tab pos="299085" algn="l"/>
                <a:tab pos="299720" algn="l"/>
              </a:tabLst>
            </a:pPr>
            <a:r>
              <a:rPr sz="1800" b="1" spc="-5" dirty="0">
                <a:latin typeface="Arial"/>
                <a:cs typeface="Arial"/>
              </a:rPr>
              <a:t>НӨЛӨӨЛЛИЙН </a:t>
            </a:r>
            <a:r>
              <a:rPr sz="1800" b="1" spc="-10" dirty="0">
                <a:latin typeface="Arial"/>
                <a:cs typeface="Arial"/>
              </a:rPr>
              <a:t>МЭДҮҮЛЭГ</a:t>
            </a:r>
            <a:r>
              <a:rPr sz="1800" b="1" spc="-35" dirty="0">
                <a:latin typeface="Arial"/>
                <a:cs typeface="Arial"/>
              </a:rPr>
              <a:t> </a:t>
            </a:r>
            <a:r>
              <a:rPr sz="1800" b="1" spc="-10" dirty="0">
                <a:latin typeface="Arial"/>
                <a:cs typeface="Arial"/>
              </a:rPr>
              <a:t>ХӨТЛӨХ</a:t>
            </a:r>
            <a:endParaRPr sz="1800">
              <a:latin typeface="Arial"/>
              <a:cs typeface="Arial"/>
            </a:endParaRPr>
          </a:p>
        </p:txBody>
      </p:sp>
      <p:sp>
        <p:nvSpPr>
          <p:cNvPr id="6" name="object 6"/>
          <p:cNvSpPr txBox="1"/>
          <p:nvPr/>
        </p:nvSpPr>
        <p:spPr>
          <a:xfrm>
            <a:off x="3581400" y="3589618"/>
            <a:ext cx="3550920" cy="299720"/>
          </a:xfrm>
          <a:prstGeom prst="rect">
            <a:avLst/>
          </a:prstGeom>
        </p:spPr>
        <p:txBody>
          <a:bodyPr vert="horz" wrap="square" lIns="0" tIns="12700" rIns="0" bIns="0" rtlCol="0">
            <a:spAutoFit/>
          </a:bodyPr>
          <a:lstStyle/>
          <a:p>
            <a:pPr marL="299085" indent="-287020">
              <a:lnSpc>
                <a:spcPct val="100000"/>
              </a:lnSpc>
              <a:spcBef>
                <a:spcPts val="100"/>
              </a:spcBef>
              <a:buFont typeface="Arial"/>
              <a:buChar char="•"/>
              <a:tabLst>
                <a:tab pos="299085" algn="l"/>
                <a:tab pos="299720" algn="l"/>
              </a:tabLst>
            </a:pPr>
            <a:r>
              <a:rPr sz="1800" b="1" spc="-15" dirty="0">
                <a:latin typeface="Arial"/>
                <a:cs typeface="Arial"/>
              </a:rPr>
              <a:t>ЭДИЙН ЗАСГИЙН</a:t>
            </a:r>
            <a:r>
              <a:rPr sz="1800" b="1" spc="30" dirty="0">
                <a:latin typeface="Arial"/>
                <a:cs typeface="Arial"/>
              </a:rPr>
              <a:t> </a:t>
            </a:r>
            <a:r>
              <a:rPr sz="1800" b="1" spc="-55" dirty="0">
                <a:latin typeface="Arial"/>
                <a:cs typeface="Arial"/>
              </a:rPr>
              <a:t>БАТАЛГАА</a:t>
            </a:r>
            <a:endParaRPr sz="1800">
              <a:latin typeface="Arial"/>
              <a:cs typeface="Arial"/>
            </a:endParaRPr>
          </a:p>
        </p:txBody>
      </p:sp>
      <p:sp>
        <p:nvSpPr>
          <p:cNvPr id="7" name="object 7"/>
          <p:cNvSpPr txBox="1"/>
          <p:nvPr/>
        </p:nvSpPr>
        <p:spPr>
          <a:xfrm>
            <a:off x="3581400" y="4168992"/>
            <a:ext cx="2953385" cy="299720"/>
          </a:xfrm>
          <a:prstGeom prst="rect">
            <a:avLst/>
          </a:prstGeom>
        </p:spPr>
        <p:txBody>
          <a:bodyPr vert="horz" wrap="square" lIns="0" tIns="12700" rIns="0" bIns="0" rtlCol="0">
            <a:spAutoFit/>
          </a:bodyPr>
          <a:lstStyle/>
          <a:p>
            <a:pPr marL="299085" indent="-287020">
              <a:lnSpc>
                <a:spcPct val="100000"/>
              </a:lnSpc>
              <a:spcBef>
                <a:spcPts val="100"/>
              </a:spcBef>
              <a:buFont typeface="Arial"/>
              <a:buChar char="•"/>
              <a:tabLst>
                <a:tab pos="299085" algn="l"/>
                <a:tab pos="299720" algn="l"/>
              </a:tabLst>
            </a:pPr>
            <a:r>
              <a:rPr sz="1800" b="1" spc="-5" dirty="0">
                <a:latin typeface="Arial"/>
                <a:cs typeface="Arial"/>
              </a:rPr>
              <a:t>НИЙГМИЙН</a:t>
            </a:r>
            <a:r>
              <a:rPr sz="1800" b="1" spc="-35" dirty="0">
                <a:latin typeface="Arial"/>
                <a:cs typeface="Arial"/>
              </a:rPr>
              <a:t> </a:t>
            </a:r>
            <a:r>
              <a:rPr sz="1800" b="1" spc="-50" dirty="0">
                <a:latin typeface="Arial"/>
                <a:cs typeface="Arial"/>
              </a:rPr>
              <a:t>БАТАЛГАА.</a:t>
            </a:r>
            <a:endParaRPr sz="1800">
              <a:latin typeface="Arial"/>
              <a:cs typeface="Arial"/>
            </a:endParaRPr>
          </a:p>
        </p:txBody>
      </p:sp>
      <p:sp>
        <p:nvSpPr>
          <p:cNvPr id="8" name="object 8"/>
          <p:cNvSpPr/>
          <p:nvPr/>
        </p:nvSpPr>
        <p:spPr>
          <a:xfrm>
            <a:off x="509625" y="1898141"/>
            <a:ext cx="2049780" cy="2433827"/>
          </a:xfrm>
          <a:prstGeom prst="rect">
            <a:avLst/>
          </a:prstGeom>
          <a:blipFill>
            <a:blip r:embed="rId2" cstate="print"/>
            <a:stretch>
              <a:fillRect/>
            </a:stretch>
          </a:blipFill>
        </p:spPr>
        <p:txBody>
          <a:bodyPr wrap="square" lIns="0" tIns="0" rIns="0" bIns="0" rtlCol="0"/>
          <a:lstStyle/>
          <a:p>
            <a:endParaRPr/>
          </a:p>
        </p:txBody>
      </p:sp>
      <p:sp>
        <p:nvSpPr>
          <p:cNvPr id="9" name="object 9"/>
          <p:cNvSpPr/>
          <p:nvPr/>
        </p:nvSpPr>
        <p:spPr>
          <a:xfrm>
            <a:off x="659358" y="3373058"/>
            <a:ext cx="1750314" cy="896873"/>
          </a:xfrm>
          <a:prstGeom prst="rect">
            <a:avLst/>
          </a:prstGeom>
          <a:blipFill>
            <a:blip r:embed="rId3" cstate="print"/>
            <a:stretch>
              <a:fillRect/>
            </a:stretch>
          </a:blipFill>
        </p:spPr>
        <p:txBody>
          <a:bodyPr wrap="square" lIns="0" tIns="0" rIns="0" bIns="0" rtlCol="0"/>
          <a:lstStyle/>
          <a:p>
            <a:endParaRPr/>
          </a:p>
        </p:txBody>
      </p:sp>
      <p:sp>
        <p:nvSpPr>
          <p:cNvPr id="10" name="object 10"/>
          <p:cNvSpPr txBox="1"/>
          <p:nvPr/>
        </p:nvSpPr>
        <p:spPr>
          <a:xfrm>
            <a:off x="966163" y="2052374"/>
            <a:ext cx="1244600" cy="1847850"/>
          </a:xfrm>
          <a:prstGeom prst="rect">
            <a:avLst/>
          </a:prstGeom>
        </p:spPr>
        <p:txBody>
          <a:bodyPr vert="horz" wrap="square" lIns="0" tIns="12065" rIns="0" bIns="0" rtlCol="0">
            <a:spAutoFit/>
          </a:bodyPr>
          <a:lstStyle/>
          <a:p>
            <a:pPr algn="ctr">
              <a:lnSpc>
                <a:spcPts val="10535"/>
              </a:lnSpc>
              <a:spcBef>
                <a:spcPts val="95"/>
              </a:spcBef>
            </a:pPr>
            <a:r>
              <a:rPr sz="8800" b="1" spc="-5" dirty="0">
                <a:latin typeface="Arial"/>
                <a:cs typeface="Arial"/>
              </a:rPr>
              <a:t>5</a:t>
            </a:r>
            <a:endParaRPr sz="8800" dirty="0">
              <a:latin typeface="Arial"/>
              <a:cs typeface="Arial"/>
            </a:endParaRPr>
          </a:p>
          <a:p>
            <a:pPr algn="ctr">
              <a:lnSpc>
                <a:spcPts val="3815"/>
              </a:lnSpc>
            </a:pPr>
            <a:r>
              <a:rPr sz="3200" b="1" spc="-170" dirty="0">
                <a:latin typeface="Arial"/>
                <a:cs typeface="Arial"/>
              </a:rPr>
              <a:t>БҮЛЭГ</a:t>
            </a:r>
            <a:endParaRPr sz="3200" dirty="0">
              <a:latin typeface="Arial"/>
              <a:cs typeface="Arial"/>
            </a:endParaRPr>
          </a:p>
        </p:txBody>
      </p:sp>
      <p:sp>
        <p:nvSpPr>
          <p:cNvPr id="12" name="object 2">
            <a:extLst>
              <a:ext uri="{FF2B5EF4-FFF2-40B4-BE49-F238E27FC236}">
                <a16:creationId xmlns:a16="http://schemas.microsoft.com/office/drawing/2014/main" id="{3317B4AA-0BF9-425F-B077-B15BB885BB40}"/>
              </a:ext>
            </a:extLst>
          </p:cNvPr>
          <p:cNvSpPr txBox="1"/>
          <p:nvPr/>
        </p:nvSpPr>
        <p:spPr>
          <a:xfrm>
            <a:off x="9109507" y="767228"/>
            <a:ext cx="2375535" cy="120546"/>
          </a:xfrm>
          <a:prstGeom prst="rect">
            <a:avLst/>
          </a:prstGeom>
          <a:solidFill>
            <a:srgbClr val="FDD530"/>
          </a:solidFill>
          <a:ln>
            <a:solidFill>
              <a:schemeClr val="bg1"/>
            </a:solidFill>
          </a:ln>
        </p:spPr>
        <p:style>
          <a:lnRef idx="2">
            <a:schemeClr val="accent1"/>
          </a:lnRef>
          <a:fillRef idx="1">
            <a:schemeClr val="lt1"/>
          </a:fillRef>
          <a:effectRef idx="0">
            <a:schemeClr val="accent1"/>
          </a:effectRef>
          <a:fontRef idx="minor">
            <a:schemeClr val="dk1"/>
          </a:fontRef>
        </p:style>
        <p:txBody>
          <a:bodyPr vert="horz" wrap="square" lIns="0" tIns="12700" rIns="0" bIns="0" rtlCol="0">
            <a:spAutoFit/>
          </a:bodyPr>
          <a:lstStyle/>
          <a:p>
            <a:pPr marL="15875" algn="ctr">
              <a:lnSpc>
                <a:spcPct val="100000"/>
              </a:lnSpc>
              <a:spcBef>
                <a:spcPts val="655"/>
              </a:spcBef>
            </a:pPr>
            <a:r>
              <a:rPr sz="700" b="1" spc="-5" dirty="0">
                <a:solidFill>
                  <a:schemeClr val="tx1"/>
                </a:solidFill>
                <a:latin typeface="Times New Roman"/>
                <a:cs typeface="Times New Roman"/>
              </a:rPr>
              <a:t>Ш И Н Э Ч И Л С Э Н</a:t>
            </a:r>
            <a:r>
              <a:rPr sz="700" b="1" spc="40" dirty="0">
                <a:solidFill>
                  <a:schemeClr val="tx1"/>
                </a:solidFill>
                <a:latin typeface="Times New Roman"/>
                <a:cs typeface="Times New Roman"/>
              </a:rPr>
              <a:t>  </a:t>
            </a:r>
            <a:r>
              <a:rPr sz="700" b="1" spc="-5" dirty="0">
                <a:solidFill>
                  <a:schemeClr val="tx1"/>
                </a:solidFill>
                <a:latin typeface="Times New Roman"/>
                <a:cs typeface="Times New Roman"/>
              </a:rPr>
              <a:t>Н А Й Р У У Л Г А</a:t>
            </a:r>
            <a:endParaRPr sz="700" dirty="0">
              <a:solidFill>
                <a:schemeClr val="tx1"/>
              </a:solidFill>
              <a:latin typeface="Times New Roman"/>
              <a:cs typeface="Times New Roman"/>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9217151" y="300738"/>
            <a:ext cx="2375535" cy="182101"/>
          </a:xfrm>
          <a:prstGeom prst="rect">
            <a:avLst/>
          </a:prstGeom>
        </p:spPr>
        <p:txBody>
          <a:bodyPr vert="horz" wrap="square" lIns="0" tIns="12700" rIns="0" bIns="0" rtlCol="0">
            <a:spAutoFit/>
          </a:bodyPr>
          <a:lstStyle/>
          <a:p>
            <a:pPr algn="ctr">
              <a:lnSpc>
                <a:spcPct val="100000"/>
              </a:lnSpc>
              <a:spcBef>
                <a:spcPts val="100"/>
              </a:spcBef>
            </a:pPr>
            <a:r>
              <a:rPr sz="1100" b="1" spc="-5" dirty="0">
                <a:latin typeface="Arial"/>
                <a:cs typeface="Arial"/>
              </a:rPr>
              <a:t>ТӨРИЙН </a:t>
            </a:r>
            <a:r>
              <a:rPr sz="1100" b="1" spc="-10" dirty="0">
                <a:latin typeface="Arial"/>
                <a:cs typeface="Arial"/>
              </a:rPr>
              <a:t>АУДИТЫН </a:t>
            </a:r>
            <a:r>
              <a:rPr sz="1100" b="1" spc="-15" dirty="0">
                <a:latin typeface="Arial"/>
                <a:cs typeface="Arial"/>
              </a:rPr>
              <a:t>ТУХАЙ</a:t>
            </a:r>
            <a:r>
              <a:rPr sz="1100" b="1" spc="65" dirty="0">
                <a:latin typeface="Arial"/>
                <a:cs typeface="Arial"/>
              </a:rPr>
              <a:t> </a:t>
            </a:r>
            <a:r>
              <a:rPr sz="1100" b="1" spc="-5" dirty="0">
                <a:latin typeface="Arial"/>
                <a:cs typeface="Arial"/>
              </a:rPr>
              <a:t>ХУУЛЬ</a:t>
            </a:r>
            <a:endParaRPr sz="1100" dirty="0">
              <a:latin typeface="Arial"/>
              <a:cs typeface="Arial"/>
            </a:endParaRPr>
          </a:p>
        </p:txBody>
      </p:sp>
      <p:sp>
        <p:nvSpPr>
          <p:cNvPr id="3" name="object 3"/>
          <p:cNvSpPr/>
          <p:nvPr/>
        </p:nvSpPr>
        <p:spPr>
          <a:xfrm>
            <a:off x="2910839" y="790955"/>
            <a:ext cx="8876030" cy="2292350"/>
          </a:xfrm>
          <a:custGeom>
            <a:avLst/>
            <a:gdLst/>
            <a:ahLst/>
            <a:cxnLst/>
            <a:rect l="l" t="t" r="r" b="b"/>
            <a:pathLst>
              <a:path w="8876030" h="2292350">
                <a:moveTo>
                  <a:pt x="0" y="91059"/>
                </a:moveTo>
                <a:lnTo>
                  <a:pt x="7155" y="55614"/>
                </a:lnTo>
                <a:lnTo>
                  <a:pt x="26669" y="26670"/>
                </a:lnTo>
                <a:lnTo>
                  <a:pt x="55614" y="7155"/>
                </a:lnTo>
                <a:lnTo>
                  <a:pt x="91059" y="0"/>
                </a:lnTo>
                <a:lnTo>
                  <a:pt x="8784717" y="0"/>
                </a:lnTo>
                <a:lnTo>
                  <a:pt x="8820161" y="7155"/>
                </a:lnTo>
                <a:lnTo>
                  <a:pt x="8849106" y="26670"/>
                </a:lnTo>
                <a:lnTo>
                  <a:pt x="8868620" y="55614"/>
                </a:lnTo>
                <a:lnTo>
                  <a:pt x="8875776" y="91059"/>
                </a:lnTo>
                <a:lnTo>
                  <a:pt x="8875776" y="2201037"/>
                </a:lnTo>
                <a:lnTo>
                  <a:pt x="8868620" y="2236481"/>
                </a:lnTo>
                <a:lnTo>
                  <a:pt x="8849106" y="2265426"/>
                </a:lnTo>
                <a:lnTo>
                  <a:pt x="8820161" y="2284940"/>
                </a:lnTo>
                <a:lnTo>
                  <a:pt x="8784717" y="2292096"/>
                </a:lnTo>
                <a:lnTo>
                  <a:pt x="91059" y="2292096"/>
                </a:lnTo>
                <a:lnTo>
                  <a:pt x="55614" y="2284940"/>
                </a:lnTo>
                <a:lnTo>
                  <a:pt x="26669" y="2265426"/>
                </a:lnTo>
                <a:lnTo>
                  <a:pt x="7155" y="2236481"/>
                </a:lnTo>
                <a:lnTo>
                  <a:pt x="0" y="2201037"/>
                </a:lnTo>
                <a:lnTo>
                  <a:pt x="0" y="91059"/>
                </a:lnTo>
                <a:close/>
              </a:path>
            </a:pathLst>
          </a:custGeom>
          <a:ln w="12700">
            <a:solidFill>
              <a:srgbClr val="FFFFFF"/>
            </a:solidFill>
            <a:prstDash val="sysDash"/>
          </a:ln>
        </p:spPr>
        <p:txBody>
          <a:bodyPr wrap="square" lIns="0" tIns="0" rIns="0" bIns="0" rtlCol="0"/>
          <a:lstStyle/>
          <a:p>
            <a:endParaRPr/>
          </a:p>
        </p:txBody>
      </p:sp>
      <p:sp>
        <p:nvSpPr>
          <p:cNvPr id="4" name="object 4"/>
          <p:cNvSpPr txBox="1"/>
          <p:nvPr/>
        </p:nvSpPr>
        <p:spPr>
          <a:xfrm>
            <a:off x="3131311" y="743014"/>
            <a:ext cx="8461375" cy="2281555"/>
          </a:xfrm>
          <a:prstGeom prst="rect">
            <a:avLst/>
          </a:prstGeom>
        </p:spPr>
        <p:txBody>
          <a:bodyPr vert="horz" wrap="square" lIns="0" tIns="88265" rIns="0" bIns="0" rtlCol="0">
            <a:spAutoFit/>
          </a:bodyPr>
          <a:lstStyle/>
          <a:p>
            <a:pPr marL="299085" indent="-287020" algn="just">
              <a:lnSpc>
                <a:spcPct val="100000"/>
              </a:lnSpc>
              <a:spcBef>
                <a:spcPts val="695"/>
              </a:spcBef>
              <a:buChar char="•"/>
              <a:tabLst>
                <a:tab pos="299720" algn="l"/>
              </a:tabLst>
            </a:pPr>
            <a:r>
              <a:rPr sz="1600" spc="-5" dirty="0">
                <a:latin typeface="Arial"/>
                <a:cs typeface="Arial"/>
              </a:rPr>
              <a:t>Аливаа </a:t>
            </a:r>
            <a:r>
              <a:rPr sz="1600" spc="-15" dirty="0">
                <a:latin typeface="Arial"/>
                <a:cs typeface="Arial"/>
              </a:rPr>
              <a:t>этгээд </a:t>
            </a:r>
            <a:r>
              <a:rPr sz="1600" spc="-10" dirty="0">
                <a:latin typeface="Arial"/>
                <a:cs typeface="Arial"/>
              </a:rPr>
              <a:t>хөндлөнгөөс нөлөөлөхийг</a:t>
            </a:r>
            <a:r>
              <a:rPr sz="1600" spc="130" dirty="0">
                <a:latin typeface="Arial"/>
                <a:cs typeface="Arial"/>
              </a:rPr>
              <a:t> </a:t>
            </a:r>
            <a:r>
              <a:rPr sz="1600" spc="-10" dirty="0">
                <a:latin typeface="Arial"/>
                <a:cs typeface="Arial"/>
              </a:rPr>
              <a:t>хориглоно.</a:t>
            </a:r>
            <a:endParaRPr sz="1600" dirty="0">
              <a:latin typeface="Arial"/>
              <a:cs typeface="Arial"/>
            </a:endParaRPr>
          </a:p>
          <a:p>
            <a:pPr marL="299085" indent="-287020" algn="just">
              <a:lnSpc>
                <a:spcPct val="100000"/>
              </a:lnSpc>
              <a:spcBef>
                <a:spcPts val="600"/>
              </a:spcBef>
              <a:buChar char="•"/>
              <a:tabLst>
                <a:tab pos="299720" algn="l"/>
              </a:tabLst>
            </a:pPr>
            <a:r>
              <a:rPr sz="1600" spc="-5" dirty="0">
                <a:latin typeface="Arial"/>
                <a:cs typeface="Arial"/>
              </a:rPr>
              <a:t>Үндэсний </a:t>
            </a:r>
            <a:r>
              <a:rPr sz="1600" spc="-10" dirty="0">
                <a:latin typeface="Arial"/>
                <a:cs typeface="Arial"/>
              </a:rPr>
              <a:t>аюулгүй байдлын </a:t>
            </a:r>
            <a:r>
              <a:rPr sz="1600" spc="-5" dirty="0">
                <a:latin typeface="Arial"/>
                <a:cs typeface="Arial"/>
              </a:rPr>
              <a:t>зөвлөлийн </a:t>
            </a:r>
            <a:r>
              <a:rPr sz="1600" spc="-10" dirty="0">
                <a:latin typeface="Arial"/>
                <a:cs typeface="Arial"/>
              </a:rPr>
              <a:t>дарга, </a:t>
            </a:r>
            <a:r>
              <a:rPr sz="1600" spc="-25" dirty="0">
                <a:latin typeface="Arial"/>
                <a:cs typeface="Arial"/>
              </a:rPr>
              <a:t>Улсын </a:t>
            </a:r>
            <a:r>
              <a:rPr sz="1600" spc="-5" dirty="0">
                <a:latin typeface="Arial"/>
                <a:cs typeface="Arial"/>
              </a:rPr>
              <a:t>Их </a:t>
            </a:r>
            <a:r>
              <a:rPr sz="1600" spc="-20" dirty="0">
                <a:latin typeface="Arial"/>
                <a:cs typeface="Arial"/>
              </a:rPr>
              <a:t>Хурлаас бусад</a:t>
            </a:r>
            <a:r>
              <a:rPr sz="1600" spc="365" dirty="0">
                <a:latin typeface="Arial"/>
                <a:cs typeface="Arial"/>
              </a:rPr>
              <a:t> </a:t>
            </a:r>
            <a:r>
              <a:rPr sz="1600" spc="-15" dirty="0">
                <a:latin typeface="Arial"/>
                <a:cs typeface="Arial"/>
              </a:rPr>
              <a:t>байгууллага,</a:t>
            </a:r>
            <a:endParaRPr sz="1600" dirty="0">
              <a:latin typeface="Arial"/>
              <a:cs typeface="Arial"/>
            </a:endParaRPr>
          </a:p>
          <a:p>
            <a:pPr marL="299085" algn="just">
              <a:lnSpc>
                <a:spcPct val="100000"/>
              </a:lnSpc>
              <a:spcBef>
                <a:spcPts val="5"/>
              </a:spcBef>
            </a:pPr>
            <a:r>
              <a:rPr sz="1600" spc="-15" dirty="0">
                <a:latin typeface="Arial"/>
                <a:cs typeface="Arial"/>
              </a:rPr>
              <a:t>албан </a:t>
            </a:r>
            <a:r>
              <a:rPr sz="1600" spc="-10" dirty="0">
                <a:latin typeface="Arial"/>
                <a:cs typeface="Arial"/>
              </a:rPr>
              <a:t>тушаалтан хяналт тавих, </a:t>
            </a:r>
            <a:r>
              <a:rPr sz="1600" spc="-5" dirty="0">
                <a:latin typeface="Arial"/>
                <a:cs typeface="Arial"/>
              </a:rPr>
              <a:t>үүрэг </a:t>
            </a:r>
            <a:r>
              <a:rPr sz="1600" spc="-10" dirty="0">
                <a:latin typeface="Arial"/>
                <a:cs typeface="Arial"/>
              </a:rPr>
              <a:t>даалгавар өгөхийг</a:t>
            </a:r>
            <a:r>
              <a:rPr sz="1600" spc="229" dirty="0">
                <a:latin typeface="Arial"/>
                <a:cs typeface="Arial"/>
              </a:rPr>
              <a:t> </a:t>
            </a:r>
            <a:r>
              <a:rPr sz="1600" spc="-10" dirty="0">
                <a:latin typeface="Arial"/>
                <a:cs typeface="Arial"/>
              </a:rPr>
              <a:t>хориглоно.</a:t>
            </a:r>
            <a:endParaRPr sz="1600" dirty="0">
              <a:latin typeface="Arial"/>
              <a:cs typeface="Arial"/>
            </a:endParaRPr>
          </a:p>
          <a:p>
            <a:pPr marL="299085" marR="8255" indent="-287020" algn="just">
              <a:lnSpc>
                <a:spcPct val="100000"/>
              </a:lnSpc>
              <a:spcBef>
                <a:spcPts val="600"/>
              </a:spcBef>
              <a:buChar char="•"/>
              <a:tabLst>
                <a:tab pos="299720" algn="l"/>
              </a:tabLst>
            </a:pPr>
            <a:r>
              <a:rPr sz="1600" spc="-15" dirty="0">
                <a:latin typeface="Arial"/>
                <a:cs typeface="Arial"/>
              </a:rPr>
              <a:t>аудитын </a:t>
            </a:r>
            <a:r>
              <a:rPr sz="1600" spc="-5" dirty="0">
                <a:latin typeface="Arial"/>
                <a:cs typeface="Arial"/>
              </a:rPr>
              <a:t>тайлан, дүгнэлттэй </a:t>
            </a:r>
            <a:r>
              <a:rPr sz="1600" dirty="0">
                <a:latin typeface="Arial"/>
                <a:cs typeface="Arial"/>
              </a:rPr>
              <a:t>нь </a:t>
            </a:r>
            <a:r>
              <a:rPr sz="1600" spc="-20" dirty="0">
                <a:latin typeface="Arial"/>
                <a:cs typeface="Arial"/>
              </a:rPr>
              <a:t>холбогдуулан </a:t>
            </a:r>
            <a:r>
              <a:rPr sz="1600" spc="-10" dirty="0">
                <a:latin typeface="Arial"/>
                <a:cs typeface="Arial"/>
              </a:rPr>
              <a:t>хэрэг </a:t>
            </a:r>
            <a:r>
              <a:rPr sz="1600" spc="-5" dirty="0">
                <a:latin typeface="Arial"/>
                <a:cs typeface="Arial"/>
              </a:rPr>
              <a:t>хянан </a:t>
            </a:r>
            <a:r>
              <a:rPr sz="1600" spc="-10" dirty="0">
                <a:latin typeface="Arial"/>
                <a:cs typeface="Arial"/>
              </a:rPr>
              <a:t>шийдвэрлэх ажиллагаа  </a:t>
            </a:r>
            <a:r>
              <a:rPr sz="1600" spc="-20" dirty="0">
                <a:latin typeface="Arial"/>
                <a:cs typeface="Arial"/>
              </a:rPr>
              <a:t>явуулах </a:t>
            </a:r>
            <a:r>
              <a:rPr sz="1600" spc="-15" dirty="0">
                <a:latin typeface="Arial"/>
                <a:cs typeface="Arial"/>
              </a:rPr>
              <a:t>тохиолдолд </a:t>
            </a:r>
            <a:r>
              <a:rPr sz="1600" spc="-5" dirty="0">
                <a:latin typeface="Arial"/>
                <a:cs typeface="Arial"/>
              </a:rPr>
              <a:t>зөвхөн МУЕА-н </a:t>
            </a:r>
            <a:r>
              <a:rPr sz="1600" spc="-15" dirty="0">
                <a:latin typeface="Arial"/>
                <a:cs typeface="Arial"/>
              </a:rPr>
              <a:t>зөвшөөрлөөр </a:t>
            </a:r>
            <a:r>
              <a:rPr sz="1600" spc="-10" dirty="0">
                <a:latin typeface="Arial"/>
                <a:cs typeface="Arial"/>
              </a:rPr>
              <a:t>гэрчийн мэдүүлэг</a:t>
            </a:r>
            <a:r>
              <a:rPr sz="1600" spc="260" dirty="0">
                <a:latin typeface="Arial"/>
                <a:cs typeface="Arial"/>
              </a:rPr>
              <a:t> </a:t>
            </a:r>
            <a:r>
              <a:rPr sz="1600" spc="-5" dirty="0">
                <a:latin typeface="Arial"/>
                <a:cs typeface="Arial"/>
              </a:rPr>
              <a:t>өгнө.</a:t>
            </a:r>
            <a:endParaRPr sz="1600" dirty="0">
              <a:latin typeface="Arial"/>
              <a:cs typeface="Arial"/>
            </a:endParaRPr>
          </a:p>
          <a:p>
            <a:pPr marL="299085" marR="5080" indent="-287020" algn="just">
              <a:lnSpc>
                <a:spcPct val="100000"/>
              </a:lnSpc>
              <a:spcBef>
                <a:spcPts val="600"/>
              </a:spcBef>
              <a:buChar char="•"/>
              <a:tabLst>
                <a:tab pos="299720" algn="l"/>
              </a:tabLst>
            </a:pPr>
            <a:r>
              <a:rPr sz="1600" spc="-15" dirty="0">
                <a:latin typeface="Arial"/>
                <a:cs typeface="Arial"/>
              </a:rPr>
              <a:t>албан </a:t>
            </a:r>
            <a:r>
              <a:rPr sz="1600" spc="-5" dirty="0">
                <a:latin typeface="Arial"/>
                <a:cs typeface="Arial"/>
              </a:rPr>
              <a:t>хаагчийг </a:t>
            </a:r>
            <a:r>
              <a:rPr sz="1600" spc="-15" dirty="0">
                <a:latin typeface="Arial"/>
                <a:cs typeface="Arial"/>
              </a:rPr>
              <a:t>албан </a:t>
            </a:r>
            <a:r>
              <a:rPr sz="1600" spc="-5" dirty="0">
                <a:latin typeface="Arial"/>
                <a:cs typeface="Arial"/>
              </a:rPr>
              <a:t>үүргийнхээ дагуу </a:t>
            </a:r>
            <a:r>
              <a:rPr sz="1600" spc="-15" dirty="0">
                <a:latin typeface="Arial"/>
                <a:cs typeface="Arial"/>
              </a:rPr>
              <a:t>гаргасан </a:t>
            </a:r>
            <a:r>
              <a:rPr sz="1600" spc="-10" dirty="0">
                <a:latin typeface="Arial"/>
                <a:cs typeface="Arial"/>
              </a:rPr>
              <a:t>аудитын </a:t>
            </a:r>
            <a:r>
              <a:rPr sz="1600" spc="-5" dirty="0">
                <a:latin typeface="Arial"/>
                <a:cs typeface="Arial"/>
              </a:rPr>
              <a:t>тайлан, </a:t>
            </a:r>
            <a:r>
              <a:rPr sz="1600" spc="-10" dirty="0">
                <a:latin typeface="Arial"/>
                <a:cs typeface="Arial"/>
              </a:rPr>
              <a:t>дүгнэлт болон  гүйцэтгэж </a:t>
            </a:r>
            <a:r>
              <a:rPr sz="1600" spc="-15" dirty="0">
                <a:latin typeface="Arial"/>
                <a:cs typeface="Arial"/>
              </a:rPr>
              <a:t>байгаа аудитынх </a:t>
            </a:r>
            <a:r>
              <a:rPr sz="1600" dirty="0">
                <a:latin typeface="Arial"/>
                <a:cs typeface="Arial"/>
              </a:rPr>
              <a:t>нь </a:t>
            </a:r>
            <a:r>
              <a:rPr sz="1600" spc="-10" dirty="0">
                <a:latin typeface="Arial"/>
                <a:cs typeface="Arial"/>
              </a:rPr>
              <a:t>талаар </a:t>
            </a:r>
            <a:r>
              <a:rPr sz="1600" spc="-5" dirty="0">
                <a:latin typeface="Arial"/>
                <a:cs typeface="Arial"/>
              </a:rPr>
              <a:t>өөрийг </a:t>
            </a:r>
            <a:r>
              <a:rPr sz="1600" dirty="0">
                <a:latin typeface="Arial"/>
                <a:cs typeface="Arial"/>
              </a:rPr>
              <a:t>нь </a:t>
            </a:r>
            <a:r>
              <a:rPr sz="1600" spc="-15" dirty="0">
                <a:latin typeface="Arial"/>
                <a:cs typeface="Arial"/>
              </a:rPr>
              <a:t>холбогдуулан </a:t>
            </a:r>
            <a:r>
              <a:rPr sz="1600" spc="-5" dirty="0">
                <a:latin typeface="Arial"/>
                <a:cs typeface="Arial"/>
              </a:rPr>
              <a:t>эрүүгийн, зөрчлийн  </a:t>
            </a:r>
            <a:r>
              <a:rPr sz="1600" spc="-10" dirty="0">
                <a:latin typeface="Arial"/>
                <a:cs typeface="Arial"/>
              </a:rPr>
              <a:t>болон </a:t>
            </a:r>
            <a:r>
              <a:rPr sz="1600" spc="-5" dirty="0">
                <a:latin typeface="Arial"/>
                <a:cs typeface="Arial"/>
              </a:rPr>
              <a:t>иргэний </a:t>
            </a:r>
            <a:r>
              <a:rPr sz="1600" spc="-10" dirty="0">
                <a:latin typeface="Arial"/>
                <a:cs typeface="Arial"/>
              </a:rPr>
              <a:t>хэрэг </a:t>
            </a:r>
            <a:r>
              <a:rPr sz="1600" spc="-5" dirty="0">
                <a:latin typeface="Arial"/>
                <a:cs typeface="Arial"/>
              </a:rPr>
              <a:t>хянан </a:t>
            </a:r>
            <a:r>
              <a:rPr sz="1600" spc="-15" dirty="0">
                <a:latin typeface="Arial"/>
                <a:cs typeface="Arial"/>
              </a:rPr>
              <a:t>шийдвэрлэх </a:t>
            </a:r>
            <a:r>
              <a:rPr sz="1600" spc="-10" dirty="0">
                <a:latin typeface="Arial"/>
                <a:cs typeface="Arial"/>
              </a:rPr>
              <a:t>ажиллагаа </a:t>
            </a:r>
            <a:r>
              <a:rPr sz="1600" spc="-25" dirty="0">
                <a:latin typeface="Arial"/>
                <a:cs typeface="Arial"/>
              </a:rPr>
              <a:t>явуулж </a:t>
            </a:r>
            <a:r>
              <a:rPr sz="1600" spc="-10" dirty="0">
                <a:latin typeface="Arial"/>
                <a:cs typeface="Arial"/>
              </a:rPr>
              <a:t>болохгүй.</a:t>
            </a:r>
            <a:r>
              <a:rPr sz="1600" spc="330" dirty="0">
                <a:latin typeface="Arial"/>
                <a:cs typeface="Arial"/>
              </a:rPr>
              <a:t> </a:t>
            </a:r>
            <a:r>
              <a:rPr sz="1600" spc="-70" dirty="0">
                <a:latin typeface="Arial"/>
                <a:cs typeface="Arial"/>
              </a:rPr>
              <a:t>Г.м</a:t>
            </a:r>
            <a:endParaRPr sz="1600" dirty="0">
              <a:latin typeface="Arial"/>
              <a:cs typeface="Arial"/>
            </a:endParaRPr>
          </a:p>
        </p:txBody>
      </p:sp>
      <p:sp>
        <p:nvSpPr>
          <p:cNvPr id="5" name="object 5"/>
          <p:cNvSpPr txBox="1"/>
          <p:nvPr/>
        </p:nvSpPr>
        <p:spPr>
          <a:xfrm>
            <a:off x="341477" y="1355293"/>
            <a:ext cx="2164715" cy="258404"/>
          </a:xfrm>
          <a:prstGeom prst="rect">
            <a:avLst/>
          </a:prstGeom>
        </p:spPr>
        <p:txBody>
          <a:bodyPr vert="horz" wrap="square" lIns="0" tIns="12065" rIns="0" bIns="0" rtlCol="0">
            <a:spAutoFit/>
          </a:bodyPr>
          <a:lstStyle/>
          <a:p>
            <a:pPr marL="12700">
              <a:lnSpc>
                <a:spcPct val="100000"/>
              </a:lnSpc>
              <a:spcBef>
                <a:spcPts val="95"/>
              </a:spcBef>
            </a:pPr>
            <a:r>
              <a:rPr sz="1600" b="1" spc="-25" dirty="0">
                <a:latin typeface="Arial"/>
                <a:cs typeface="Arial"/>
              </a:rPr>
              <a:t>Хууль </a:t>
            </a:r>
            <a:r>
              <a:rPr sz="1600" b="1" spc="-5" dirty="0">
                <a:latin typeface="Arial"/>
                <a:cs typeface="Arial"/>
              </a:rPr>
              <a:t>зүйн</a:t>
            </a:r>
            <a:r>
              <a:rPr sz="1600" b="1" spc="40" dirty="0">
                <a:latin typeface="Arial"/>
                <a:cs typeface="Arial"/>
              </a:rPr>
              <a:t> </a:t>
            </a:r>
            <a:r>
              <a:rPr sz="1600" b="1" spc="-10" dirty="0">
                <a:latin typeface="Arial"/>
                <a:cs typeface="Arial"/>
              </a:rPr>
              <a:t>баталгаа:</a:t>
            </a:r>
            <a:endParaRPr sz="1600" dirty="0">
              <a:latin typeface="Arial"/>
              <a:cs typeface="Arial"/>
            </a:endParaRPr>
          </a:p>
        </p:txBody>
      </p:sp>
      <p:sp>
        <p:nvSpPr>
          <p:cNvPr id="6" name="object 6"/>
          <p:cNvSpPr txBox="1"/>
          <p:nvPr/>
        </p:nvSpPr>
        <p:spPr>
          <a:xfrm>
            <a:off x="341477" y="3432175"/>
            <a:ext cx="2418715" cy="513080"/>
          </a:xfrm>
          <a:prstGeom prst="rect">
            <a:avLst/>
          </a:prstGeom>
        </p:spPr>
        <p:txBody>
          <a:bodyPr vert="horz" wrap="square" lIns="0" tIns="12065" rIns="0" bIns="0" rtlCol="0">
            <a:spAutoFit/>
          </a:bodyPr>
          <a:lstStyle/>
          <a:p>
            <a:pPr marL="12700" marR="5080">
              <a:lnSpc>
                <a:spcPct val="100000"/>
              </a:lnSpc>
              <a:spcBef>
                <a:spcPts val="95"/>
              </a:spcBef>
              <a:tabLst>
                <a:tab pos="1469390" algn="l"/>
              </a:tabLst>
            </a:pPr>
            <a:r>
              <a:rPr sz="1600" b="1" spc="-10" dirty="0">
                <a:latin typeface="Arial"/>
                <a:cs typeface="Arial"/>
              </a:rPr>
              <a:t>Нө</a:t>
            </a:r>
            <a:r>
              <a:rPr sz="1600" b="1" spc="-15" dirty="0">
                <a:latin typeface="Arial"/>
                <a:cs typeface="Arial"/>
              </a:rPr>
              <a:t>л</a:t>
            </a:r>
            <a:r>
              <a:rPr sz="1600" b="1" spc="-5" dirty="0">
                <a:latin typeface="Arial"/>
                <a:cs typeface="Arial"/>
              </a:rPr>
              <a:t>ө</a:t>
            </a:r>
            <a:r>
              <a:rPr sz="1600" b="1" spc="-15" dirty="0">
                <a:latin typeface="Arial"/>
                <a:cs typeface="Arial"/>
              </a:rPr>
              <a:t>ө</a:t>
            </a:r>
            <a:r>
              <a:rPr sz="1600" b="1" spc="-5" dirty="0">
                <a:latin typeface="Arial"/>
                <a:cs typeface="Arial"/>
              </a:rPr>
              <a:t>л</a:t>
            </a:r>
            <a:r>
              <a:rPr sz="1600" b="1" spc="-15" dirty="0">
                <a:latin typeface="Arial"/>
                <a:cs typeface="Arial"/>
              </a:rPr>
              <a:t>л</a:t>
            </a:r>
            <a:r>
              <a:rPr sz="1600" b="1" spc="-5" dirty="0">
                <a:latin typeface="Arial"/>
                <a:cs typeface="Arial"/>
              </a:rPr>
              <a:t>ийн</a:t>
            </a:r>
            <a:r>
              <a:rPr sz="1600" b="1" dirty="0">
                <a:latin typeface="Arial"/>
                <a:cs typeface="Arial"/>
              </a:rPr>
              <a:t>	</a:t>
            </a:r>
            <a:r>
              <a:rPr sz="1600" b="1" spc="-25" dirty="0">
                <a:latin typeface="Arial"/>
                <a:cs typeface="Arial"/>
              </a:rPr>
              <a:t>мэ</a:t>
            </a:r>
            <a:r>
              <a:rPr sz="1600" b="1" spc="-10" dirty="0">
                <a:latin typeface="Arial"/>
                <a:cs typeface="Arial"/>
              </a:rPr>
              <a:t>дүү</a:t>
            </a:r>
            <a:r>
              <a:rPr sz="1600" b="1" dirty="0">
                <a:latin typeface="Arial"/>
                <a:cs typeface="Arial"/>
              </a:rPr>
              <a:t>л</a:t>
            </a:r>
            <a:r>
              <a:rPr sz="1600" b="1" spc="-15" dirty="0">
                <a:latin typeface="Arial"/>
                <a:cs typeface="Arial"/>
              </a:rPr>
              <a:t>э</a:t>
            </a:r>
            <a:r>
              <a:rPr sz="1600" b="1" spc="-5" dirty="0">
                <a:latin typeface="Arial"/>
                <a:cs typeface="Arial"/>
              </a:rPr>
              <a:t>г  </a:t>
            </a:r>
            <a:r>
              <a:rPr sz="1600" b="1" spc="-15" dirty="0">
                <a:latin typeface="Arial"/>
                <a:cs typeface="Arial"/>
              </a:rPr>
              <a:t>хөтлөх:</a:t>
            </a:r>
            <a:endParaRPr sz="1600" dirty="0">
              <a:latin typeface="Arial"/>
              <a:cs typeface="Arial"/>
            </a:endParaRPr>
          </a:p>
        </p:txBody>
      </p:sp>
      <p:sp>
        <p:nvSpPr>
          <p:cNvPr id="7" name="object 7"/>
          <p:cNvSpPr/>
          <p:nvPr/>
        </p:nvSpPr>
        <p:spPr>
          <a:xfrm>
            <a:off x="2910839" y="3296411"/>
            <a:ext cx="8876030" cy="970915"/>
          </a:xfrm>
          <a:custGeom>
            <a:avLst/>
            <a:gdLst/>
            <a:ahLst/>
            <a:cxnLst/>
            <a:rect l="l" t="t" r="r" b="b"/>
            <a:pathLst>
              <a:path w="8876030" h="970914">
                <a:moveTo>
                  <a:pt x="0" y="38480"/>
                </a:moveTo>
                <a:lnTo>
                  <a:pt x="3030" y="23520"/>
                </a:lnTo>
                <a:lnTo>
                  <a:pt x="11287" y="11287"/>
                </a:lnTo>
                <a:lnTo>
                  <a:pt x="23520" y="3030"/>
                </a:lnTo>
                <a:lnTo>
                  <a:pt x="38481" y="0"/>
                </a:lnTo>
                <a:lnTo>
                  <a:pt x="8837294" y="0"/>
                </a:lnTo>
                <a:lnTo>
                  <a:pt x="8852255" y="3030"/>
                </a:lnTo>
                <a:lnTo>
                  <a:pt x="8864488" y="11287"/>
                </a:lnTo>
                <a:lnTo>
                  <a:pt x="8872745" y="23520"/>
                </a:lnTo>
                <a:lnTo>
                  <a:pt x="8875776" y="38480"/>
                </a:lnTo>
                <a:lnTo>
                  <a:pt x="8875776" y="932307"/>
                </a:lnTo>
                <a:lnTo>
                  <a:pt x="8872745" y="947267"/>
                </a:lnTo>
                <a:lnTo>
                  <a:pt x="8864488" y="959500"/>
                </a:lnTo>
                <a:lnTo>
                  <a:pt x="8852255" y="967757"/>
                </a:lnTo>
                <a:lnTo>
                  <a:pt x="8837294" y="970788"/>
                </a:lnTo>
                <a:lnTo>
                  <a:pt x="38481" y="970788"/>
                </a:lnTo>
                <a:lnTo>
                  <a:pt x="23520" y="967757"/>
                </a:lnTo>
                <a:lnTo>
                  <a:pt x="11287" y="959500"/>
                </a:lnTo>
                <a:lnTo>
                  <a:pt x="3030" y="947267"/>
                </a:lnTo>
                <a:lnTo>
                  <a:pt x="0" y="932307"/>
                </a:lnTo>
                <a:lnTo>
                  <a:pt x="0" y="38480"/>
                </a:lnTo>
                <a:close/>
              </a:path>
            </a:pathLst>
          </a:custGeom>
          <a:ln w="12700">
            <a:solidFill>
              <a:srgbClr val="FFFFFF"/>
            </a:solidFill>
            <a:prstDash val="sysDash"/>
          </a:ln>
        </p:spPr>
        <p:txBody>
          <a:bodyPr wrap="square" lIns="0" tIns="0" rIns="0" bIns="0" rtlCol="0"/>
          <a:lstStyle/>
          <a:p>
            <a:endParaRPr/>
          </a:p>
        </p:txBody>
      </p:sp>
      <p:sp>
        <p:nvSpPr>
          <p:cNvPr id="8" name="object 8"/>
          <p:cNvSpPr txBox="1"/>
          <p:nvPr/>
        </p:nvSpPr>
        <p:spPr>
          <a:xfrm>
            <a:off x="2922833" y="3305230"/>
            <a:ext cx="8851900" cy="913070"/>
          </a:xfrm>
          <a:prstGeom prst="rect">
            <a:avLst/>
          </a:prstGeom>
          <a:solidFill>
            <a:schemeClr val="bg1"/>
          </a:solidFill>
        </p:spPr>
        <p:txBody>
          <a:bodyPr vert="horz" wrap="square" lIns="0" tIns="172720" rIns="0" bIns="0" rtlCol="0">
            <a:spAutoFit/>
          </a:bodyPr>
          <a:lstStyle/>
          <a:p>
            <a:pPr marL="220979" marR="189230" algn="just">
              <a:lnSpc>
                <a:spcPct val="100000"/>
              </a:lnSpc>
              <a:spcBef>
                <a:spcPts val="1360"/>
              </a:spcBef>
            </a:pPr>
            <a:r>
              <a:rPr sz="1600" spc="-5" dirty="0">
                <a:latin typeface="Arial"/>
                <a:cs typeface="Arial"/>
              </a:rPr>
              <a:t>МУЕА-н </a:t>
            </a:r>
            <a:r>
              <a:rPr sz="1600" spc="-15" dirty="0">
                <a:latin typeface="Arial"/>
                <a:cs typeface="Arial"/>
              </a:rPr>
              <a:t>баталсан </a:t>
            </a:r>
            <a:r>
              <a:rPr sz="1600" spc="-5" dirty="0">
                <a:latin typeface="Arial"/>
                <a:cs typeface="Arial"/>
              </a:rPr>
              <a:t>журмын дагуу </a:t>
            </a:r>
            <a:r>
              <a:rPr sz="1600" b="1" spc="-10" dirty="0">
                <a:latin typeface="Arial"/>
                <a:cs typeface="Arial"/>
              </a:rPr>
              <a:t>албан </a:t>
            </a:r>
            <a:r>
              <a:rPr sz="1600" b="1" spc="-5" dirty="0">
                <a:latin typeface="Arial"/>
                <a:cs typeface="Arial"/>
              </a:rPr>
              <a:t>хаагч бүрэн </a:t>
            </a:r>
            <a:r>
              <a:rPr sz="1600" b="1" spc="-10" dirty="0">
                <a:latin typeface="Arial"/>
                <a:cs typeface="Arial"/>
              </a:rPr>
              <a:t>эрхээ хэрэгжүүлэхэд </a:t>
            </a:r>
            <a:r>
              <a:rPr sz="1600" b="1" spc="-5" dirty="0">
                <a:latin typeface="Arial"/>
                <a:cs typeface="Arial"/>
              </a:rPr>
              <a:t>саад </a:t>
            </a:r>
            <a:r>
              <a:rPr sz="1600" b="1" spc="-10" dirty="0">
                <a:latin typeface="Arial"/>
                <a:cs typeface="Arial"/>
              </a:rPr>
              <a:t>учруулсан,  </a:t>
            </a:r>
            <a:r>
              <a:rPr sz="1600" b="1" spc="-5" dirty="0">
                <a:latin typeface="Arial"/>
                <a:cs typeface="Arial"/>
              </a:rPr>
              <a:t>аливаа </a:t>
            </a:r>
            <a:r>
              <a:rPr sz="1600" b="1" spc="-30" dirty="0">
                <a:latin typeface="Arial"/>
                <a:cs typeface="Arial"/>
              </a:rPr>
              <a:t>дарамт, </a:t>
            </a:r>
            <a:r>
              <a:rPr sz="1600" b="1" spc="-5" dirty="0">
                <a:latin typeface="Arial"/>
                <a:cs typeface="Arial"/>
              </a:rPr>
              <a:t>шахалт үзүүлсэн, </a:t>
            </a:r>
            <a:r>
              <a:rPr sz="1600" b="1" spc="-15" dirty="0">
                <a:latin typeface="Arial"/>
                <a:cs typeface="Arial"/>
              </a:rPr>
              <a:t>хууль </a:t>
            </a:r>
            <a:r>
              <a:rPr sz="1600" b="1" spc="-25" dirty="0">
                <a:latin typeface="Arial"/>
                <a:cs typeface="Arial"/>
              </a:rPr>
              <a:t>бус </a:t>
            </a:r>
            <a:r>
              <a:rPr sz="1600" b="1" spc="-5" dirty="0">
                <a:latin typeface="Arial"/>
                <a:cs typeface="Arial"/>
              </a:rPr>
              <a:t>нөлөөллийн талаар нөлөөллийн </a:t>
            </a:r>
            <a:r>
              <a:rPr sz="1600" b="1" spc="-10" dirty="0">
                <a:latin typeface="Arial"/>
                <a:cs typeface="Arial"/>
              </a:rPr>
              <a:t>мэдүүлэг  </a:t>
            </a:r>
            <a:r>
              <a:rPr sz="1600" b="1" spc="-5" dirty="0">
                <a:latin typeface="Arial"/>
                <a:cs typeface="Arial"/>
              </a:rPr>
              <a:t>хөтөлнө.</a:t>
            </a:r>
            <a:endParaRPr sz="1600" b="1" dirty="0">
              <a:latin typeface="Arial"/>
              <a:cs typeface="Arial"/>
            </a:endParaRPr>
          </a:p>
        </p:txBody>
      </p:sp>
      <p:sp>
        <p:nvSpPr>
          <p:cNvPr id="9" name="object 9"/>
          <p:cNvSpPr/>
          <p:nvPr/>
        </p:nvSpPr>
        <p:spPr>
          <a:xfrm>
            <a:off x="2910839" y="4482084"/>
            <a:ext cx="8876030" cy="585470"/>
          </a:xfrm>
          <a:custGeom>
            <a:avLst/>
            <a:gdLst/>
            <a:ahLst/>
            <a:cxnLst/>
            <a:rect l="l" t="t" r="r" b="b"/>
            <a:pathLst>
              <a:path w="8876030" h="585470">
                <a:moveTo>
                  <a:pt x="0" y="23241"/>
                </a:moveTo>
                <a:lnTo>
                  <a:pt x="1827" y="14198"/>
                </a:lnTo>
                <a:lnTo>
                  <a:pt x="6810" y="6810"/>
                </a:lnTo>
                <a:lnTo>
                  <a:pt x="14198" y="1827"/>
                </a:lnTo>
                <a:lnTo>
                  <a:pt x="23241" y="0"/>
                </a:lnTo>
                <a:lnTo>
                  <a:pt x="8852535" y="0"/>
                </a:lnTo>
                <a:lnTo>
                  <a:pt x="8861577" y="1827"/>
                </a:lnTo>
                <a:lnTo>
                  <a:pt x="8868965" y="6810"/>
                </a:lnTo>
                <a:lnTo>
                  <a:pt x="8873948" y="14198"/>
                </a:lnTo>
                <a:lnTo>
                  <a:pt x="8875776" y="23241"/>
                </a:lnTo>
                <a:lnTo>
                  <a:pt x="8875776" y="561975"/>
                </a:lnTo>
                <a:lnTo>
                  <a:pt x="8873948" y="571017"/>
                </a:lnTo>
                <a:lnTo>
                  <a:pt x="8868965" y="578405"/>
                </a:lnTo>
                <a:lnTo>
                  <a:pt x="8861577" y="583388"/>
                </a:lnTo>
                <a:lnTo>
                  <a:pt x="8852535" y="585216"/>
                </a:lnTo>
                <a:lnTo>
                  <a:pt x="23241" y="585216"/>
                </a:lnTo>
                <a:lnTo>
                  <a:pt x="14198" y="583388"/>
                </a:lnTo>
                <a:lnTo>
                  <a:pt x="6810" y="578405"/>
                </a:lnTo>
                <a:lnTo>
                  <a:pt x="1827" y="571017"/>
                </a:lnTo>
                <a:lnTo>
                  <a:pt x="0" y="561975"/>
                </a:lnTo>
                <a:lnTo>
                  <a:pt x="0" y="23241"/>
                </a:lnTo>
                <a:close/>
              </a:path>
            </a:pathLst>
          </a:custGeom>
          <a:ln w="12700">
            <a:solidFill>
              <a:srgbClr val="FFFFFF"/>
            </a:solidFill>
            <a:prstDash val="sysDash"/>
          </a:ln>
        </p:spPr>
        <p:txBody>
          <a:bodyPr wrap="square" lIns="0" tIns="0" rIns="0" bIns="0" rtlCol="0"/>
          <a:lstStyle/>
          <a:p>
            <a:endParaRPr/>
          </a:p>
        </p:txBody>
      </p:sp>
      <p:sp>
        <p:nvSpPr>
          <p:cNvPr id="10" name="object 10"/>
          <p:cNvSpPr txBox="1"/>
          <p:nvPr/>
        </p:nvSpPr>
        <p:spPr>
          <a:xfrm>
            <a:off x="2924289" y="4492357"/>
            <a:ext cx="8849360" cy="420628"/>
          </a:xfrm>
          <a:prstGeom prst="rect">
            <a:avLst/>
          </a:prstGeom>
          <a:solidFill>
            <a:schemeClr val="bg1"/>
          </a:solidFill>
        </p:spPr>
        <p:txBody>
          <a:bodyPr vert="horz" wrap="square" lIns="0" tIns="172720" rIns="0" bIns="0" rtlCol="0">
            <a:spAutoFit/>
          </a:bodyPr>
          <a:lstStyle/>
          <a:p>
            <a:pPr marL="219710">
              <a:lnSpc>
                <a:spcPct val="100000"/>
              </a:lnSpc>
              <a:spcBef>
                <a:spcPts val="1360"/>
              </a:spcBef>
            </a:pPr>
            <a:r>
              <a:rPr sz="1600" spc="-5" dirty="0">
                <a:latin typeface="Arial"/>
                <a:cs typeface="Arial"/>
              </a:rPr>
              <a:t>Төсөв санхүү, цалин </a:t>
            </a:r>
            <a:r>
              <a:rPr sz="1600" spc="-10" dirty="0">
                <a:latin typeface="Arial"/>
                <a:cs typeface="Arial"/>
              </a:rPr>
              <a:t>хөлсний </a:t>
            </a:r>
            <a:r>
              <a:rPr sz="1600" spc="-15" dirty="0">
                <a:latin typeface="Arial"/>
                <a:cs typeface="Arial"/>
              </a:rPr>
              <a:t>хараат </a:t>
            </a:r>
            <a:r>
              <a:rPr sz="1600" spc="-30" dirty="0">
                <a:latin typeface="Arial"/>
                <a:cs typeface="Arial"/>
              </a:rPr>
              <a:t>бус </a:t>
            </a:r>
            <a:r>
              <a:rPr sz="1600" spc="-15" dirty="0">
                <a:latin typeface="Arial"/>
                <a:cs typeface="Arial"/>
              </a:rPr>
              <a:t>байх </a:t>
            </a:r>
            <a:r>
              <a:rPr sz="1600" spc="-5" dirty="0">
                <a:latin typeface="Arial"/>
                <a:cs typeface="Arial"/>
              </a:rPr>
              <a:t>нөхцөлийн </a:t>
            </a:r>
            <a:r>
              <a:rPr sz="1600" spc="-10" dirty="0">
                <a:latin typeface="Arial"/>
                <a:cs typeface="Arial"/>
              </a:rPr>
              <a:t>талаар</a:t>
            </a:r>
            <a:r>
              <a:rPr sz="1600" spc="260" dirty="0">
                <a:latin typeface="Arial"/>
                <a:cs typeface="Arial"/>
              </a:rPr>
              <a:t> </a:t>
            </a:r>
            <a:r>
              <a:rPr sz="1600" spc="-10" dirty="0">
                <a:latin typeface="Arial"/>
                <a:cs typeface="Arial"/>
              </a:rPr>
              <a:t>тусгасан.</a:t>
            </a:r>
            <a:endParaRPr sz="1600" dirty="0">
              <a:latin typeface="Arial"/>
              <a:cs typeface="Arial"/>
            </a:endParaRPr>
          </a:p>
        </p:txBody>
      </p:sp>
      <p:sp>
        <p:nvSpPr>
          <p:cNvPr id="11" name="object 11"/>
          <p:cNvSpPr txBox="1"/>
          <p:nvPr/>
        </p:nvSpPr>
        <p:spPr>
          <a:xfrm>
            <a:off x="1762505" y="4512309"/>
            <a:ext cx="806450" cy="258404"/>
          </a:xfrm>
          <a:prstGeom prst="rect">
            <a:avLst/>
          </a:prstGeom>
        </p:spPr>
        <p:txBody>
          <a:bodyPr vert="horz" wrap="square" lIns="0" tIns="12065" rIns="0" bIns="0" rtlCol="0">
            <a:spAutoFit/>
          </a:bodyPr>
          <a:lstStyle/>
          <a:p>
            <a:pPr marL="12700">
              <a:lnSpc>
                <a:spcPct val="100000"/>
              </a:lnSpc>
              <a:spcBef>
                <a:spcPts val="95"/>
              </a:spcBef>
            </a:pPr>
            <a:r>
              <a:rPr sz="1600" b="1" spc="-20" dirty="0">
                <a:latin typeface="Arial"/>
                <a:cs typeface="Arial"/>
              </a:rPr>
              <a:t>з</a:t>
            </a:r>
            <a:r>
              <a:rPr sz="1600" b="1" spc="-10" dirty="0">
                <a:latin typeface="Arial"/>
                <a:cs typeface="Arial"/>
              </a:rPr>
              <a:t>асгийн</a:t>
            </a:r>
            <a:endParaRPr sz="1600">
              <a:latin typeface="Arial"/>
              <a:cs typeface="Arial"/>
            </a:endParaRPr>
          </a:p>
        </p:txBody>
      </p:sp>
      <p:sp>
        <p:nvSpPr>
          <p:cNvPr id="12" name="object 12"/>
          <p:cNvSpPr txBox="1"/>
          <p:nvPr/>
        </p:nvSpPr>
        <p:spPr>
          <a:xfrm>
            <a:off x="325018" y="4512309"/>
            <a:ext cx="978535" cy="513080"/>
          </a:xfrm>
          <a:prstGeom prst="rect">
            <a:avLst/>
          </a:prstGeom>
        </p:spPr>
        <p:txBody>
          <a:bodyPr vert="horz" wrap="square" lIns="0" tIns="12065" rIns="0" bIns="0" rtlCol="0">
            <a:spAutoFit/>
          </a:bodyPr>
          <a:lstStyle/>
          <a:p>
            <a:pPr marL="12700">
              <a:lnSpc>
                <a:spcPct val="100000"/>
              </a:lnSpc>
              <a:spcBef>
                <a:spcPts val="95"/>
              </a:spcBef>
            </a:pPr>
            <a:r>
              <a:rPr sz="1600" b="1" spc="-10" dirty="0">
                <a:latin typeface="Arial"/>
                <a:cs typeface="Arial"/>
              </a:rPr>
              <a:t>Эдийн</a:t>
            </a:r>
            <a:endParaRPr sz="1600" dirty="0">
              <a:latin typeface="Arial"/>
              <a:cs typeface="Arial"/>
            </a:endParaRPr>
          </a:p>
          <a:p>
            <a:pPr marL="12700">
              <a:lnSpc>
                <a:spcPct val="100000"/>
              </a:lnSpc>
            </a:pPr>
            <a:r>
              <a:rPr sz="1600" b="1" spc="-10" dirty="0">
                <a:latin typeface="Arial"/>
                <a:cs typeface="Arial"/>
              </a:rPr>
              <a:t>баталгаа:</a:t>
            </a:r>
            <a:endParaRPr sz="1600" dirty="0">
              <a:latin typeface="Arial"/>
              <a:cs typeface="Arial"/>
            </a:endParaRPr>
          </a:p>
        </p:txBody>
      </p:sp>
      <p:sp>
        <p:nvSpPr>
          <p:cNvPr id="13" name="object 13"/>
          <p:cNvSpPr/>
          <p:nvPr/>
        </p:nvSpPr>
        <p:spPr>
          <a:xfrm>
            <a:off x="2927604" y="5286755"/>
            <a:ext cx="8874760" cy="1371600"/>
          </a:xfrm>
          <a:custGeom>
            <a:avLst/>
            <a:gdLst/>
            <a:ahLst/>
            <a:cxnLst/>
            <a:rect l="l" t="t" r="r" b="b"/>
            <a:pathLst>
              <a:path w="8874760" h="1371600">
                <a:moveTo>
                  <a:pt x="0" y="54483"/>
                </a:moveTo>
                <a:lnTo>
                  <a:pt x="4280" y="33272"/>
                </a:lnTo>
                <a:lnTo>
                  <a:pt x="15954" y="15954"/>
                </a:lnTo>
                <a:lnTo>
                  <a:pt x="33272" y="4280"/>
                </a:lnTo>
                <a:lnTo>
                  <a:pt x="54482" y="0"/>
                </a:lnTo>
                <a:lnTo>
                  <a:pt x="8819769" y="0"/>
                </a:lnTo>
                <a:lnTo>
                  <a:pt x="8840979" y="4280"/>
                </a:lnTo>
                <a:lnTo>
                  <a:pt x="8858297" y="15954"/>
                </a:lnTo>
                <a:lnTo>
                  <a:pt x="8869971" y="33272"/>
                </a:lnTo>
                <a:lnTo>
                  <a:pt x="8874252" y="54483"/>
                </a:lnTo>
                <a:lnTo>
                  <a:pt x="8874252" y="1317142"/>
                </a:lnTo>
                <a:lnTo>
                  <a:pt x="8869971" y="1338338"/>
                </a:lnTo>
                <a:lnTo>
                  <a:pt x="8858297" y="1355648"/>
                </a:lnTo>
                <a:lnTo>
                  <a:pt x="8840979" y="1367320"/>
                </a:lnTo>
                <a:lnTo>
                  <a:pt x="8819769" y="1371600"/>
                </a:lnTo>
                <a:lnTo>
                  <a:pt x="54482" y="1371600"/>
                </a:lnTo>
                <a:lnTo>
                  <a:pt x="33272" y="1367320"/>
                </a:lnTo>
                <a:lnTo>
                  <a:pt x="15954" y="1355648"/>
                </a:lnTo>
                <a:lnTo>
                  <a:pt x="4280" y="1338338"/>
                </a:lnTo>
                <a:lnTo>
                  <a:pt x="0" y="1317142"/>
                </a:lnTo>
                <a:lnTo>
                  <a:pt x="0" y="54483"/>
                </a:lnTo>
                <a:close/>
              </a:path>
            </a:pathLst>
          </a:custGeom>
          <a:ln w="12700">
            <a:solidFill>
              <a:srgbClr val="FFFFFF"/>
            </a:solidFill>
            <a:prstDash val="sysDash"/>
          </a:ln>
        </p:spPr>
        <p:txBody>
          <a:bodyPr wrap="square" lIns="0" tIns="0" rIns="0" bIns="0" rtlCol="0"/>
          <a:lstStyle/>
          <a:p>
            <a:endParaRPr/>
          </a:p>
        </p:txBody>
      </p:sp>
      <p:sp>
        <p:nvSpPr>
          <p:cNvPr id="14" name="object 14"/>
          <p:cNvSpPr txBox="1"/>
          <p:nvPr/>
        </p:nvSpPr>
        <p:spPr>
          <a:xfrm>
            <a:off x="2941931" y="5297908"/>
            <a:ext cx="8846185" cy="1158009"/>
          </a:xfrm>
          <a:prstGeom prst="rect">
            <a:avLst/>
          </a:prstGeom>
          <a:solidFill>
            <a:schemeClr val="bg1"/>
          </a:solidFill>
        </p:spPr>
        <p:txBody>
          <a:bodyPr vert="horz" wrap="square" lIns="0" tIns="171450" rIns="0" bIns="0" rtlCol="0">
            <a:spAutoFit/>
          </a:bodyPr>
          <a:lstStyle/>
          <a:p>
            <a:pPr marL="218440" marR="184785" algn="just">
              <a:lnSpc>
                <a:spcPct val="100000"/>
              </a:lnSpc>
              <a:spcBef>
                <a:spcPts val="1350"/>
              </a:spcBef>
            </a:pPr>
            <a:r>
              <a:rPr sz="1600" spc="-5" dirty="0">
                <a:latin typeface="Arial"/>
                <a:cs typeface="Arial"/>
              </a:rPr>
              <a:t>Төрийн </a:t>
            </a:r>
            <a:r>
              <a:rPr sz="1600" spc="-10" dirty="0">
                <a:latin typeface="Arial"/>
                <a:cs typeface="Arial"/>
              </a:rPr>
              <a:t>албаны </a:t>
            </a:r>
            <a:r>
              <a:rPr sz="1600" spc="-5" dirty="0">
                <a:latin typeface="Arial"/>
                <a:cs typeface="Arial"/>
              </a:rPr>
              <a:t>тухай </a:t>
            </a:r>
            <a:r>
              <a:rPr sz="1600" spc="-15" dirty="0">
                <a:latin typeface="Arial"/>
                <a:cs typeface="Arial"/>
              </a:rPr>
              <a:t>хууль </a:t>
            </a:r>
            <a:r>
              <a:rPr sz="1600" spc="-5" dirty="0">
                <a:latin typeface="Arial"/>
                <a:cs typeface="Arial"/>
              </a:rPr>
              <a:t>тогтоомжид заасан төрийн </a:t>
            </a:r>
            <a:r>
              <a:rPr sz="1600" spc="-10" dirty="0">
                <a:latin typeface="Arial"/>
                <a:cs typeface="Arial"/>
              </a:rPr>
              <a:t>албан </a:t>
            </a:r>
            <a:r>
              <a:rPr sz="1600" spc="-5" dirty="0">
                <a:latin typeface="Arial"/>
                <a:cs typeface="Arial"/>
              </a:rPr>
              <a:t>хаагчийн </a:t>
            </a:r>
            <a:r>
              <a:rPr sz="1600" dirty="0">
                <a:latin typeface="Arial"/>
                <a:cs typeface="Arial"/>
              </a:rPr>
              <a:t>ажиллах </a:t>
            </a:r>
            <a:r>
              <a:rPr sz="1600" spc="-5" dirty="0">
                <a:latin typeface="Arial"/>
                <a:cs typeface="Arial"/>
              </a:rPr>
              <a:t>нөхцөл,  </a:t>
            </a:r>
            <a:r>
              <a:rPr sz="1600" spc="-20" dirty="0">
                <a:latin typeface="Arial"/>
                <a:cs typeface="Arial"/>
              </a:rPr>
              <a:t>баталгаа, </a:t>
            </a:r>
            <a:r>
              <a:rPr sz="1600" spc="-15" dirty="0">
                <a:latin typeface="Arial"/>
                <a:cs typeface="Arial"/>
              </a:rPr>
              <a:t>нэмэгдэл </a:t>
            </a:r>
            <a:r>
              <a:rPr sz="1600" spc="-20" dirty="0">
                <a:latin typeface="Arial"/>
                <a:cs typeface="Arial"/>
              </a:rPr>
              <a:t>баталгаа, </a:t>
            </a:r>
            <a:r>
              <a:rPr sz="1600" dirty="0">
                <a:latin typeface="Arial"/>
                <a:cs typeface="Arial"/>
              </a:rPr>
              <a:t>цалин </a:t>
            </a:r>
            <a:r>
              <a:rPr sz="1600" spc="-5" dirty="0">
                <a:latin typeface="Arial"/>
                <a:cs typeface="Arial"/>
              </a:rPr>
              <a:t>хөлс, нөхөн төлбөр, тусламж, шагнал урамшил,  </a:t>
            </a:r>
            <a:r>
              <a:rPr sz="1600" spc="-10" dirty="0">
                <a:latin typeface="Arial"/>
                <a:cs typeface="Arial"/>
              </a:rPr>
              <a:t>тэтгэмж авах, </a:t>
            </a:r>
            <a:r>
              <a:rPr sz="1600" spc="-5" dirty="0">
                <a:latin typeface="Arial"/>
                <a:cs typeface="Arial"/>
              </a:rPr>
              <a:t>орон </a:t>
            </a:r>
            <a:r>
              <a:rPr sz="1600" spc="-15" dirty="0">
                <a:latin typeface="Arial"/>
                <a:cs typeface="Arial"/>
              </a:rPr>
              <a:t>байраар </a:t>
            </a:r>
            <a:r>
              <a:rPr sz="1600" spc="-20" dirty="0">
                <a:latin typeface="Arial"/>
                <a:cs typeface="Arial"/>
              </a:rPr>
              <a:t>хангагдахад </a:t>
            </a:r>
            <a:r>
              <a:rPr sz="1600" spc="-5" dirty="0">
                <a:latin typeface="Arial"/>
                <a:cs typeface="Arial"/>
              </a:rPr>
              <a:t>төрөөс </a:t>
            </a:r>
            <a:r>
              <a:rPr sz="1600" dirty="0">
                <a:latin typeface="Arial"/>
                <a:cs typeface="Arial"/>
              </a:rPr>
              <a:t>дэмжлэг </a:t>
            </a:r>
            <a:r>
              <a:rPr sz="1600" spc="-5" dirty="0">
                <a:latin typeface="Arial"/>
                <a:cs typeface="Arial"/>
              </a:rPr>
              <a:t>үзүүлэхээс </a:t>
            </a:r>
            <a:r>
              <a:rPr sz="1600" spc="-15" dirty="0">
                <a:latin typeface="Arial"/>
                <a:cs typeface="Arial"/>
              </a:rPr>
              <a:t>гадна </a:t>
            </a:r>
            <a:r>
              <a:rPr sz="1600" spc="-5" dirty="0">
                <a:latin typeface="Arial"/>
                <a:cs typeface="Arial"/>
              </a:rPr>
              <a:t>энэ </a:t>
            </a:r>
            <a:r>
              <a:rPr sz="1600" spc="-10" dirty="0">
                <a:latin typeface="Arial"/>
                <a:cs typeface="Arial"/>
              </a:rPr>
              <a:t>хуульд  </a:t>
            </a:r>
            <a:r>
              <a:rPr sz="1600" spc="-5" dirty="0">
                <a:latin typeface="Arial"/>
                <a:cs typeface="Arial"/>
              </a:rPr>
              <a:t>заасан </a:t>
            </a:r>
            <a:r>
              <a:rPr sz="1600" spc="-20" dirty="0">
                <a:latin typeface="Arial"/>
                <a:cs typeface="Arial"/>
              </a:rPr>
              <a:t>баталгаагаар</a:t>
            </a:r>
            <a:r>
              <a:rPr sz="1600" spc="20" dirty="0">
                <a:latin typeface="Arial"/>
                <a:cs typeface="Arial"/>
              </a:rPr>
              <a:t> </a:t>
            </a:r>
            <a:r>
              <a:rPr sz="1600" spc="-20" dirty="0">
                <a:latin typeface="Arial"/>
                <a:cs typeface="Arial"/>
              </a:rPr>
              <a:t>хангагдана.</a:t>
            </a:r>
            <a:endParaRPr sz="1600" dirty="0">
              <a:latin typeface="Arial"/>
              <a:cs typeface="Arial"/>
            </a:endParaRPr>
          </a:p>
        </p:txBody>
      </p:sp>
      <p:sp>
        <p:nvSpPr>
          <p:cNvPr id="15" name="object 15"/>
          <p:cNvSpPr txBox="1"/>
          <p:nvPr/>
        </p:nvSpPr>
        <p:spPr>
          <a:xfrm>
            <a:off x="341477" y="5535574"/>
            <a:ext cx="2040889" cy="258404"/>
          </a:xfrm>
          <a:prstGeom prst="rect">
            <a:avLst/>
          </a:prstGeom>
        </p:spPr>
        <p:txBody>
          <a:bodyPr vert="horz" wrap="square" lIns="0" tIns="12065" rIns="0" bIns="0" rtlCol="0">
            <a:spAutoFit/>
          </a:bodyPr>
          <a:lstStyle/>
          <a:p>
            <a:pPr marL="12700">
              <a:lnSpc>
                <a:spcPct val="100000"/>
              </a:lnSpc>
              <a:spcBef>
                <a:spcPts val="95"/>
              </a:spcBef>
            </a:pPr>
            <a:r>
              <a:rPr sz="1600" b="1" spc="-10" dirty="0">
                <a:latin typeface="Arial"/>
                <a:cs typeface="Arial"/>
              </a:rPr>
              <a:t>Нийгмийн</a:t>
            </a:r>
            <a:r>
              <a:rPr sz="1600" b="1" spc="5" dirty="0">
                <a:latin typeface="Arial"/>
                <a:cs typeface="Arial"/>
              </a:rPr>
              <a:t> </a:t>
            </a:r>
            <a:r>
              <a:rPr sz="1600" b="1" spc="-10" dirty="0">
                <a:latin typeface="Arial"/>
                <a:cs typeface="Arial"/>
              </a:rPr>
              <a:t>баталгаа:</a:t>
            </a:r>
            <a:endParaRPr sz="1600" dirty="0">
              <a:latin typeface="Arial"/>
              <a:cs typeface="Arial"/>
            </a:endParaRPr>
          </a:p>
        </p:txBody>
      </p:sp>
      <p:sp>
        <p:nvSpPr>
          <p:cNvPr id="17" name="object 2">
            <a:extLst>
              <a:ext uri="{FF2B5EF4-FFF2-40B4-BE49-F238E27FC236}">
                <a16:creationId xmlns:a16="http://schemas.microsoft.com/office/drawing/2014/main" id="{CA1C9930-61A8-43B0-A972-4D423519E0F0}"/>
              </a:ext>
            </a:extLst>
          </p:cNvPr>
          <p:cNvSpPr txBox="1"/>
          <p:nvPr/>
        </p:nvSpPr>
        <p:spPr>
          <a:xfrm>
            <a:off x="9217150" y="492380"/>
            <a:ext cx="2375535" cy="120546"/>
          </a:xfrm>
          <a:prstGeom prst="rect">
            <a:avLst/>
          </a:prstGeom>
          <a:solidFill>
            <a:srgbClr val="FDD530"/>
          </a:solidFill>
          <a:ln>
            <a:solidFill>
              <a:schemeClr val="bg1"/>
            </a:solidFill>
          </a:ln>
        </p:spPr>
        <p:style>
          <a:lnRef idx="2">
            <a:schemeClr val="accent1"/>
          </a:lnRef>
          <a:fillRef idx="1">
            <a:schemeClr val="lt1"/>
          </a:fillRef>
          <a:effectRef idx="0">
            <a:schemeClr val="accent1"/>
          </a:effectRef>
          <a:fontRef idx="minor">
            <a:schemeClr val="dk1"/>
          </a:fontRef>
        </p:style>
        <p:txBody>
          <a:bodyPr vert="horz" wrap="square" lIns="0" tIns="12700" rIns="0" bIns="0" rtlCol="0">
            <a:spAutoFit/>
          </a:bodyPr>
          <a:lstStyle/>
          <a:p>
            <a:pPr marL="15875" algn="ctr">
              <a:lnSpc>
                <a:spcPct val="100000"/>
              </a:lnSpc>
              <a:spcBef>
                <a:spcPts val="655"/>
              </a:spcBef>
            </a:pPr>
            <a:r>
              <a:rPr sz="700" b="1" spc="-5" dirty="0">
                <a:solidFill>
                  <a:schemeClr val="tx1"/>
                </a:solidFill>
                <a:latin typeface="Times New Roman"/>
                <a:cs typeface="Times New Roman"/>
              </a:rPr>
              <a:t>Ш И Н Э Ч И Л С Э Н</a:t>
            </a:r>
            <a:r>
              <a:rPr sz="700" b="1" spc="40" dirty="0">
                <a:solidFill>
                  <a:schemeClr val="tx1"/>
                </a:solidFill>
                <a:latin typeface="Times New Roman"/>
                <a:cs typeface="Times New Roman"/>
              </a:rPr>
              <a:t>  </a:t>
            </a:r>
            <a:r>
              <a:rPr sz="700" b="1" spc="-5" dirty="0">
                <a:solidFill>
                  <a:schemeClr val="tx1"/>
                </a:solidFill>
                <a:latin typeface="Times New Roman"/>
                <a:cs typeface="Times New Roman"/>
              </a:rPr>
              <a:t>Н А Й Р У У Л Г А</a:t>
            </a:r>
            <a:endParaRPr sz="700" dirty="0">
              <a:solidFill>
                <a:schemeClr val="tx1"/>
              </a:solidFill>
              <a:latin typeface="Times New Roman"/>
              <a:cs typeface="Times New Roman"/>
            </a:endParaRP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C45D953-F5E6-4BA1-83CF-25870C2B15F7}"/>
              </a:ext>
            </a:extLst>
          </p:cNvPr>
          <p:cNvSpPr txBox="1"/>
          <p:nvPr/>
        </p:nvSpPr>
        <p:spPr>
          <a:xfrm>
            <a:off x="457200" y="2971800"/>
            <a:ext cx="3810000" cy="338554"/>
          </a:xfrm>
          <a:prstGeom prst="rect">
            <a:avLst/>
          </a:prstGeom>
          <a:noFill/>
        </p:spPr>
        <p:txBody>
          <a:bodyPr wrap="square">
            <a:spAutoFit/>
          </a:bodyPr>
          <a:lstStyle/>
          <a:p>
            <a:pPr marL="299085" indent="-287020">
              <a:lnSpc>
                <a:spcPct val="100000"/>
              </a:lnSpc>
              <a:spcBef>
                <a:spcPts val="1200"/>
              </a:spcBef>
              <a:buFont typeface="Arial"/>
              <a:buChar char="•"/>
              <a:tabLst>
                <a:tab pos="299085" algn="l"/>
                <a:tab pos="299720" algn="l"/>
              </a:tabLst>
            </a:pPr>
            <a:r>
              <a:rPr lang="mn-MN" sz="1600" b="1" i="0" dirty="0">
                <a:effectLst/>
                <a:latin typeface="Arial" panose="020B0604020202020204" pitchFamily="34" charset="0"/>
              </a:rPr>
              <a:t>ЭДИЙН ЗАСГИЙН БАТАЛГАА</a:t>
            </a:r>
            <a:endParaRPr lang="mn-MN" sz="1600" dirty="0">
              <a:latin typeface="Arial"/>
              <a:cs typeface="Arial"/>
            </a:endParaRPr>
          </a:p>
        </p:txBody>
      </p:sp>
      <p:sp>
        <p:nvSpPr>
          <p:cNvPr id="5" name="TextBox 4">
            <a:extLst>
              <a:ext uri="{FF2B5EF4-FFF2-40B4-BE49-F238E27FC236}">
                <a16:creationId xmlns:a16="http://schemas.microsoft.com/office/drawing/2014/main" id="{C403041D-AB50-4B92-BE62-A74C30458BB3}"/>
              </a:ext>
            </a:extLst>
          </p:cNvPr>
          <p:cNvSpPr txBox="1"/>
          <p:nvPr/>
        </p:nvSpPr>
        <p:spPr>
          <a:xfrm>
            <a:off x="4382196" y="948792"/>
            <a:ext cx="7085212" cy="5693866"/>
          </a:xfrm>
          <a:prstGeom prst="rect">
            <a:avLst/>
          </a:prstGeom>
          <a:noFill/>
        </p:spPr>
        <p:txBody>
          <a:bodyPr wrap="square">
            <a:spAutoFit/>
          </a:bodyPr>
          <a:lstStyle/>
          <a:p>
            <a:pPr marL="285750" indent="-285750" algn="just" fontAlgn="t">
              <a:buFont typeface="Arial" panose="020B0604020202020204" pitchFamily="34" charset="0"/>
              <a:buChar char="•"/>
            </a:pPr>
            <a:r>
              <a:rPr lang="mn-MN" sz="1400" b="0" i="0" dirty="0">
                <a:solidFill>
                  <a:srgbClr val="333333"/>
                </a:solidFill>
                <a:effectLst/>
                <a:latin typeface="Arial" panose="020B0604020202020204" pitchFamily="34" charset="0"/>
              </a:rPr>
              <a:t>Монгол Улсын Ерөнхий аудитор </a:t>
            </a:r>
            <a:r>
              <a:rPr lang="mn-MN" sz="1400" b="1" i="0" dirty="0">
                <a:solidFill>
                  <a:srgbClr val="333333"/>
                </a:solidFill>
                <a:effectLst/>
                <a:latin typeface="Arial" panose="020B0604020202020204" pitchFamily="34" charset="0"/>
              </a:rPr>
              <a:t>төрийн аудитын байгууллагын үйл ажиллагааны</a:t>
            </a:r>
            <a:r>
              <a:rPr lang="mn-MN" sz="1400" b="0" i="0" dirty="0">
                <a:solidFill>
                  <a:srgbClr val="333333"/>
                </a:solidFill>
                <a:effectLst/>
                <a:latin typeface="Arial" panose="020B0604020202020204" pitchFamily="34" charset="0"/>
              </a:rPr>
              <a:t> болон </a:t>
            </a:r>
            <a:r>
              <a:rPr lang="mn-MN" sz="1400" b="1" i="0" dirty="0">
                <a:solidFill>
                  <a:srgbClr val="333333"/>
                </a:solidFill>
                <a:effectLst/>
                <a:latin typeface="Arial" panose="020B0604020202020204" pitchFamily="34" charset="0"/>
              </a:rPr>
              <a:t>хөрөнгө оруулалтын төсвийг төлөвлөн Улсын Их Хурлын Төсвийн байнгын хороонд хянуулахаар хүргүүлнэ</a:t>
            </a:r>
            <a:r>
              <a:rPr lang="mn-MN" sz="1400" b="0" i="0" dirty="0">
                <a:solidFill>
                  <a:srgbClr val="333333"/>
                </a:solidFill>
                <a:effectLst/>
                <a:latin typeface="Arial" panose="020B0604020202020204" pitchFamily="34" charset="0"/>
              </a:rPr>
              <a:t>.</a:t>
            </a:r>
          </a:p>
          <a:p>
            <a:pPr algn="just" fontAlgn="t"/>
            <a:endParaRPr lang="mn-MN" sz="1400" b="0" i="0" dirty="0">
              <a:solidFill>
                <a:srgbClr val="333333"/>
              </a:solidFill>
              <a:effectLst/>
              <a:latin typeface="Arial" panose="020B0604020202020204" pitchFamily="34" charset="0"/>
            </a:endParaRPr>
          </a:p>
          <a:p>
            <a:pPr marL="285750" indent="-285750" algn="just" fontAlgn="t">
              <a:buFont typeface="Arial" panose="020B0604020202020204" pitchFamily="34" charset="0"/>
              <a:buChar char="•"/>
            </a:pPr>
            <a:r>
              <a:rPr lang="mn-MN" sz="1400" b="1" i="0" dirty="0">
                <a:solidFill>
                  <a:srgbClr val="333333"/>
                </a:solidFill>
                <a:effectLst/>
                <a:latin typeface="Arial" panose="020B0604020202020204" pitchFamily="34" charset="0"/>
              </a:rPr>
              <a:t>Монгол Улсын Ерөнхий аудитор Улсын Их Хурлын Төсвийн байнгын хороогоор хянагдсан төрийн аудитын байгууллагын төсвийн төслийн эцсийн хувилбарыг улсын төсөвт </a:t>
            </a:r>
            <a:r>
              <a:rPr lang="mn-MN" sz="1400" b="1" i="0" dirty="0">
                <a:solidFill>
                  <a:srgbClr val="F3B00E"/>
                </a:solidFill>
                <a:effectLst/>
                <a:latin typeface="Arial" panose="020B0604020202020204" pitchFamily="34" charset="0"/>
              </a:rPr>
              <a:t>нэгтгүүлэхээр</a:t>
            </a:r>
            <a:r>
              <a:rPr lang="mn-MN" sz="1400" b="1" i="0" dirty="0">
                <a:solidFill>
                  <a:srgbClr val="333333"/>
                </a:solidFill>
                <a:effectLst/>
                <a:latin typeface="Arial" panose="020B0604020202020204" pitchFamily="34" charset="0"/>
              </a:rPr>
              <a:t> санхүү, төсвийн асуудал эрхэлсэн төрийн захиргааны төв байгууллагад хуульд заасны дагуу хүргүүлнэ.</a:t>
            </a:r>
          </a:p>
          <a:p>
            <a:pPr algn="just" fontAlgn="t"/>
            <a:endParaRPr lang="mn-MN" sz="1400" b="1" i="0" dirty="0">
              <a:solidFill>
                <a:srgbClr val="333333"/>
              </a:solidFill>
              <a:effectLst/>
              <a:latin typeface="Arial" panose="020B0604020202020204" pitchFamily="34" charset="0"/>
            </a:endParaRPr>
          </a:p>
          <a:p>
            <a:pPr marL="285750" indent="-285750" algn="just" fontAlgn="t">
              <a:buFont typeface="Arial" panose="020B0604020202020204" pitchFamily="34" charset="0"/>
              <a:buChar char="•"/>
            </a:pPr>
            <a:r>
              <a:rPr lang="mn-MN" sz="1400" b="1" i="0" dirty="0">
                <a:solidFill>
                  <a:srgbClr val="333333"/>
                </a:solidFill>
                <a:effectLst/>
                <a:latin typeface="Arial" panose="020B0604020202020204" pitchFamily="34" charset="0"/>
              </a:rPr>
              <a:t>Засгийн газар төрийн аудитын байгууллагын төсвийн төслийг </a:t>
            </a:r>
            <a:r>
              <a:rPr lang="mn-MN" sz="1400" b="1" i="0" dirty="0">
                <a:solidFill>
                  <a:srgbClr val="F3B00E"/>
                </a:solidFill>
                <a:effectLst/>
                <a:latin typeface="Arial" panose="020B0604020202020204" pitchFamily="34" charset="0"/>
              </a:rPr>
              <a:t>бууруулахгүйгээр</a:t>
            </a:r>
            <a:r>
              <a:rPr lang="mn-MN" sz="1400" b="1" i="0" dirty="0">
                <a:solidFill>
                  <a:srgbClr val="333333"/>
                </a:solidFill>
                <a:effectLst/>
                <a:latin typeface="Arial" panose="020B0604020202020204" pitchFamily="34" charset="0"/>
              </a:rPr>
              <a:t> улсын төсвийн төсөлд тусгаж Улсын Их Хуралд өргөн мэдүүлнэ.</a:t>
            </a:r>
          </a:p>
          <a:p>
            <a:pPr algn="just" fontAlgn="t"/>
            <a:endParaRPr lang="mn-MN" sz="1400" b="0" i="0" dirty="0">
              <a:solidFill>
                <a:srgbClr val="333333"/>
              </a:solidFill>
              <a:effectLst/>
              <a:latin typeface="Arial" panose="020B0604020202020204" pitchFamily="34" charset="0"/>
            </a:endParaRPr>
          </a:p>
          <a:p>
            <a:pPr marL="285750" indent="-285750" algn="just" fontAlgn="t">
              <a:buFont typeface="Arial" panose="020B0604020202020204" pitchFamily="34" charset="0"/>
              <a:buChar char="•"/>
            </a:pPr>
            <a:r>
              <a:rPr lang="mn-MN" sz="1400" dirty="0">
                <a:solidFill>
                  <a:srgbClr val="333333"/>
                </a:solidFill>
                <a:latin typeface="Arial" panose="020B0604020202020204" pitchFamily="34" charset="0"/>
              </a:rPr>
              <a:t>Т</a:t>
            </a:r>
            <a:r>
              <a:rPr lang="mn-MN" sz="1400" b="0" i="0" dirty="0">
                <a:solidFill>
                  <a:srgbClr val="333333"/>
                </a:solidFill>
                <a:effectLst/>
                <a:latin typeface="Arial" panose="020B0604020202020204" pitchFamily="34" charset="0"/>
              </a:rPr>
              <a:t>өрийн аудитын байгууллагын төсвийн төсөлд төрийн аудитын байгууллагын </a:t>
            </a:r>
            <a:r>
              <a:rPr lang="mn-MN" sz="1400" b="1" i="0" dirty="0">
                <a:solidFill>
                  <a:srgbClr val="333333"/>
                </a:solidFill>
                <a:effectLst/>
                <a:latin typeface="Arial" panose="020B0604020202020204" pitchFamily="34" charset="0"/>
              </a:rPr>
              <a:t>үйл ажиллагааны зардлаас гадна </a:t>
            </a:r>
            <a:r>
              <a:rPr lang="mn-MN" sz="1400" b="0" i="0" dirty="0">
                <a:solidFill>
                  <a:srgbClr val="333333"/>
                </a:solidFill>
                <a:effectLst/>
                <a:latin typeface="Arial" panose="020B0604020202020204" pitchFamily="34" charset="0"/>
              </a:rPr>
              <a:t>аудитын хуулийн этгээд, </a:t>
            </a:r>
            <a:r>
              <a:rPr lang="mn-MN" sz="1400" b="1" i="0" dirty="0">
                <a:solidFill>
                  <a:srgbClr val="333333"/>
                </a:solidFill>
                <a:effectLst/>
                <a:latin typeface="Arial" panose="020B0604020202020204" pitchFamily="34" charset="0"/>
              </a:rPr>
              <a:t>шинжээч авч ажиллуулах</a:t>
            </a:r>
            <a:r>
              <a:rPr lang="mn-MN" sz="1400" b="0" i="0" dirty="0">
                <a:solidFill>
                  <a:srgbClr val="333333"/>
                </a:solidFill>
                <a:effectLst/>
                <a:latin typeface="Arial" panose="020B0604020202020204" pitchFamily="34" charset="0"/>
              </a:rPr>
              <a:t>, албан хаагчийн </a:t>
            </a:r>
            <a:r>
              <a:rPr lang="mn-MN" sz="1400" b="1" i="0" dirty="0">
                <a:solidFill>
                  <a:srgbClr val="333333"/>
                </a:solidFill>
                <a:effectLst/>
                <a:latin typeface="Arial" panose="020B0604020202020204" pitchFamily="34" charset="0"/>
              </a:rPr>
              <a:t>мэдлэг, ур чадварыг дээшлүүлэх</a:t>
            </a:r>
            <a:r>
              <a:rPr lang="mn-MN" sz="1400" b="0" i="0" dirty="0">
                <a:solidFill>
                  <a:srgbClr val="333333"/>
                </a:solidFill>
                <a:effectLst/>
                <a:latin typeface="Arial" panose="020B0604020202020204" pitchFamily="34" charset="0"/>
              </a:rPr>
              <a:t>, тэдний </a:t>
            </a:r>
            <a:r>
              <a:rPr lang="mn-MN" sz="1400" b="1" i="0" dirty="0">
                <a:solidFill>
                  <a:srgbClr val="333333"/>
                </a:solidFill>
                <a:effectLst/>
                <a:latin typeface="Arial" panose="020B0604020202020204" pitchFamily="34" charset="0"/>
              </a:rPr>
              <a:t>нийгмийн баталгааны асуудлыг шийдвэрлэх </a:t>
            </a:r>
            <a:r>
              <a:rPr lang="mn-MN" sz="1400" b="0" i="0" dirty="0">
                <a:solidFill>
                  <a:srgbClr val="333333"/>
                </a:solidFill>
                <a:effectLst/>
                <a:latin typeface="Arial" panose="020B0604020202020204" pitchFamily="34" charset="0"/>
              </a:rPr>
              <a:t>болон төрийн аудитын байгууллагын үйл ажиллагаанд шаардлагатай бусад </a:t>
            </a:r>
            <a:r>
              <a:rPr lang="mn-MN" sz="1400" b="1" i="0" dirty="0">
                <a:solidFill>
                  <a:srgbClr val="333333"/>
                </a:solidFill>
                <a:effectLst/>
                <a:latin typeface="Arial" panose="020B0604020202020204" pitchFamily="34" charset="0"/>
              </a:rPr>
              <a:t>хөрөнгө оруулалтын зардлыг тусгана.</a:t>
            </a:r>
          </a:p>
          <a:p>
            <a:pPr algn="just" fontAlgn="t"/>
            <a:endParaRPr lang="mn-MN" sz="1400" b="1" i="0" dirty="0">
              <a:solidFill>
                <a:srgbClr val="333333"/>
              </a:solidFill>
              <a:effectLst/>
              <a:latin typeface="Arial" panose="020B0604020202020204" pitchFamily="34" charset="0"/>
            </a:endParaRPr>
          </a:p>
          <a:p>
            <a:pPr marL="285750" indent="-285750" algn="just" fontAlgn="t">
              <a:buFont typeface="Arial" panose="020B0604020202020204" pitchFamily="34" charset="0"/>
              <a:buChar char="•"/>
            </a:pPr>
            <a:r>
              <a:rPr lang="mn-MN" sz="1400" b="0" i="0" dirty="0">
                <a:solidFill>
                  <a:srgbClr val="333333"/>
                </a:solidFill>
                <a:effectLst/>
                <a:latin typeface="Arial" panose="020B0604020202020204" pitchFamily="34" charset="0"/>
              </a:rPr>
              <a:t>Төрийн аудитын байгууллагын албан хаагчийн </a:t>
            </a:r>
            <a:r>
              <a:rPr lang="mn-MN" sz="1400" b="1" i="0" dirty="0">
                <a:solidFill>
                  <a:srgbClr val="333333"/>
                </a:solidFill>
                <a:effectLst/>
                <a:latin typeface="Arial" panose="020B0604020202020204" pitchFamily="34" charset="0"/>
              </a:rPr>
              <a:t>цалин хөлс нь албан тушаалын цалин болон албан ажлын онцгой нөхцөлийн, төрийн алба хаасан хугацааны, зэрэг дэвийн, докторын, мэргэшлийн зэргийн нэмэгдлээс тэдгээрийн хувь, хэмжээг Улсын Их Хурал тогтооно.</a:t>
            </a:r>
            <a:r>
              <a:rPr lang="mn-MN" sz="1400" i="0" dirty="0">
                <a:solidFill>
                  <a:srgbClr val="333333"/>
                </a:solidFill>
                <a:effectLst/>
                <a:latin typeface="Arial" panose="020B0604020202020204" pitchFamily="34" charset="0"/>
              </a:rPr>
              <a:t> бүрдэх бөгөөд </a:t>
            </a:r>
            <a:endParaRPr lang="mn-MN" sz="1400" b="1" i="0" dirty="0">
              <a:solidFill>
                <a:srgbClr val="333333"/>
              </a:solidFill>
              <a:effectLst/>
              <a:latin typeface="Arial" panose="020B0604020202020204" pitchFamily="34" charset="0"/>
            </a:endParaRPr>
          </a:p>
        </p:txBody>
      </p:sp>
      <p:sp>
        <p:nvSpPr>
          <p:cNvPr id="7" name="object 2">
            <a:extLst>
              <a:ext uri="{FF2B5EF4-FFF2-40B4-BE49-F238E27FC236}">
                <a16:creationId xmlns:a16="http://schemas.microsoft.com/office/drawing/2014/main" id="{E0DB4C3A-E4D3-482F-A3D1-7688026D5250}"/>
              </a:ext>
            </a:extLst>
          </p:cNvPr>
          <p:cNvSpPr txBox="1"/>
          <p:nvPr/>
        </p:nvSpPr>
        <p:spPr>
          <a:xfrm>
            <a:off x="9067800" y="215342"/>
            <a:ext cx="2375535" cy="182101"/>
          </a:xfrm>
          <a:prstGeom prst="rect">
            <a:avLst/>
          </a:prstGeom>
        </p:spPr>
        <p:txBody>
          <a:bodyPr vert="horz" wrap="square" lIns="0" tIns="12700" rIns="0" bIns="0" rtlCol="0">
            <a:spAutoFit/>
          </a:bodyPr>
          <a:lstStyle/>
          <a:p>
            <a:pPr algn="ctr">
              <a:lnSpc>
                <a:spcPct val="100000"/>
              </a:lnSpc>
              <a:spcBef>
                <a:spcPts val="100"/>
              </a:spcBef>
            </a:pPr>
            <a:r>
              <a:rPr sz="1100" b="1" spc="-5" dirty="0">
                <a:latin typeface="Arial"/>
                <a:cs typeface="Arial"/>
              </a:rPr>
              <a:t>ТӨРИЙН </a:t>
            </a:r>
            <a:r>
              <a:rPr sz="1100" b="1" spc="-10" dirty="0">
                <a:latin typeface="Arial"/>
                <a:cs typeface="Arial"/>
              </a:rPr>
              <a:t>АУДИТЫН </a:t>
            </a:r>
            <a:r>
              <a:rPr sz="1100" b="1" spc="-15" dirty="0">
                <a:latin typeface="Arial"/>
                <a:cs typeface="Arial"/>
              </a:rPr>
              <a:t>ТУХАЙ</a:t>
            </a:r>
            <a:r>
              <a:rPr sz="1100" b="1" spc="65" dirty="0">
                <a:latin typeface="Arial"/>
                <a:cs typeface="Arial"/>
              </a:rPr>
              <a:t> </a:t>
            </a:r>
            <a:r>
              <a:rPr sz="1100" b="1" spc="-5" dirty="0">
                <a:latin typeface="Arial"/>
                <a:cs typeface="Arial"/>
              </a:rPr>
              <a:t>ХУУЛЬ</a:t>
            </a:r>
            <a:endParaRPr sz="1100" dirty="0">
              <a:latin typeface="Arial"/>
              <a:cs typeface="Arial"/>
            </a:endParaRPr>
          </a:p>
        </p:txBody>
      </p:sp>
      <p:sp>
        <p:nvSpPr>
          <p:cNvPr id="9" name="object 2">
            <a:extLst>
              <a:ext uri="{FF2B5EF4-FFF2-40B4-BE49-F238E27FC236}">
                <a16:creationId xmlns:a16="http://schemas.microsoft.com/office/drawing/2014/main" id="{A7E6B377-9D64-427E-B987-F6839D502BB4}"/>
              </a:ext>
            </a:extLst>
          </p:cNvPr>
          <p:cNvSpPr txBox="1"/>
          <p:nvPr/>
        </p:nvSpPr>
        <p:spPr>
          <a:xfrm>
            <a:off x="9067800" y="441668"/>
            <a:ext cx="2375535" cy="120546"/>
          </a:xfrm>
          <a:prstGeom prst="rect">
            <a:avLst/>
          </a:prstGeom>
          <a:solidFill>
            <a:srgbClr val="FDD530"/>
          </a:solidFill>
          <a:ln>
            <a:solidFill>
              <a:schemeClr val="bg1"/>
            </a:solidFill>
          </a:ln>
        </p:spPr>
        <p:style>
          <a:lnRef idx="2">
            <a:schemeClr val="accent1"/>
          </a:lnRef>
          <a:fillRef idx="1">
            <a:schemeClr val="lt1"/>
          </a:fillRef>
          <a:effectRef idx="0">
            <a:schemeClr val="accent1"/>
          </a:effectRef>
          <a:fontRef idx="minor">
            <a:schemeClr val="dk1"/>
          </a:fontRef>
        </p:style>
        <p:txBody>
          <a:bodyPr vert="horz" wrap="square" lIns="0" tIns="12700" rIns="0" bIns="0" rtlCol="0">
            <a:spAutoFit/>
          </a:bodyPr>
          <a:lstStyle/>
          <a:p>
            <a:pPr marL="15875" algn="ctr">
              <a:lnSpc>
                <a:spcPct val="100000"/>
              </a:lnSpc>
              <a:spcBef>
                <a:spcPts val="655"/>
              </a:spcBef>
            </a:pPr>
            <a:r>
              <a:rPr sz="700" b="1" spc="-5" dirty="0">
                <a:solidFill>
                  <a:schemeClr val="tx1"/>
                </a:solidFill>
                <a:latin typeface="Times New Roman"/>
                <a:cs typeface="Times New Roman"/>
              </a:rPr>
              <a:t>Ш И Н Э Ч И Л С Э Н</a:t>
            </a:r>
            <a:r>
              <a:rPr sz="700" b="1" spc="40" dirty="0">
                <a:solidFill>
                  <a:schemeClr val="tx1"/>
                </a:solidFill>
                <a:latin typeface="Times New Roman"/>
                <a:cs typeface="Times New Roman"/>
              </a:rPr>
              <a:t>  </a:t>
            </a:r>
            <a:r>
              <a:rPr sz="700" b="1" spc="-5" dirty="0">
                <a:solidFill>
                  <a:schemeClr val="tx1"/>
                </a:solidFill>
                <a:latin typeface="Times New Roman"/>
                <a:cs typeface="Times New Roman"/>
              </a:rPr>
              <a:t>Н А Й Р У У Л Г А</a:t>
            </a:r>
            <a:endParaRPr sz="700" dirty="0">
              <a:solidFill>
                <a:schemeClr val="tx1"/>
              </a:solidFill>
              <a:latin typeface="Times New Roman"/>
              <a:cs typeface="Times New Roman"/>
            </a:endParaRPr>
          </a:p>
        </p:txBody>
      </p:sp>
    </p:spTree>
    <p:extLst>
      <p:ext uri="{BB962C8B-B14F-4D97-AF65-F5344CB8AC3E}">
        <p14:creationId xmlns:p14="http://schemas.microsoft.com/office/powerpoint/2010/main" val="340282455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411B9A08-5F42-46EB-BF53-B16ED758163D}"/>
              </a:ext>
            </a:extLst>
          </p:cNvPr>
          <p:cNvSpPr txBox="1"/>
          <p:nvPr/>
        </p:nvSpPr>
        <p:spPr>
          <a:xfrm>
            <a:off x="457200" y="2971800"/>
            <a:ext cx="3810000" cy="338554"/>
          </a:xfrm>
          <a:prstGeom prst="rect">
            <a:avLst/>
          </a:prstGeom>
          <a:noFill/>
        </p:spPr>
        <p:txBody>
          <a:bodyPr wrap="square">
            <a:spAutoFit/>
          </a:bodyPr>
          <a:lstStyle/>
          <a:p>
            <a:pPr marL="299085" indent="-287020">
              <a:lnSpc>
                <a:spcPct val="100000"/>
              </a:lnSpc>
              <a:spcBef>
                <a:spcPts val="1200"/>
              </a:spcBef>
              <a:buFont typeface="Arial"/>
              <a:buChar char="•"/>
              <a:tabLst>
                <a:tab pos="299085" algn="l"/>
                <a:tab pos="299720" algn="l"/>
              </a:tabLst>
            </a:pPr>
            <a:r>
              <a:rPr lang="mn-MN" sz="1600" b="1" i="0" dirty="0">
                <a:effectLst/>
                <a:latin typeface="Arial" panose="020B0604020202020204" pitchFamily="34" charset="0"/>
              </a:rPr>
              <a:t>НИЙГМИЙН БАТАЛГАА</a:t>
            </a:r>
            <a:endParaRPr lang="mn-MN" sz="1600" dirty="0">
              <a:latin typeface="Arial"/>
              <a:cs typeface="Arial"/>
            </a:endParaRPr>
          </a:p>
        </p:txBody>
      </p:sp>
      <p:sp>
        <p:nvSpPr>
          <p:cNvPr id="5" name="TextBox 4">
            <a:extLst>
              <a:ext uri="{FF2B5EF4-FFF2-40B4-BE49-F238E27FC236}">
                <a16:creationId xmlns:a16="http://schemas.microsoft.com/office/drawing/2014/main" id="{EABBFA1F-B27D-43B5-A24A-6568D87C5AB0}"/>
              </a:ext>
            </a:extLst>
          </p:cNvPr>
          <p:cNvSpPr txBox="1"/>
          <p:nvPr/>
        </p:nvSpPr>
        <p:spPr>
          <a:xfrm>
            <a:off x="4231178" y="2002304"/>
            <a:ext cx="7696200" cy="2062103"/>
          </a:xfrm>
          <a:prstGeom prst="rect">
            <a:avLst/>
          </a:prstGeom>
          <a:noFill/>
        </p:spPr>
        <p:txBody>
          <a:bodyPr wrap="square">
            <a:spAutoFit/>
          </a:bodyPr>
          <a:lstStyle/>
          <a:p>
            <a:pPr marL="285750" indent="-285750" algn="just" fontAlgn="t">
              <a:buFont typeface="Arial" panose="020B0604020202020204" pitchFamily="34" charset="0"/>
              <a:buChar char="•"/>
            </a:pPr>
            <a:r>
              <a:rPr lang="mn-MN" sz="1600" b="0" i="0" dirty="0">
                <a:solidFill>
                  <a:srgbClr val="333333"/>
                </a:solidFill>
                <a:effectLst/>
                <a:latin typeface="Arial" panose="020B0604020202020204" pitchFamily="34" charset="0"/>
              </a:rPr>
              <a:t>Төрийн аудитын байгууллагын албан хаагч төрийн албаны хууль тогтоомжид заасан </a:t>
            </a:r>
            <a:r>
              <a:rPr lang="mn-MN" sz="1600" b="1" i="0" dirty="0">
                <a:solidFill>
                  <a:srgbClr val="333333"/>
                </a:solidFill>
                <a:effectLst/>
                <a:latin typeface="Arial" panose="020B0604020202020204" pitchFamily="34" charset="0"/>
              </a:rPr>
              <a:t>төрийн албан хаагчийн ажиллах нөхцөл, баталгаа, нэмэгдэл баталгаа, цалин хөлс, нөхөх төлбөр, тусламж, шагнал, мөнгөн урамшуулал, тэтгэмж авах, орон байраар хангагдахад төрөөс дэмжлэг үзүүлэхээс гадна энэ хуульд заасан баталгаагаар хангагдана.</a:t>
            </a:r>
          </a:p>
          <a:p>
            <a:pPr indent="49213" algn="just" fontAlgn="t"/>
            <a:endParaRPr lang="mn-MN" sz="1600" b="0" i="0" dirty="0">
              <a:solidFill>
                <a:srgbClr val="333333"/>
              </a:solidFill>
              <a:effectLst/>
              <a:latin typeface="Arial" panose="020B0604020202020204" pitchFamily="34" charset="0"/>
            </a:endParaRPr>
          </a:p>
          <a:p>
            <a:pPr marL="285750" indent="-285750" algn="just" fontAlgn="t">
              <a:buFont typeface="Arial" panose="020B0604020202020204" pitchFamily="34" charset="0"/>
              <a:buChar char="•"/>
            </a:pPr>
            <a:r>
              <a:rPr lang="mn-MN" sz="1600" b="0" i="0" dirty="0">
                <a:solidFill>
                  <a:srgbClr val="333333"/>
                </a:solidFill>
                <a:effectLst/>
                <a:latin typeface="Arial" panose="020B0604020202020204" pitchFamily="34" charset="0"/>
              </a:rPr>
              <a:t>Төрийн аудитын байгууллагын албан хаагч энэ хуулийн </a:t>
            </a:r>
            <a:r>
              <a:rPr lang="mn-MN" sz="1600" b="1" i="0" dirty="0">
                <a:solidFill>
                  <a:srgbClr val="333333"/>
                </a:solidFill>
                <a:effectLst/>
                <a:latin typeface="Arial" panose="020B0604020202020204" pitchFamily="34" charset="0"/>
              </a:rPr>
              <a:t>41.1-д зааснаас гадна дараах нэмэгдэл баталгаагаар хангагдана:</a:t>
            </a:r>
          </a:p>
        </p:txBody>
      </p:sp>
      <p:sp>
        <p:nvSpPr>
          <p:cNvPr id="7" name="object 2">
            <a:extLst>
              <a:ext uri="{FF2B5EF4-FFF2-40B4-BE49-F238E27FC236}">
                <a16:creationId xmlns:a16="http://schemas.microsoft.com/office/drawing/2014/main" id="{7487589D-A193-4D0D-BE8B-DEF063A3D395}"/>
              </a:ext>
            </a:extLst>
          </p:cNvPr>
          <p:cNvSpPr txBox="1"/>
          <p:nvPr/>
        </p:nvSpPr>
        <p:spPr>
          <a:xfrm>
            <a:off x="9372600" y="304800"/>
            <a:ext cx="2375535" cy="182101"/>
          </a:xfrm>
          <a:prstGeom prst="rect">
            <a:avLst/>
          </a:prstGeom>
        </p:spPr>
        <p:txBody>
          <a:bodyPr vert="horz" wrap="square" lIns="0" tIns="12700" rIns="0" bIns="0" rtlCol="0">
            <a:spAutoFit/>
          </a:bodyPr>
          <a:lstStyle/>
          <a:p>
            <a:pPr algn="ctr">
              <a:lnSpc>
                <a:spcPct val="100000"/>
              </a:lnSpc>
              <a:spcBef>
                <a:spcPts val="100"/>
              </a:spcBef>
            </a:pPr>
            <a:r>
              <a:rPr sz="1100" b="1" spc="-5" dirty="0">
                <a:latin typeface="Arial"/>
                <a:cs typeface="Arial"/>
              </a:rPr>
              <a:t>ТӨРИЙН </a:t>
            </a:r>
            <a:r>
              <a:rPr sz="1100" b="1" spc="-10" dirty="0">
                <a:latin typeface="Arial"/>
                <a:cs typeface="Arial"/>
              </a:rPr>
              <a:t>АУДИТЫН </a:t>
            </a:r>
            <a:r>
              <a:rPr sz="1100" b="1" spc="-15" dirty="0">
                <a:latin typeface="Arial"/>
                <a:cs typeface="Arial"/>
              </a:rPr>
              <a:t>ТУХАЙ</a:t>
            </a:r>
            <a:r>
              <a:rPr sz="1100" b="1" spc="65" dirty="0">
                <a:latin typeface="Arial"/>
                <a:cs typeface="Arial"/>
              </a:rPr>
              <a:t> </a:t>
            </a:r>
            <a:r>
              <a:rPr sz="1100" b="1" spc="-5" dirty="0">
                <a:latin typeface="Arial"/>
                <a:cs typeface="Arial"/>
              </a:rPr>
              <a:t>ХУУЛЬ</a:t>
            </a:r>
            <a:endParaRPr sz="1100" dirty="0">
              <a:latin typeface="Arial"/>
              <a:cs typeface="Arial"/>
            </a:endParaRPr>
          </a:p>
        </p:txBody>
      </p:sp>
      <p:sp>
        <p:nvSpPr>
          <p:cNvPr id="9" name="object 2">
            <a:extLst>
              <a:ext uri="{FF2B5EF4-FFF2-40B4-BE49-F238E27FC236}">
                <a16:creationId xmlns:a16="http://schemas.microsoft.com/office/drawing/2014/main" id="{6C1F8F2D-003E-4F8B-99F5-1090F72B8F41}"/>
              </a:ext>
            </a:extLst>
          </p:cNvPr>
          <p:cNvSpPr txBox="1"/>
          <p:nvPr/>
        </p:nvSpPr>
        <p:spPr>
          <a:xfrm>
            <a:off x="9372600" y="531126"/>
            <a:ext cx="2375535" cy="120546"/>
          </a:xfrm>
          <a:prstGeom prst="rect">
            <a:avLst/>
          </a:prstGeom>
          <a:solidFill>
            <a:srgbClr val="FDD530"/>
          </a:solidFill>
          <a:ln>
            <a:solidFill>
              <a:schemeClr val="bg1"/>
            </a:solidFill>
          </a:ln>
        </p:spPr>
        <p:style>
          <a:lnRef idx="2">
            <a:schemeClr val="accent1"/>
          </a:lnRef>
          <a:fillRef idx="1">
            <a:schemeClr val="lt1"/>
          </a:fillRef>
          <a:effectRef idx="0">
            <a:schemeClr val="accent1"/>
          </a:effectRef>
          <a:fontRef idx="minor">
            <a:schemeClr val="dk1"/>
          </a:fontRef>
        </p:style>
        <p:txBody>
          <a:bodyPr vert="horz" wrap="square" lIns="0" tIns="12700" rIns="0" bIns="0" rtlCol="0">
            <a:spAutoFit/>
          </a:bodyPr>
          <a:lstStyle/>
          <a:p>
            <a:pPr marL="15875" algn="ctr">
              <a:lnSpc>
                <a:spcPct val="100000"/>
              </a:lnSpc>
              <a:spcBef>
                <a:spcPts val="655"/>
              </a:spcBef>
            </a:pPr>
            <a:r>
              <a:rPr sz="700" b="1" spc="-5" dirty="0">
                <a:solidFill>
                  <a:schemeClr val="tx1"/>
                </a:solidFill>
                <a:latin typeface="Times New Roman"/>
                <a:cs typeface="Times New Roman"/>
              </a:rPr>
              <a:t>Ш И Н Э Ч И Л С Э Н</a:t>
            </a:r>
            <a:r>
              <a:rPr sz="700" b="1" spc="40" dirty="0">
                <a:solidFill>
                  <a:schemeClr val="tx1"/>
                </a:solidFill>
                <a:latin typeface="Times New Roman"/>
                <a:cs typeface="Times New Roman"/>
              </a:rPr>
              <a:t>  </a:t>
            </a:r>
            <a:r>
              <a:rPr sz="700" b="1" spc="-5" dirty="0">
                <a:solidFill>
                  <a:schemeClr val="tx1"/>
                </a:solidFill>
                <a:latin typeface="Times New Roman"/>
                <a:cs typeface="Times New Roman"/>
              </a:rPr>
              <a:t>Н А Й Р У У Л Г А</a:t>
            </a:r>
            <a:endParaRPr sz="700" dirty="0">
              <a:solidFill>
                <a:schemeClr val="tx1"/>
              </a:solidFill>
              <a:latin typeface="Times New Roman"/>
              <a:cs typeface="Times New Roman"/>
            </a:endParaRPr>
          </a:p>
        </p:txBody>
      </p:sp>
    </p:spTree>
    <p:extLst>
      <p:ext uri="{BB962C8B-B14F-4D97-AF65-F5344CB8AC3E}">
        <p14:creationId xmlns:p14="http://schemas.microsoft.com/office/powerpoint/2010/main" val="52311847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8991600" y="914400"/>
            <a:ext cx="2375535" cy="182101"/>
          </a:xfrm>
          <a:prstGeom prst="rect">
            <a:avLst/>
          </a:prstGeom>
        </p:spPr>
        <p:txBody>
          <a:bodyPr vert="horz" wrap="square" lIns="0" tIns="12700" rIns="0" bIns="0" rtlCol="0">
            <a:spAutoFit/>
          </a:bodyPr>
          <a:lstStyle/>
          <a:p>
            <a:pPr algn="ctr">
              <a:lnSpc>
                <a:spcPct val="100000"/>
              </a:lnSpc>
              <a:spcBef>
                <a:spcPts val="100"/>
              </a:spcBef>
            </a:pPr>
            <a:r>
              <a:rPr sz="1100" b="1" spc="-5" dirty="0">
                <a:latin typeface="Arial"/>
                <a:cs typeface="Arial"/>
              </a:rPr>
              <a:t>ТӨРИЙН </a:t>
            </a:r>
            <a:r>
              <a:rPr sz="1100" b="1" spc="-10" dirty="0">
                <a:latin typeface="Arial"/>
                <a:cs typeface="Arial"/>
              </a:rPr>
              <a:t>АУДИТЫН </a:t>
            </a:r>
            <a:r>
              <a:rPr sz="1100" b="1" spc="-15" dirty="0">
                <a:latin typeface="Arial"/>
                <a:cs typeface="Arial"/>
              </a:rPr>
              <a:t>ТУХАЙ</a:t>
            </a:r>
            <a:r>
              <a:rPr sz="1100" b="1" spc="65" dirty="0">
                <a:latin typeface="Arial"/>
                <a:cs typeface="Arial"/>
              </a:rPr>
              <a:t> </a:t>
            </a:r>
            <a:r>
              <a:rPr sz="1100" b="1" spc="-5" dirty="0">
                <a:latin typeface="Arial"/>
                <a:cs typeface="Arial"/>
              </a:rPr>
              <a:t>ХУУЛЬ</a:t>
            </a:r>
            <a:endParaRPr sz="1100" dirty="0">
              <a:latin typeface="Arial"/>
              <a:cs typeface="Arial"/>
            </a:endParaRPr>
          </a:p>
        </p:txBody>
      </p:sp>
      <p:sp>
        <p:nvSpPr>
          <p:cNvPr id="3" name="object 3"/>
          <p:cNvSpPr/>
          <p:nvPr/>
        </p:nvSpPr>
        <p:spPr>
          <a:xfrm>
            <a:off x="400811" y="1626107"/>
            <a:ext cx="2049780" cy="2433828"/>
          </a:xfrm>
          <a:prstGeom prst="rect">
            <a:avLst/>
          </a:prstGeom>
          <a:blipFill>
            <a:blip r:embed="rId2" cstate="print"/>
            <a:stretch>
              <a:fillRect/>
            </a:stretch>
          </a:blipFill>
        </p:spPr>
        <p:txBody>
          <a:bodyPr wrap="square" lIns="0" tIns="0" rIns="0" bIns="0" rtlCol="0"/>
          <a:lstStyle/>
          <a:p>
            <a:endParaRPr/>
          </a:p>
        </p:txBody>
      </p:sp>
      <p:sp>
        <p:nvSpPr>
          <p:cNvPr id="4" name="object 4"/>
          <p:cNvSpPr/>
          <p:nvPr/>
        </p:nvSpPr>
        <p:spPr>
          <a:xfrm>
            <a:off x="551687" y="3186683"/>
            <a:ext cx="1750314" cy="896874"/>
          </a:xfrm>
          <a:prstGeom prst="rect">
            <a:avLst/>
          </a:prstGeom>
          <a:blipFill>
            <a:blip r:embed="rId3" cstate="print"/>
            <a:stretch>
              <a:fillRect/>
            </a:stretch>
          </a:blipFill>
        </p:spPr>
        <p:txBody>
          <a:bodyPr wrap="square" lIns="0" tIns="0" rIns="0" bIns="0" rtlCol="0"/>
          <a:lstStyle/>
          <a:p>
            <a:endParaRPr/>
          </a:p>
        </p:txBody>
      </p:sp>
      <p:sp>
        <p:nvSpPr>
          <p:cNvPr id="5" name="object 5"/>
          <p:cNvSpPr txBox="1"/>
          <p:nvPr/>
        </p:nvSpPr>
        <p:spPr>
          <a:xfrm>
            <a:off x="788381" y="1773301"/>
            <a:ext cx="1244600" cy="1847850"/>
          </a:xfrm>
          <a:prstGeom prst="rect">
            <a:avLst/>
          </a:prstGeom>
        </p:spPr>
        <p:txBody>
          <a:bodyPr vert="horz" wrap="square" lIns="0" tIns="12065" rIns="0" bIns="0" rtlCol="0">
            <a:spAutoFit/>
          </a:bodyPr>
          <a:lstStyle/>
          <a:p>
            <a:pPr algn="ctr">
              <a:lnSpc>
                <a:spcPts val="10535"/>
              </a:lnSpc>
              <a:spcBef>
                <a:spcPts val="95"/>
              </a:spcBef>
            </a:pPr>
            <a:r>
              <a:rPr sz="8800" b="1" spc="-5" dirty="0">
                <a:latin typeface="Arial"/>
                <a:cs typeface="Arial"/>
              </a:rPr>
              <a:t>6</a:t>
            </a:r>
            <a:endParaRPr sz="8800" dirty="0">
              <a:latin typeface="Arial"/>
              <a:cs typeface="Arial"/>
            </a:endParaRPr>
          </a:p>
          <a:p>
            <a:pPr algn="ctr">
              <a:lnSpc>
                <a:spcPts val="3815"/>
              </a:lnSpc>
            </a:pPr>
            <a:r>
              <a:rPr sz="3200" b="1" spc="-165" dirty="0">
                <a:latin typeface="Arial"/>
                <a:cs typeface="Arial"/>
              </a:rPr>
              <a:t>БҮЛЭГ</a:t>
            </a:r>
            <a:endParaRPr sz="3200" dirty="0">
              <a:latin typeface="Arial"/>
              <a:cs typeface="Arial"/>
            </a:endParaRPr>
          </a:p>
        </p:txBody>
      </p:sp>
      <p:sp>
        <p:nvSpPr>
          <p:cNvPr id="6" name="object 6"/>
          <p:cNvSpPr/>
          <p:nvPr/>
        </p:nvSpPr>
        <p:spPr>
          <a:xfrm>
            <a:off x="2350007" y="2162555"/>
            <a:ext cx="9522460" cy="1969135"/>
          </a:xfrm>
          <a:custGeom>
            <a:avLst/>
            <a:gdLst/>
            <a:ahLst/>
            <a:cxnLst/>
            <a:rect l="l" t="t" r="r" b="b"/>
            <a:pathLst>
              <a:path w="9522460" h="1969135">
                <a:moveTo>
                  <a:pt x="0" y="183515"/>
                </a:moveTo>
                <a:lnTo>
                  <a:pt x="6555" y="134731"/>
                </a:lnTo>
                <a:lnTo>
                  <a:pt x="25056" y="90894"/>
                </a:lnTo>
                <a:lnTo>
                  <a:pt x="53752" y="53752"/>
                </a:lnTo>
                <a:lnTo>
                  <a:pt x="90894" y="25056"/>
                </a:lnTo>
                <a:lnTo>
                  <a:pt x="134731" y="6555"/>
                </a:lnTo>
                <a:lnTo>
                  <a:pt x="183515" y="0"/>
                </a:lnTo>
                <a:lnTo>
                  <a:pt x="9338437" y="0"/>
                </a:lnTo>
                <a:lnTo>
                  <a:pt x="9387220" y="6555"/>
                </a:lnTo>
                <a:lnTo>
                  <a:pt x="9431057" y="25056"/>
                </a:lnTo>
                <a:lnTo>
                  <a:pt x="9468199" y="53752"/>
                </a:lnTo>
                <a:lnTo>
                  <a:pt x="9496895" y="90894"/>
                </a:lnTo>
                <a:lnTo>
                  <a:pt x="9515396" y="134731"/>
                </a:lnTo>
                <a:lnTo>
                  <a:pt x="9521952" y="183515"/>
                </a:lnTo>
                <a:lnTo>
                  <a:pt x="9521952" y="1785493"/>
                </a:lnTo>
                <a:lnTo>
                  <a:pt x="9515396" y="1834276"/>
                </a:lnTo>
                <a:lnTo>
                  <a:pt x="9496895" y="1878113"/>
                </a:lnTo>
                <a:lnTo>
                  <a:pt x="9468199" y="1915255"/>
                </a:lnTo>
                <a:lnTo>
                  <a:pt x="9431057" y="1943951"/>
                </a:lnTo>
                <a:lnTo>
                  <a:pt x="9387220" y="1962452"/>
                </a:lnTo>
                <a:lnTo>
                  <a:pt x="9338437" y="1969008"/>
                </a:lnTo>
                <a:lnTo>
                  <a:pt x="183515" y="1969008"/>
                </a:lnTo>
                <a:lnTo>
                  <a:pt x="134731" y="1962452"/>
                </a:lnTo>
                <a:lnTo>
                  <a:pt x="90894" y="1943951"/>
                </a:lnTo>
                <a:lnTo>
                  <a:pt x="53752" y="1915255"/>
                </a:lnTo>
                <a:lnTo>
                  <a:pt x="25056" y="1878113"/>
                </a:lnTo>
                <a:lnTo>
                  <a:pt x="6555" y="1834276"/>
                </a:lnTo>
                <a:lnTo>
                  <a:pt x="0" y="1785493"/>
                </a:lnTo>
                <a:lnTo>
                  <a:pt x="0" y="183515"/>
                </a:lnTo>
                <a:close/>
              </a:path>
            </a:pathLst>
          </a:custGeom>
          <a:ln w="12700">
            <a:solidFill>
              <a:srgbClr val="FFFFFF"/>
            </a:solidFill>
            <a:prstDash val="sysDash"/>
          </a:ln>
        </p:spPr>
        <p:txBody>
          <a:bodyPr wrap="square" lIns="0" tIns="0" rIns="0" bIns="0" rtlCol="0"/>
          <a:lstStyle/>
          <a:p>
            <a:endParaRPr/>
          </a:p>
        </p:txBody>
      </p:sp>
      <p:sp>
        <p:nvSpPr>
          <p:cNvPr id="7" name="object 7"/>
          <p:cNvSpPr txBox="1"/>
          <p:nvPr/>
        </p:nvSpPr>
        <p:spPr>
          <a:xfrm>
            <a:off x="2681985" y="2697226"/>
            <a:ext cx="5574030" cy="299720"/>
          </a:xfrm>
          <a:prstGeom prst="rect">
            <a:avLst/>
          </a:prstGeom>
        </p:spPr>
        <p:txBody>
          <a:bodyPr vert="horz" wrap="square" lIns="0" tIns="12700" rIns="0" bIns="0" rtlCol="0">
            <a:spAutoFit/>
          </a:bodyPr>
          <a:lstStyle/>
          <a:p>
            <a:pPr marL="299085" indent="-287020">
              <a:lnSpc>
                <a:spcPct val="100000"/>
              </a:lnSpc>
              <a:spcBef>
                <a:spcPts val="100"/>
              </a:spcBef>
              <a:buFont typeface="Arial"/>
              <a:buChar char="•"/>
              <a:tabLst>
                <a:tab pos="299085" algn="l"/>
                <a:tab pos="299720" algn="l"/>
              </a:tabLst>
            </a:pPr>
            <a:r>
              <a:rPr sz="1800" b="1" spc="-20" dirty="0">
                <a:latin typeface="Arial"/>
                <a:cs typeface="Arial"/>
              </a:rPr>
              <a:t>ХУУЛЬ </a:t>
            </a:r>
            <a:r>
              <a:rPr sz="1800" b="1" spc="-5" dirty="0">
                <a:latin typeface="Arial"/>
                <a:cs typeface="Arial"/>
              </a:rPr>
              <a:t>ЗӨРЧИГЧИД </a:t>
            </a:r>
            <a:r>
              <a:rPr sz="1800" b="1" spc="-15" dirty="0">
                <a:latin typeface="Arial"/>
                <a:cs typeface="Arial"/>
              </a:rPr>
              <a:t>ХҮЛЭЭЛГЭХ</a:t>
            </a:r>
            <a:r>
              <a:rPr sz="1800" b="1" spc="25" dirty="0">
                <a:latin typeface="Arial"/>
                <a:cs typeface="Arial"/>
              </a:rPr>
              <a:t> </a:t>
            </a:r>
            <a:r>
              <a:rPr sz="1800" b="1" spc="-20" dirty="0">
                <a:latin typeface="Arial"/>
                <a:cs typeface="Arial"/>
              </a:rPr>
              <a:t>ХАРИУЦЛАГА</a:t>
            </a:r>
            <a:endParaRPr sz="1800">
              <a:latin typeface="Arial"/>
              <a:cs typeface="Arial"/>
            </a:endParaRPr>
          </a:p>
        </p:txBody>
      </p:sp>
      <p:sp>
        <p:nvSpPr>
          <p:cNvPr id="8" name="object 8"/>
          <p:cNvSpPr txBox="1"/>
          <p:nvPr/>
        </p:nvSpPr>
        <p:spPr>
          <a:xfrm>
            <a:off x="2681985" y="3276041"/>
            <a:ext cx="4126229" cy="300355"/>
          </a:xfrm>
          <a:prstGeom prst="rect">
            <a:avLst/>
          </a:prstGeom>
        </p:spPr>
        <p:txBody>
          <a:bodyPr vert="horz" wrap="square" lIns="0" tIns="12700" rIns="0" bIns="0" rtlCol="0">
            <a:spAutoFit/>
          </a:bodyPr>
          <a:lstStyle/>
          <a:p>
            <a:pPr marL="299085" indent="-287020">
              <a:lnSpc>
                <a:spcPct val="100000"/>
              </a:lnSpc>
              <a:spcBef>
                <a:spcPts val="100"/>
              </a:spcBef>
              <a:buFont typeface="Arial"/>
              <a:buChar char="•"/>
              <a:tabLst>
                <a:tab pos="299085" algn="l"/>
                <a:tab pos="299720" algn="l"/>
              </a:tabLst>
            </a:pPr>
            <a:r>
              <a:rPr sz="1800" b="1" spc="-20" dirty="0">
                <a:latin typeface="Arial"/>
                <a:cs typeface="Arial"/>
              </a:rPr>
              <a:t>ХУУЛЬ </a:t>
            </a:r>
            <a:r>
              <a:rPr sz="1800" b="1" spc="-5" dirty="0">
                <a:latin typeface="Arial"/>
                <a:cs typeface="Arial"/>
              </a:rPr>
              <a:t>ХҮЧИН </a:t>
            </a:r>
            <a:r>
              <a:rPr sz="1800" b="1" dirty="0">
                <a:latin typeface="Arial"/>
                <a:cs typeface="Arial"/>
              </a:rPr>
              <a:t>ТӨГӨЛДӨР </a:t>
            </a:r>
            <a:r>
              <a:rPr sz="1800" b="1" spc="-25" dirty="0">
                <a:latin typeface="Arial"/>
                <a:cs typeface="Arial"/>
              </a:rPr>
              <a:t>БОЛОХ</a:t>
            </a:r>
            <a:endParaRPr sz="1800">
              <a:latin typeface="Arial"/>
              <a:cs typeface="Arial"/>
            </a:endParaRPr>
          </a:p>
        </p:txBody>
      </p:sp>
      <p:sp>
        <p:nvSpPr>
          <p:cNvPr id="10" name="object 2">
            <a:extLst>
              <a:ext uri="{FF2B5EF4-FFF2-40B4-BE49-F238E27FC236}">
                <a16:creationId xmlns:a16="http://schemas.microsoft.com/office/drawing/2014/main" id="{429F93D3-6580-4E1E-A061-CF4811C2AEB4}"/>
              </a:ext>
            </a:extLst>
          </p:cNvPr>
          <p:cNvSpPr txBox="1"/>
          <p:nvPr/>
        </p:nvSpPr>
        <p:spPr>
          <a:xfrm>
            <a:off x="8991600" y="1140044"/>
            <a:ext cx="2375535" cy="120546"/>
          </a:xfrm>
          <a:prstGeom prst="rect">
            <a:avLst/>
          </a:prstGeom>
          <a:solidFill>
            <a:srgbClr val="FDD530"/>
          </a:solidFill>
          <a:ln>
            <a:solidFill>
              <a:schemeClr val="bg1"/>
            </a:solidFill>
          </a:ln>
        </p:spPr>
        <p:style>
          <a:lnRef idx="2">
            <a:schemeClr val="accent1"/>
          </a:lnRef>
          <a:fillRef idx="1">
            <a:schemeClr val="lt1"/>
          </a:fillRef>
          <a:effectRef idx="0">
            <a:schemeClr val="accent1"/>
          </a:effectRef>
          <a:fontRef idx="minor">
            <a:schemeClr val="dk1"/>
          </a:fontRef>
        </p:style>
        <p:txBody>
          <a:bodyPr vert="horz" wrap="square" lIns="0" tIns="12700" rIns="0" bIns="0" rtlCol="0">
            <a:spAutoFit/>
          </a:bodyPr>
          <a:lstStyle/>
          <a:p>
            <a:pPr marL="15875" algn="ctr">
              <a:lnSpc>
                <a:spcPct val="100000"/>
              </a:lnSpc>
              <a:spcBef>
                <a:spcPts val="655"/>
              </a:spcBef>
            </a:pPr>
            <a:r>
              <a:rPr sz="700" b="1" spc="-5" dirty="0">
                <a:solidFill>
                  <a:schemeClr val="tx1"/>
                </a:solidFill>
                <a:latin typeface="Times New Roman"/>
                <a:cs typeface="Times New Roman"/>
              </a:rPr>
              <a:t>Ш И Н Э Ч И Л С Э Н</a:t>
            </a:r>
            <a:r>
              <a:rPr sz="700" b="1" spc="40" dirty="0">
                <a:solidFill>
                  <a:schemeClr val="tx1"/>
                </a:solidFill>
                <a:latin typeface="Times New Roman"/>
                <a:cs typeface="Times New Roman"/>
              </a:rPr>
              <a:t>  </a:t>
            </a:r>
            <a:r>
              <a:rPr sz="700" b="1" spc="-5" dirty="0">
                <a:solidFill>
                  <a:schemeClr val="tx1"/>
                </a:solidFill>
                <a:latin typeface="Times New Roman"/>
                <a:cs typeface="Times New Roman"/>
              </a:rPr>
              <a:t>Н А Й Р У У Л Г А</a:t>
            </a:r>
            <a:endParaRPr sz="700" dirty="0">
              <a:solidFill>
                <a:schemeClr val="tx1"/>
              </a:solidFill>
              <a:latin typeface="Times New Roman"/>
              <a:cs typeface="Times New Roman"/>
            </a:endParaRPr>
          </a:p>
        </p:txBody>
      </p:sp>
      <p:grpSp>
        <p:nvGrpSpPr>
          <p:cNvPr id="11" name="Group 10">
            <a:extLst>
              <a:ext uri="{FF2B5EF4-FFF2-40B4-BE49-F238E27FC236}">
                <a16:creationId xmlns:a16="http://schemas.microsoft.com/office/drawing/2014/main" id="{C00045FD-5147-4F52-8F2A-FEF414EC9D33}"/>
              </a:ext>
            </a:extLst>
          </p:cNvPr>
          <p:cNvGrpSpPr/>
          <p:nvPr/>
        </p:nvGrpSpPr>
        <p:grpSpPr>
          <a:xfrm>
            <a:off x="8991600" y="2317787"/>
            <a:ext cx="1651785" cy="1658669"/>
            <a:chOff x="6137268" y="2984518"/>
            <a:chExt cx="1357253" cy="1362910"/>
          </a:xfrm>
          <a:solidFill>
            <a:srgbClr val="002E74"/>
          </a:solidFill>
        </p:grpSpPr>
        <p:sp>
          <p:nvSpPr>
            <p:cNvPr id="12" name="Freeform 4">
              <a:extLst>
                <a:ext uri="{FF2B5EF4-FFF2-40B4-BE49-F238E27FC236}">
                  <a16:creationId xmlns:a16="http://schemas.microsoft.com/office/drawing/2014/main" id="{41AF15F2-2F3D-4E89-B931-4BAE3900ED8D}"/>
                </a:ext>
              </a:extLst>
            </p:cNvPr>
            <p:cNvSpPr>
              <a:spLocks/>
            </p:cNvSpPr>
            <p:nvPr/>
          </p:nvSpPr>
          <p:spPr bwMode="auto">
            <a:xfrm>
              <a:off x="6684628" y="3813710"/>
              <a:ext cx="119121" cy="533718"/>
            </a:xfrm>
            <a:custGeom>
              <a:avLst/>
              <a:gdLst>
                <a:gd name="T0" fmla="*/ 0 w 746"/>
                <a:gd name="T1" fmla="*/ 11 h 3340"/>
                <a:gd name="T2" fmla="*/ 0 w 746"/>
                <a:gd name="T3" fmla="*/ 2968 h 3340"/>
                <a:gd name="T4" fmla="*/ 373 w 746"/>
                <a:gd name="T5" fmla="*/ 3340 h 3340"/>
                <a:gd name="T6" fmla="*/ 746 w 746"/>
                <a:gd name="T7" fmla="*/ 2968 h 3340"/>
                <a:gd name="T8" fmla="*/ 746 w 746"/>
                <a:gd name="T9" fmla="*/ 0 h 3340"/>
                <a:gd name="T10" fmla="*/ 0 w 746"/>
                <a:gd name="T11" fmla="*/ 11 h 3340"/>
              </a:gdLst>
              <a:ahLst/>
              <a:cxnLst>
                <a:cxn ang="0">
                  <a:pos x="T0" y="T1"/>
                </a:cxn>
                <a:cxn ang="0">
                  <a:pos x="T2" y="T3"/>
                </a:cxn>
                <a:cxn ang="0">
                  <a:pos x="T4" y="T5"/>
                </a:cxn>
                <a:cxn ang="0">
                  <a:pos x="T6" y="T7"/>
                </a:cxn>
                <a:cxn ang="0">
                  <a:pos x="T8" y="T9"/>
                </a:cxn>
                <a:cxn ang="0">
                  <a:pos x="T10" y="T11"/>
                </a:cxn>
              </a:cxnLst>
              <a:rect l="0" t="0" r="r" b="b"/>
              <a:pathLst>
                <a:path w="746" h="3340">
                  <a:moveTo>
                    <a:pt x="0" y="11"/>
                  </a:moveTo>
                  <a:lnTo>
                    <a:pt x="0" y="2968"/>
                  </a:lnTo>
                  <a:cubicBezTo>
                    <a:pt x="0" y="3174"/>
                    <a:pt x="167" y="3340"/>
                    <a:pt x="373" y="3340"/>
                  </a:cubicBezTo>
                  <a:cubicBezTo>
                    <a:pt x="579" y="3340"/>
                    <a:pt x="746" y="3174"/>
                    <a:pt x="746" y="2968"/>
                  </a:cubicBezTo>
                  <a:lnTo>
                    <a:pt x="746" y="0"/>
                  </a:lnTo>
                  <a:cubicBezTo>
                    <a:pt x="532" y="161"/>
                    <a:pt x="231" y="175"/>
                    <a:pt x="0" y="11"/>
                  </a:cubicBezTo>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mn-MN">
                <a:latin typeface="Arial" panose="020B0604020202020204" pitchFamily="34" charset="0"/>
                <a:cs typeface="Arial" panose="020B0604020202020204" pitchFamily="34" charset="0"/>
              </a:endParaRPr>
            </a:p>
          </p:txBody>
        </p:sp>
        <p:sp>
          <p:nvSpPr>
            <p:cNvPr id="13" name="Freeform 5">
              <a:extLst>
                <a:ext uri="{FF2B5EF4-FFF2-40B4-BE49-F238E27FC236}">
                  <a16:creationId xmlns:a16="http://schemas.microsoft.com/office/drawing/2014/main" id="{88311AEA-8029-4AAA-9FA8-03533DFD555A}"/>
                </a:ext>
              </a:extLst>
            </p:cNvPr>
            <p:cNvSpPr>
              <a:spLocks/>
            </p:cNvSpPr>
            <p:nvPr/>
          </p:nvSpPr>
          <p:spPr bwMode="auto">
            <a:xfrm>
              <a:off x="6829370" y="3814709"/>
              <a:ext cx="119121" cy="532719"/>
            </a:xfrm>
            <a:custGeom>
              <a:avLst/>
              <a:gdLst>
                <a:gd name="T0" fmla="*/ 0 w 745"/>
                <a:gd name="T1" fmla="*/ 0 h 3334"/>
                <a:gd name="T2" fmla="*/ 0 w 745"/>
                <a:gd name="T3" fmla="*/ 2962 h 3334"/>
                <a:gd name="T4" fmla="*/ 372 w 745"/>
                <a:gd name="T5" fmla="*/ 3334 h 3334"/>
                <a:gd name="T6" fmla="*/ 745 w 745"/>
                <a:gd name="T7" fmla="*/ 2962 h 3334"/>
                <a:gd name="T8" fmla="*/ 745 w 745"/>
                <a:gd name="T9" fmla="*/ 0 h 3334"/>
                <a:gd name="T10" fmla="*/ 0 w 745"/>
                <a:gd name="T11" fmla="*/ 0 h 3334"/>
              </a:gdLst>
              <a:ahLst/>
              <a:cxnLst>
                <a:cxn ang="0">
                  <a:pos x="T0" y="T1"/>
                </a:cxn>
                <a:cxn ang="0">
                  <a:pos x="T2" y="T3"/>
                </a:cxn>
                <a:cxn ang="0">
                  <a:pos x="T4" y="T5"/>
                </a:cxn>
                <a:cxn ang="0">
                  <a:pos x="T6" y="T7"/>
                </a:cxn>
                <a:cxn ang="0">
                  <a:pos x="T8" y="T9"/>
                </a:cxn>
                <a:cxn ang="0">
                  <a:pos x="T10" y="T11"/>
                </a:cxn>
              </a:cxnLst>
              <a:rect l="0" t="0" r="r" b="b"/>
              <a:pathLst>
                <a:path w="745" h="3334">
                  <a:moveTo>
                    <a:pt x="0" y="0"/>
                  </a:moveTo>
                  <a:lnTo>
                    <a:pt x="0" y="2962"/>
                  </a:lnTo>
                  <a:cubicBezTo>
                    <a:pt x="0" y="3168"/>
                    <a:pt x="166" y="3334"/>
                    <a:pt x="372" y="3334"/>
                  </a:cubicBezTo>
                  <a:cubicBezTo>
                    <a:pt x="578" y="3334"/>
                    <a:pt x="745" y="3168"/>
                    <a:pt x="745" y="2962"/>
                  </a:cubicBezTo>
                  <a:lnTo>
                    <a:pt x="745" y="0"/>
                  </a:lnTo>
                  <a:cubicBezTo>
                    <a:pt x="518" y="165"/>
                    <a:pt x="217" y="159"/>
                    <a:pt x="0" y="0"/>
                  </a:cubicBez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mn-MN">
                <a:latin typeface="Arial" panose="020B0604020202020204" pitchFamily="34" charset="0"/>
                <a:cs typeface="Arial" panose="020B0604020202020204" pitchFamily="34" charset="0"/>
              </a:endParaRPr>
            </a:p>
          </p:txBody>
        </p:sp>
        <p:sp>
          <p:nvSpPr>
            <p:cNvPr id="14" name="Oval 13">
              <a:extLst>
                <a:ext uri="{FF2B5EF4-FFF2-40B4-BE49-F238E27FC236}">
                  <a16:creationId xmlns:a16="http://schemas.microsoft.com/office/drawing/2014/main" id="{D53EDC8E-11C6-4C6E-BEAC-E9077A777309}"/>
                </a:ext>
              </a:extLst>
            </p:cNvPr>
            <p:cNvSpPr>
              <a:spLocks noChangeArrowheads="1"/>
            </p:cNvSpPr>
            <p:nvPr/>
          </p:nvSpPr>
          <p:spPr bwMode="auto">
            <a:xfrm>
              <a:off x="6714242" y="3130259"/>
              <a:ext cx="205634" cy="205634"/>
            </a:xfrm>
            <a:prstGeom prst="ellipse">
              <a:avLst/>
            </a:prstGeom>
            <a:grpFill/>
            <a:ln w="9525">
              <a:noFill/>
              <a:round/>
              <a:headEnd/>
              <a:tailEnd/>
            </a:ln>
          </p:spPr>
          <p:txBody>
            <a:bodyPr vert="horz" wrap="square" lIns="91440" tIns="45720" rIns="91440" bIns="45720" numCol="1" anchor="t" anchorCtr="0" compatLnSpc="1">
              <a:prstTxWarp prst="textNoShape">
                <a:avLst/>
              </a:prstTxWarp>
            </a:bodyPr>
            <a:lstStyle/>
            <a:p>
              <a:endParaRPr lang="mn-MN">
                <a:latin typeface="Arial" panose="020B0604020202020204" pitchFamily="34" charset="0"/>
                <a:cs typeface="Arial" panose="020B0604020202020204" pitchFamily="34" charset="0"/>
              </a:endParaRPr>
            </a:p>
          </p:txBody>
        </p:sp>
        <p:sp>
          <p:nvSpPr>
            <p:cNvPr id="15" name="Freeform 7">
              <a:extLst>
                <a:ext uri="{FF2B5EF4-FFF2-40B4-BE49-F238E27FC236}">
                  <a16:creationId xmlns:a16="http://schemas.microsoft.com/office/drawing/2014/main" id="{2136CBF8-2919-44A5-9154-37F05F726DED}"/>
                </a:ext>
              </a:extLst>
            </p:cNvPr>
            <p:cNvSpPr>
              <a:spLocks/>
            </p:cNvSpPr>
            <p:nvPr/>
          </p:nvSpPr>
          <p:spPr bwMode="auto">
            <a:xfrm>
              <a:off x="7157454" y="3213444"/>
              <a:ext cx="195652" cy="98824"/>
            </a:xfrm>
            <a:custGeom>
              <a:avLst/>
              <a:gdLst>
                <a:gd name="T0" fmla="*/ 8 w 1225"/>
                <a:gd name="T1" fmla="*/ 0 h 619"/>
                <a:gd name="T2" fmla="*/ 613 w 1225"/>
                <a:gd name="T3" fmla="*/ 619 h 619"/>
                <a:gd name="T4" fmla="*/ 1218 w 1225"/>
                <a:gd name="T5" fmla="*/ 0 h 619"/>
                <a:gd name="T6" fmla="*/ 8 w 1225"/>
                <a:gd name="T7" fmla="*/ 0 h 619"/>
              </a:gdLst>
              <a:ahLst/>
              <a:cxnLst>
                <a:cxn ang="0">
                  <a:pos x="T0" y="T1"/>
                </a:cxn>
                <a:cxn ang="0">
                  <a:pos x="T2" y="T3"/>
                </a:cxn>
                <a:cxn ang="0">
                  <a:pos x="T4" y="T5"/>
                </a:cxn>
                <a:cxn ang="0">
                  <a:pos x="T6" y="T7"/>
                </a:cxn>
              </a:cxnLst>
              <a:rect l="0" t="0" r="r" b="b"/>
              <a:pathLst>
                <a:path w="1225" h="619">
                  <a:moveTo>
                    <a:pt x="8" y="0"/>
                  </a:moveTo>
                  <a:cubicBezTo>
                    <a:pt x="0" y="343"/>
                    <a:pt x="276" y="619"/>
                    <a:pt x="613" y="619"/>
                  </a:cubicBezTo>
                  <a:cubicBezTo>
                    <a:pt x="951" y="619"/>
                    <a:pt x="1225" y="341"/>
                    <a:pt x="1218" y="0"/>
                  </a:cubicBezTo>
                  <a:cubicBezTo>
                    <a:pt x="883" y="242"/>
                    <a:pt x="342" y="243"/>
                    <a:pt x="8" y="0"/>
                  </a:cubicBez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mn-MN">
                <a:latin typeface="Arial" panose="020B0604020202020204" pitchFamily="34" charset="0"/>
                <a:cs typeface="Arial" panose="020B0604020202020204" pitchFamily="34" charset="0"/>
              </a:endParaRPr>
            </a:p>
          </p:txBody>
        </p:sp>
        <p:sp>
          <p:nvSpPr>
            <p:cNvPr id="16" name="Freeform 8">
              <a:extLst>
                <a:ext uri="{FF2B5EF4-FFF2-40B4-BE49-F238E27FC236}">
                  <a16:creationId xmlns:a16="http://schemas.microsoft.com/office/drawing/2014/main" id="{189D14AA-F93D-4B1B-9638-72D9160A44DE}"/>
                </a:ext>
              </a:extLst>
            </p:cNvPr>
            <p:cNvSpPr>
              <a:spLocks/>
            </p:cNvSpPr>
            <p:nvPr/>
          </p:nvSpPr>
          <p:spPr bwMode="auto">
            <a:xfrm>
              <a:off x="6137268" y="3336892"/>
              <a:ext cx="1357253" cy="959960"/>
            </a:xfrm>
            <a:custGeom>
              <a:avLst/>
              <a:gdLst>
                <a:gd name="T0" fmla="*/ 7783 w 8498"/>
                <a:gd name="T1" fmla="*/ 21 h 6010"/>
                <a:gd name="T2" fmla="*/ 5600 w 8498"/>
                <a:gd name="T3" fmla="*/ 318 h 6010"/>
                <a:gd name="T4" fmla="*/ 4899 w 8498"/>
                <a:gd name="T5" fmla="*/ 0 h 6010"/>
                <a:gd name="T6" fmla="*/ 3524 w 8498"/>
                <a:gd name="T7" fmla="*/ 0 h 6010"/>
                <a:gd name="T8" fmla="*/ 2229 w 8498"/>
                <a:gd name="T9" fmla="*/ 21 h 6010"/>
                <a:gd name="T10" fmla="*/ 6 w 8498"/>
                <a:gd name="T11" fmla="*/ 726 h 6010"/>
                <a:gd name="T12" fmla="*/ 310 w 8498"/>
                <a:gd name="T13" fmla="*/ 3039 h 6010"/>
                <a:gd name="T14" fmla="*/ 625 w 8498"/>
                <a:gd name="T15" fmla="*/ 729 h 6010"/>
                <a:gd name="T16" fmla="*/ 676 w 8498"/>
                <a:gd name="T17" fmla="*/ 675 h 6010"/>
                <a:gd name="T18" fmla="*/ 703 w 8498"/>
                <a:gd name="T19" fmla="*/ 5639 h 6010"/>
                <a:gd name="T20" fmla="*/ 1445 w 8498"/>
                <a:gd name="T21" fmla="*/ 5639 h 6010"/>
                <a:gd name="T22" fmla="*/ 1445 w 8498"/>
                <a:gd name="T23" fmla="*/ 2838 h 6010"/>
                <a:gd name="T24" fmla="*/ 1555 w 8498"/>
                <a:gd name="T25" fmla="*/ 2838 h 6010"/>
                <a:gd name="T26" fmla="*/ 1926 w 8498"/>
                <a:gd name="T27" fmla="*/ 6010 h 6010"/>
                <a:gd name="T28" fmla="*/ 2277 w 8498"/>
                <a:gd name="T29" fmla="*/ 703 h 6010"/>
                <a:gd name="T30" fmla="*/ 2338 w 8498"/>
                <a:gd name="T31" fmla="*/ 662 h 6010"/>
                <a:gd name="T32" fmla="*/ 2589 w 8498"/>
                <a:gd name="T33" fmla="*/ 1016 h 6010"/>
                <a:gd name="T34" fmla="*/ 2382 w 8498"/>
                <a:gd name="T35" fmla="*/ 1526 h 6010"/>
                <a:gd name="T36" fmla="*/ 3606 w 8498"/>
                <a:gd name="T37" fmla="*/ 2731 h 6010"/>
                <a:gd name="T38" fmla="*/ 3978 w 8498"/>
                <a:gd name="T39" fmla="*/ 2233 h 6010"/>
                <a:gd name="T40" fmla="*/ 3343 w 8498"/>
                <a:gd name="T41" fmla="*/ 809 h 6010"/>
                <a:gd name="T42" fmla="*/ 3427 w 8498"/>
                <a:gd name="T43" fmla="*/ 826 h 6010"/>
                <a:gd name="T44" fmla="*/ 4249 w 8498"/>
                <a:gd name="T45" fmla="*/ 2047 h 6010"/>
                <a:gd name="T46" fmla="*/ 5072 w 8498"/>
                <a:gd name="T47" fmla="*/ 830 h 6010"/>
                <a:gd name="T48" fmla="*/ 5157 w 8498"/>
                <a:gd name="T49" fmla="*/ 813 h 6010"/>
                <a:gd name="T50" fmla="*/ 4520 w 8498"/>
                <a:gd name="T51" fmla="*/ 2233 h 6010"/>
                <a:gd name="T52" fmla="*/ 4892 w 8498"/>
                <a:gd name="T53" fmla="*/ 2731 h 6010"/>
                <a:gd name="T54" fmla="*/ 6116 w 8498"/>
                <a:gd name="T55" fmla="*/ 1526 h 6010"/>
                <a:gd name="T56" fmla="*/ 5909 w 8498"/>
                <a:gd name="T57" fmla="*/ 1016 h 6010"/>
                <a:gd name="T58" fmla="*/ 6160 w 8498"/>
                <a:gd name="T59" fmla="*/ 662 h 6010"/>
                <a:gd name="T60" fmla="*/ 6221 w 8498"/>
                <a:gd name="T61" fmla="*/ 703 h 6010"/>
                <a:gd name="T62" fmla="*/ 6572 w 8498"/>
                <a:gd name="T63" fmla="*/ 6010 h 6010"/>
                <a:gd name="T64" fmla="*/ 6943 w 8498"/>
                <a:gd name="T65" fmla="*/ 2837 h 6010"/>
                <a:gd name="T66" fmla="*/ 7053 w 8498"/>
                <a:gd name="T67" fmla="*/ 2837 h 6010"/>
                <a:gd name="T68" fmla="*/ 7053 w 8498"/>
                <a:gd name="T69" fmla="*/ 5639 h 6010"/>
                <a:gd name="T70" fmla="*/ 7795 w 8498"/>
                <a:gd name="T71" fmla="*/ 5639 h 6010"/>
                <a:gd name="T72" fmla="*/ 7828 w 8498"/>
                <a:gd name="T73" fmla="*/ 685 h 6010"/>
                <a:gd name="T74" fmla="*/ 7873 w 8498"/>
                <a:gd name="T75" fmla="*/ 729 h 6010"/>
                <a:gd name="T76" fmla="*/ 8187 w 8498"/>
                <a:gd name="T77" fmla="*/ 3039 h 6010"/>
                <a:gd name="T78" fmla="*/ 8492 w 8498"/>
                <a:gd name="T79" fmla="*/ 726 h 60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8498" h="6010">
                  <a:moveTo>
                    <a:pt x="8492" y="726"/>
                  </a:moveTo>
                  <a:cubicBezTo>
                    <a:pt x="8490" y="338"/>
                    <a:pt x="8172" y="21"/>
                    <a:pt x="7783" y="21"/>
                  </a:cubicBezTo>
                  <a:lnTo>
                    <a:pt x="6269" y="21"/>
                  </a:lnTo>
                  <a:cubicBezTo>
                    <a:pt x="6012" y="21"/>
                    <a:pt x="5769" y="133"/>
                    <a:pt x="5600" y="318"/>
                  </a:cubicBezTo>
                  <a:cubicBezTo>
                    <a:pt x="5457" y="120"/>
                    <a:pt x="5227" y="0"/>
                    <a:pt x="4974" y="0"/>
                  </a:cubicBezTo>
                  <a:lnTo>
                    <a:pt x="4899" y="0"/>
                  </a:lnTo>
                  <a:cubicBezTo>
                    <a:pt x="4542" y="352"/>
                    <a:pt x="3971" y="351"/>
                    <a:pt x="3616" y="0"/>
                  </a:cubicBezTo>
                  <a:lnTo>
                    <a:pt x="3524" y="0"/>
                  </a:lnTo>
                  <a:cubicBezTo>
                    <a:pt x="3271" y="0"/>
                    <a:pt x="3041" y="120"/>
                    <a:pt x="2898" y="318"/>
                  </a:cubicBezTo>
                  <a:cubicBezTo>
                    <a:pt x="2729" y="133"/>
                    <a:pt x="2486" y="21"/>
                    <a:pt x="2229" y="21"/>
                  </a:cubicBezTo>
                  <a:lnTo>
                    <a:pt x="715" y="21"/>
                  </a:lnTo>
                  <a:cubicBezTo>
                    <a:pt x="326" y="21"/>
                    <a:pt x="8" y="338"/>
                    <a:pt x="6" y="726"/>
                  </a:cubicBezTo>
                  <a:cubicBezTo>
                    <a:pt x="0" y="2008"/>
                    <a:pt x="1" y="1552"/>
                    <a:pt x="1" y="2729"/>
                  </a:cubicBezTo>
                  <a:cubicBezTo>
                    <a:pt x="1" y="2900"/>
                    <a:pt x="140" y="3039"/>
                    <a:pt x="310" y="3039"/>
                  </a:cubicBezTo>
                  <a:cubicBezTo>
                    <a:pt x="481" y="3039"/>
                    <a:pt x="620" y="2900"/>
                    <a:pt x="620" y="2729"/>
                  </a:cubicBezTo>
                  <a:cubicBezTo>
                    <a:pt x="620" y="1554"/>
                    <a:pt x="618" y="2010"/>
                    <a:pt x="625" y="729"/>
                  </a:cubicBezTo>
                  <a:cubicBezTo>
                    <a:pt x="625" y="722"/>
                    <a:pt x="626" y="714"/>
                    <a:pt x="628" y="707"/>
                  </a:cubicBezTo>
                  <a:cubicBezTo>
                    <a:pt x="633" y="686"/>
                    <a:pt x="654" y="672"/>
                    <a:pt x="676" y="675"/>
                  </a:cubicBezTo>
                  <a:cubicBezTo>
                    <a:pt x="698" y="678"/>
                    <a:pt x="714" y="696"/>
                    <a:pt x="714" y="719"/>
                  </a:cubicBezTo>
                  <a:cubicBezTo>
                    <a:pt x="712" y="1112"/>
                    <a:pt x="703" y="2951"/>
                    <a:pt x="703" y="5639"/>
                  </a:cubicBezTo>
                  <a:cubicBezTo>
                    <a:pt x="703" y="5844"/>
                    <a:pt x="869" y="6010"/>
                    <a:pt x="1074" y="6010"/>
                  </a:cubicBezTo>
                  <a:cubicBezTo>
                    <a:pt x="1279" y="6010"/>
                    <a:pt x="1445" y="5844"/>
                    <a:pt x="1445" y="5639"/>
                  </a:cubicBezTo>
                  <a:lnTo>
                    <a:pt x="1445" y="2838"/>
                  </a:lnTo>
                  <a:lnTo>
                    <a:pt x="1445" y="2838"/>
                  </a:lnTo>
                  <a:lnTo>
                    <a:pt x="1555" y="2838"/>
                  </a:lnTo>
                  <a:lnTo>
                    <a:pt x="1555" y="2838"/>
                  </a:lnTo>
                  <a:lnTo>
                    <a:pt x="1555" y="5639"/>
                  </a:lnTo>
                  <a:cubicBezTo>
                    <a:pt x="1555" y="5844"/>
                    <a:pt x="1721" y="6010"/>
                    <a:pt x="1926" y="6010"/>
                  </a:cubicBezTo>
                  <a:cubicBezTo>
                    <a:pt x="2131" y="6010"/>
                    <a:pt x="2297" y="5844"/>
                    <a:pt x="2297" y="5639"/>
                  </a:cubicBezTo>
                  <a:cubicBezTo>
                    <a:pt x="2297" y="2784"/>
                    <a:pt x="2279" y="1077"/>
                    <a:pt x="2277" y="703"/>
                  </a:cubicBezTo>
                  <a:cubicBezTo>
                    <a:pt x="2277" y="688"/>
                    <a:pt x="2284" y="674"/>
                    <a:pt x="2296" y="666"/>
                  </a:cubicBezTo>
                  <a:cubicBezTo>
                    <a:pt x="2309" y="658"/>
                    <a:pt x="2324" y="656"/>
                    <a:pt x="2338" y="662"/>
                  </a:cubicBezTo>
                  <a:cubicBezTo>
                    <a:pt x="2402" y="688"/>
                    <a:pt x="2457" y="738"/>
                    <a:pt x="2487" y="803"/>
                  </a:cubicBezTo>
                  <a:lnTo>
                    <a:pt x="2589" y="1016"/>
                  </a:lnTo>
                  <a:lnTo>
                    <a:pt x="2589" y="1017"/>
                  </a:lnTo>
                  <a:lnTo>
                    <a:pt x="2382" y="1526"/>
                  </a:lnTo>
                  <a:cubicBezTo>
                    <a:pt x="2329" y="1657"/>
                    <a:pt x="2371" y="1807"/>
                    <a:pt x="2484" y="1892"/>
                  </a:cubicBezTo>
                  <a:lnTo>
                    <a:pt x="3606" y="2731"/>
                  </a:lnTo>
                  <a:cubicBezTo>
                    <a:pt x="3743" y="2833"/>
                    <a:pt x="3938" y="2805"/>
                    <a:pt x="4040" y="2668"/>
                  </a:cubicBezTo>
                  <a:cubicBezTo>
                    <a:pt x="4143" y="2531"/>
                    <a:pt x="4115" y="2336"/>
                    <a:pt x="3978" y="2233"/>
                  </a:cubicBezTo>
                  <a:lnTo>
                    <a:pt x="3048" y="1538"/>
                  </a:lnTo>
                  <a:cubicBezTo>
                    <a:pt x="3211" y="1136"/>
                    <a:pt x="3295" y="924"/>
                    <a:pt x="3343" y="809"/>
                  </a:cubicBezTo>
                  <a:cubicBezTo>
                    <a:pt x="3351" y="790"/>
                    <a:pt x="3371" y="779"/>
                    <a:pt x="3392" y="783"/>
                  </a:cubicBezTo>
                  <a:cubicBezTo>
                    <a:pt x="3412" y="787"/>
                    <a:pt x="3427" y="805"/>
                    <a:pt x="3427" y="826"/>
                  </a:cubicBezTo>
                  <a:lnTo>
                    <a:pt x="3427" y="1421"/>
                  </a:lnTo>
                  <a:cubicBezTo>
                    <a:pt x="4241" y="2030"/>
                    <a:pt x="4198" y="1994"/>
                    <a:pt x="4249" y="2047"/>
                  </a:cubicBezTo>
                  <a:cubicBezTo>
                    <a:pt x="4300" y="1993"/>
                    <a:pt x="4256" y="2031"/>
                    <a:pt x="5072" y="1420"/>
                  </a:cubicBezTo>
                  <a:lnTo>
                    <a:pt x="5072" y="830"/>
                  </a:lnTo>
                  <a:cubicBezTo>
                    <a:pt x="5072" y="809"/>
                    <a:pt x="5087" y="791"/>
                    <a:pt x="5107" y="787"/>
                  </a:cubicBezTo>
                  <a:cubicBezTo>
                    <a:pt x="5128" y="782"/>
                    <a:pt x="5149" y="793"/>
                    <a:pt x="5157" y="813"/>
                  </a:cubicBezTo>
                  <a:cubicBezTo>
                    <a:pt x="5204" y="928"/>
                    <a:pt x="5288" y="1139"/>
                    <a:pt x="5450" y="1538"/>
                  </a:cubicBezTo>
                  <a:lnTo>
                    <a:pt x="4520" y="2233"/>
                  </a:lnTo>
                  <a:cubicBezTo>
                    <a:pt x="4410" y="2316"/>
                    <a:pt x="4368" y="2461"/>
                    <a:pt x="4414" y="2588"/>
                  </a:cubicBezTo>
                  <a:cubicBezTo>
                    <a:pt x="4485" y="2784"/>
                    <a:pt x="4726" y="2855"/>
                    <a:pt x="4892" y="2731"/>
                  </a:cubicBezTo>
                  <a:lnTo>
                    <a:pt x="6014" y="1892"/>
                  </a:lnTo>
                  <a:cubicBezTo>
                    <a:pt x="6127" y="1807"/>
                    <a:pt x="6169" y="1657"/>
                    <a:pt x="6116" y="1526"/>
                  </a:cubicBezTo>
                  <a:lnTo>
                    <a:pt x="5909" y="1017"/>
                  </a:lnTo>
                  <a:lnTo>
                    <a:pt x="5909" y="1016"/>
                  </a:lnTo>
                  <a:lnTo>
                    <a:pt x="6010" y="803"/>
                  </a:lnTo>
                  <a:cubicBezTo>
                    <a:pt x="6041" y="738"/>
                    <a:pt x="6095" y="688"/>
                    <a:pt x="6160" y="662"/>
                  </a:cubicBezTo>
                  <a:cubicBezTo>
                    <a:pt x="6174" y="656"/>
                    <a:pt x="6189" y="658"/>
                    <a:pt x="6201" y="666"/>
                  </a:cubicBezTo>
                  <a:cubicBezTo>
                    <a:pt x="6214" y="674"/>
                    <a:pt x="6221" y="688"/>
                    <a:pt x="6221" y="703"/>
                  </a:cubicBezTo>
                  <a:cubicBezTo>
                    <a:pt x="6218" y="1078"/>
                    <a:pt x="6200" y="2792"/>
                    <a:pt x="6200" y="5639"/>
                  </a:cubicBezTo>
                  <a:cubicBezTo>
                    <a:pt x="6200" y="5844"/>
                    <a:pt x="6367" y="6010"/>
                    <a:pt x="6572" y="6010"/>
                  </a:cubicBezTo>
                  <a:cubicBezTo>
                    <a:pt x="6777" y="6010"/>
                    <a:pt x="6943" y="5844"/>
                    <a:pt x="6943" y="5639"/>
                  </a:cubicBezTo>
                  <a:lnTo>
                    <a:pt x="6943" y="2837"/>
                  </a:lnTo>
                  <a:lnTo>
                    <a:pt x="6943" y="2837"/>
                  </a:lnTo>
                  <a:lnTo>
                    <a:pt x="7053" y="2837"/>
                  </a:lnTo>
                  <a:lnTo>
                    <a:pt x="7053" y="2837"/>
                  </a:lnTo>
                  <a:lnTo>
                    <a:pt x="7053" y="5639"/>
                  </a:lnTo>
                  <a:cubicBezTo>
                    <a:pt x="7053" y="5844"/>
                    <a:pt x="7219" y="6010"/>
                    <a:pt x="7424" y="6010"/>
                  </a:cubicBezTo>
                  <a:cubicBezTo>
                    <a:pt x="7629" y="6010"/>
                    <a:pt x="7795" y="5844"/>
                    <a:pt x="7795" y="5639"/>
                  </a:cubicBezTo>
                  <a:cubicBezTo>
                    <a:pt x="7795" y="2980"/>
                    <a:pt x="7786" y="1146"/>
                    <a:pt x="7784" y="730"/>
                  </a:cubicBezTo>
                  <a:cubicBezTo>
                    <a:pt x="7784" y="705"/>
                    <a:pt x="7803" y="685"/>
                    <a:pt x="7828" y="685"/>
                  </a:cubicBezTo>
                  <a:cubicBezTo>
                    <a:pt x="7853" y="685"/>
                    <a:pt x="7873" y="705"/>
                    <a:pt x="7873" y="729"/>
                  </a:cubicBezTo>
                  <a:lnTo>
                    <a:pt x="7873" y="729"/>
                  </a:lnTo>
                  <a:cubicBezTo>
                    <a:pt x="7879" y="2008"/>
                    <a:pt x="7878" y="1552"/>
                    <a:pt x="7878" y="2729"/>
                  </a:cubicBezTo>
                  <a:cubicBezTo>
                    <a:pt x="7878" y="2900"/>
                    <a:pt x="8017" y="3039"/>
                    <a:pt x="8187" y="3039"/>
                  </a:cubicBezTo>
                  <a:cubicBezTo>
                    <a:pt x="8358" y="3039"/>
                    <a:pt x="8497" y="2900"/>
                    <a:pt x="8497" y="2729"/>
                  </a:cubicBezTo>
                  <a:cubicBezTo>
                    <a:pt x="8497" y="1550"/>
                    <a:pt x="8498" y="2007"/>
                    <a:pt x="8492" y="726"/>
                  </a:cubicBezTo>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mn-MN">
                <a:latin typeface="Arial" panose="020B0604020202020204" pitchFamily="34" charset="0"/>
                <a:cs typeface="Arial" panose="020B0604020202020204" pitchFamily="34" charset="0"/>
              </a:endParaRPr>
            </a:p>
          </p:txBody>
        </p:sp>
        <p:sp>
          <p:nvSpPr>
            <p:cNvPr id="17" name="Freeform 9">
              <a:extLst>
                <a:ext uri="{FF2B5EF4-FFF2-40B4-BE49-F238E27FC236}">
                  <a16:creationId xmlns:a16="http://schemas.microsoft.com/office/drawing/2014/main" id="{8A4827AD-C58E-4B18-9E69-85C38491D430}"/>
                </a:ext>
              </a:extLst>
            </p:cNvPr>
            <p:cNvSpPr>
              <a:spLocks noEditPoints="1"/>
            </p:cNvSpPr>
            <p:nvPr/>
          </p:nvSpPr>
          <p:spPr bwMode="auto">
            <a:xfrm>
              <a:off x="7117192" y="2984518"/>
              <a:ext cx="276508" cy="222937"/>
            </a:xfrm>
            <a:custGeom>
              <a:avLst/>
              <a:gdLst>
                <a:gd name="T0" fmla="*/ 747 w 1730"/>
                <a:gd name="T1" fmla="*/ 836 h 1396"/>
                <a:gd name="T2" fmla="*/ 865 w 1730"/>
                <a:gd name="T3" fmla="*/ 626 h 1396"/>
                <a:gd name="T4" fmla="*/ 982 w 1730"/>
                <a:gd name="T5" fmla="*/ 836 h 1396"/>
                <a:gd name="T6" fmla="*/ 865 w 1730"/>
                <a:gd name="T7" fmla="*/ 1046 h 1396"/>
                <a:gd name="T8" fmla="*/ 747 w 1730"/>
                <a:gd name="T9" fmla="*/ 836 h 1396"/>
                <a:gd name="T10" fmla="*/ 270 w 1730"/>
                <a:gd name="T11" fmla="*/ 971 h 1396"/>
                <a:gd name="T12" fmla="*/ 270 w 1730"/>
                <a:gd name="T13" fmla="*/ 1085 h 1396"/>
                <a:gd name="T14" fmla="*/ 865 w 1730"/>
                <a:gd name="T15" fmla="*/ 1396 h 1396"/>
                <a:gd name="T16" fmla="*/ 1460 w 1730"/>
                <a:gd name="T17" fmla="*/ 1085 h 1396"/>
                <a:gd name="T18" fmla="*/ 1460 w 1730"/>
                <a:gd name="T19" fmla="*/ 971 h 1396"/>
                <a:gd name="T20" fmla="*/ 1680 w 1730"/>
                <a:gd name="T21" fmla="*/ 825 h 1396"/>
                <a:gd name="T22" fmla="*/ 1730 w 1730"/>
                <a:gd name="T23" fmla="*/ 651 h 1396"/>
                <a:gd name="T24" fmla="*/ 1465 w 1730"/>
                <a:gd name="T25" fmla="*/ 203 h 1396"/>
                <a:gd name="T26" fmla="*/ 865 w 1730"/>
                <a:gd name="T27" fmla="*/ 0 h 1396"/>
                <a:gd name="T28" fmla="*/ 264 w 1730"/>
                <a:gd name="T29" fmla="*/ 203 h 1396"/>
                <a:gd name="T30" fmla="*/ 0 w 1730"/>
                <a:gd name="T31" fmla="*/ 651 h 1396"/>
                <a:gd name="T32" fmla="*/ 50 w 1730"/>
                <a:gd name="T33" fmla="*/ 825 h 1396"/>
                <a:gd name="T34" fmla="*/ 270 w 1730"/>
                <a:gd name="T35" fmla="*/ 971 h 13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730" h="1396">
                  <a:moveTo>
                    <a:pt x="747" y="836"/>
                  </a:moveTo>
                  <a:cubicBezTo>
                    <a:pt x="747" y="716"/>
                    <a:pt x="809" y="626"/>
                    <a:pt x="865" y="626"/>
                  </a:cubicBezTo>
                  <a:cubicBezTo>
                    <a:pt x="920" y="626"/>
                    <a:pt x="982" y="716"/>
                    <a:pt x="982" y="836"/>
                  </a:cubicBezTo>
                  <a:cubicBezTo>
                    <a:pt x="982" y="957"/>
                    <a:pt x="920" y="1046"/>
                    <a:pt x="865" y="1046"/>
                  </a:cubicBezTo>
                  <a:cubicBezTo>
                    <a:pt x="809" y="1046"/>
                    <a:pt x="747" y="957"/>
                    <a:pt x="747" y="836"/>
                  </a:cubicBezTo>
                  <a:close/>
                  <a:moveTo>
                    <a:pt x="270" y="971"/>
                  </a:moveTo>
                  <a:lnTo>
                    <a:pt x="270" y="1085"/>
                  </a:lnTo>
                  <a:cubicBezTo>
                    <a:pt x="270" y="1220"/>
                    <a:pt x="536" y="1396"/>
                    <a:pt x="865" y="1396"/>
                  </a:cubicBezTo>
                  <a:cubicBezTo>
                    <a:pt x="1193" y="1396"/>
                    <a:pt x="1459" y="1220"/>
                    <a:pt x="1460" y="1085"/>
                  </a:cubicBezTo>
                  <a:lnTo>
                    <a:pt x="1460" y="971"/>
                  </a:lnTo>
                  <a:cubicBezTo>
                    <a:pt x="1553" y="941"/>
                    <a:pt x="1632" y="895"/>
                    <a:pt x="1680" y="825"/>
                  </a:cubicBezTo>
                  <a:cubicBezTo>
                    <a:pt x="1712" y="779"/>
                    <a:pt x="1730" y="721"/>
                    <a:pt x="1730" y="651"/>
                  </a:cubicBezTo>
                  <a:cubicBezTo>
                    <a:pt x="1730" y="498"/>
                    <a:pt x="1631" y="331"/>
                    <a:pt x="1465" y="203"/>
                  </a:cubicBezTo>
                  <a:cubicBezTo>
                    <a:pt x="1294" y="72"/>
                    <a:pt x="1081" y="0"/>
                    <a:pt x="865" y="0"/>
                  </a:cubicBezTo>
                  <a:cubicBezTo>
                    <a:pt x="648" y="0"/>
                    <a:pt x="435" y="72"/>
                    <a:pt x="264" y="203"/>
                  </a:cubicBezTo>
                  <a:cubicBezTo>
                    <a:pt x="99" y="331"/>
                    <a:pt x="0" y="498"/>
                    <a:pt x="0" y="651"/>
                  </a:cubicBezTo>
                  <a:cubicBezTo>
                    <a:pt x="0" y="721"/>
                    <a:pt x="18" y="778"/>
                    <a:pt x="50" y="825"/>
                  </a:cubicBezTo>
                  <a:cubicBezTo>
                    <a:pt x="97" y="895"/>
                    <a:pt x="176" y="941"/>
                    <a:pt x="270" y="971"/>
                  </a:cubicBezTo>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mn-MN">
                <a:latin typeface="Arial" panose="020B0604020202020204" pitchFamily="34" charset="0"/>
                <a:cs typeface="Arial" panose="020B0604020202020204" pitchFamily="34" charset="0"/>
              </a:endParaRPr>
            </a:p>
          </p:txBody>
        </p:sp>
        <p:sp>
          <p:nvSpPr>
            <p:cNvPr id="18" name="Freeform 10">
              <a:extLst>
                <a:ext uri="{FF2B5EF4-FFF2-40B4-BE49-F238E27FC236}">
                  <a16:creationId xmlns:a16="http://schemas.microsoft.com/office/drawing/2014/main" id="{CEC16ACE-492A-49E4-8A88-36A18FFF7FA2}"/>
                </a:ext>
              </a:extLst>
            </p:cNvPr>
            <p:cNvSpPr>
              <a:spLocks/>
            </p:cNvSpPr>
            <p:nvPr/>
          </p:nvSpPr>
          <p:spPr bwMode="auto">
            <a:xfrm>
              <a:off x="6278350" y="3213444"/>
              <a:ext cx="195652" cy="98824"/>
            </a:xfrm>
            <a:custGeom>
              <a:avLst/>
              <a:gdLst>
                <a:gd name="T0" fmla="*/ 7 w 1225"/>
                <a:gd name="T1" fmla="*/ 0 h 619"/>
                <a:gd name="T2" fmla="*/ 612 w 1225"/>
                <a:gd name="T3" fmla="*/ 619 h 619"/>
                <a:gd name="T4" fmla="*/ 1217 w 1225"/>
                <a:gd name="T5" fmla="*/ 0 h 619"/>
                <a:gd name="T6" fmla="*/ 7 w 1225"/>
                <a:gd name="T7" fmla="*/ 0 h 619"/>
              </a:gdLst>
              <a:ahLst/>
              <a:cxnLst>
                <a:cxn ang="0">
                  <a:pos x="T0" y="T1"/>
                </a:cxn>
                <a:cxn ang="0">
                  <a:pos x="T2" y="T3"/>
                </a:cxn>
                <a:cxn ang="0">
                  <a:pos x="T4" y="T5"/>
                </a:cxn>
                <a:cxn ang="0">
                  <a:pos x="T6" y="T7"/>
                </a:cxn>
              </a:cxnLst>
              <a:rect l="0" t="0" r="r" b="b"/>
              <a:pathLst>
                <a:path w="1225" h="619">
                  <a:moveTo>
                    <a:pt x="7" y="0"/>
                  </a:moveTo>
                  <a:cubicBezTo>
                    <a:pt x="0" y="344"/>
                    <a:pt x="277" y="619"/>
                    <a:pt x="612" y="619"/>
                  </a:cubicBezTo>
                  <a:cubicBezTo>
                    <a:pt x="949" y="619"/>
                    <a:pt x="1225" y="342"/>
                    <a:pt x="1217" y="0"/>
                  </a:cubicBezTo>
                  <a:cubicBezTo>
                    <a:pt x="881" y="243"/>
                    <a:pt x="340" y="242"/>
                    <a:pt x="7" y="0"/>
                  </a:cubicBez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mn-MN">
                <a:latin typeface="Arial" panose="020B0604020202020204" pitchFamily="34" charset="0"/>
                <a:cs typeface="Arial" panose="020B0604020202020204" pitchFamily="34" charset="0"/>
              </a:endParaRPr>
            </a:p>
          </p:txBody>
        </p:sp>
        <p:sp>
          <p:nvSpPr>
            <p:cNvPr id="19" name="Freeform 11">
              <a:extLst>
                <a:ext uri="{FF2B5EF4-FFF2-40B4-BE49-F238E27FC236}">
                  <a16:creationId xmlns:a16="http://schemas.microsoft.com/office/drawing/2014/main" id="{56C91B7F-2765-4027-80E0-E7A532C2340C}"/>
                </a:ext>
              </a:extLst>
            </p:cNvPr>
            <p:cNvSpPr>
              <a:spLocks noEditPoints="1"/>
            </p:cNvSpPr>
            <p:nvPr/>
          </p:nvSpPr>
          <p:spPr bwMode="auto">
            <a:xfrm>
              <a:off x="6237756" y="2984518"/>
              <a:ext cx="276508" cy="222937"/>
            </a:xfrm>
            <a:custGeom>
              <a:avLst/>
              <a:gdLst>
                <a:gd name="T0" fmla="*/ 747 w 1730"/>
                <a:gd name="T1" fmla="*/ 836 h 1396"/>
                <a:gd name="T2" fmla="*/ 865 w 1730"/>
                <a:gd name="T3" fmla="*/ 626 h 1396"/>
                <a:gd name="T4" fmla="*/ 983 w 1730"/>
                <a:gd name="T5" fmla="*/ 836 h 1396"/>
                <a:gd name="T6" fmla="*/ 865 w 1730"/>
                <a:gd name="T7" fmla="*/ 1046 h 1396"/>
                <a:gd name="T8" fmla="*/ 747 w 1730"/>
                <a:gd name="T9" fmla="*/ 836 h 1396"/>
                <a:gd name="T10" fmla="*/ 270 w 1730"/>
                <a:gd name="T11" fmla="*/ 971 h 1396"/>
                <a:gd name="T12" fmla="*/ 270 w 1730"/>
                <a:gd name="T13" fmla="*/ 1085 h 1396"/>
                <a:gd name="T14" fmla="*/ 865 w 1730"/>
                <a:gd name="T15" fmla="*/ 1396 h 1396"/>
                <a:gd name="T16" fmla="*/ 1460 w 1730"/>
                <a:gd name="T17" fmla="*/ 1085 h 1396"/>
                <a:gd name="T18" fmla="*/ 1460 w 1730"/>
                <a:gd name="T19" fmla="*/ 971 h 1396"/>
                <a:gd name="T20" fmla="*/ 1680 w 1730"/>
                <a:gd name="T21" fmla="*/ 825 h 1396"/>
                <a:gd name="T22" fmla="*/ 1730 w 1730"/>
                <a:gd name="T23" fmla="*/ 651 h 1396"/>
                <a:gd name="T24" fmla="*/ 1465 w 1730"/>
                <a:gd name="T25" fmla="*/ 203 h 1396"/>
                <a:gd name="T26" fmla="*/ 865 w 1730"/>
                <a:gd name="T27" fmla="*/ 0 h 1396"/>
                <a:gd name="T28" fmla="*/ 265 w 1730"/>
                <a:gd name="T29" fmla="*/ 203 h 1396"/>
                <a:gd name="T30" fmla="*/ 0 w 1730"/>
                <a:gd name="T31" fmla="*/ 651 h 1396"/>
                <a:gd name="T32" fmla="*/ 50 w 1730"/>
                <a:gd name="T33" fmla="*/ 825 h 1396"/>
                <a:gd name="T34" fmla="*/ 270 w 1730"/>
                <a:gd name="T35" fmla="*/ 971 h 13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730" h="1396">
                  <a:moveTo>
                    <a:pt x="747" y="836"/>
                  </a:moveTo>
                  <a:cubicBezTo>
                    <a:pt x="747" y="716"/>
                    <a:pt x="810" y="626"/>
                    <a:pt x="865" y="626"/>
                  </a:cubicBezTo>
                  <a:cubicBezTo>
                    <a:pt x="921" y="626"/>
                    <a:pt x="983" y="716"/>
                    <a:pt x="983" y="836"/>
                  </a:cubicBezTo>
                  <a:cubicBezTo>
                    <a:pt x="983" y="957"/>
                    <a:pt x="921" y="1046"/>
                    <a:pt x="865" y="1046"/>
                  </a:cubicBezTo>
                  <a:cubicBezTo>
                    <a:pt x="810" y="1046"/>
                    <a:pt x="747" y="957"/>
                    <a:pt x="747" y="836"/>
                  </a:cubicBezTo>
                  <a:close/>
                  <a:moveTo>
                    <a:pt x="270" y="971"/>
                  </a:moveTo>
                  <a:lnTo>
                    <a:pt x="270" y="1085"/>
                  </a:lnTo>
                  <a:cubicBezTo>
                    <a:pt x="270" y="1220"/>
                    <a:pt x="537" y="1396"/>
                    <a:pt x="865" y="1396"/>
                  </a:cubicBezTo>
                  <a:cubicBezTo>
                    <a:pt x="1194" y="1396"/>
                    <a:pt x="1460" y="1220"/>
                    <a:pt x="1460" y="1085"/>
                  </a:cubicBezTo>
                  <a:lnTo>
                    <a:pt x="1460" y="971"/>
                  </a:lnTo>
                  <a:cubicBezTo>
                    <a:pt x="1554" y="941"/>
                    <a:pt x="1633" y="895"/>
                    <a:pt x="1680" y="825"/>
                  </a:cubicBezTo>
                  <a:cubicBezTo>
                    <a:pt x="1712" y="778"/>
                    <a:pt x="1730" y="721"/>
                    <a:pt x="1730" y="651"/>
                  </a:cubicBezTo>
                  <a:cubicBezTo>
                    <a:pt x="1730" y="498"/>
                    <a:pt x="1631" y="331"/>
                    <a:pt x="1465" y="203"/>
                  </a:cubicBezTo>
                  <a:cubicBezTo>
                    <a:pt x="1295" y="72"/>
                    <a:pt x="1082" y="0"/>
                    <a:pt x="865" y="0"/>
                  </a:cubicBezTo>
                  <a:cubicBezTo>
                    <a:pt x="649" y="0"/>
                    <a:pt x="435" y="72"/>
                    <a:pt x="265" y="203"/>
                  </a:cubicBezTo>
                  <a:cubicBezTo>
                    <a:pt x="99" y="331"/>
                    <a:pt x="0" y="498"/>
                    <a:pt x="0" y="651"/>
                  </a:cubicBezTo>
                  <a:cubicBezTo>
                    <a:pt x="0" y="721"/>
                    <a:pt x="18" y="779"/>
                    <a:pt x="50" y="825"/>
                  </a:cubicBezTo>
                  <a:cubicBezTo>
                    <a:pt x="98" y="895"/>
                    <a:pt x="177" y="941"/>
                    <a:pt x="270" y="971"/>
                  </a:cubicBezTo>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mn-MN">
                <a:latin typeface="Arial" panose="020B0604020202020204" pitchFamily="34" charset="0"/>
                <a:cs typeface="Arial" panose="020B0604020202020204" pitchFamily="34" charset="0"/>
              </a:endParaRPr>
            </a:p>
          </p:txBody>
        </p:sp>
      </p:gr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9073387" y="303086"/>
            <a:ext cx="2375535" cy="182101"/>
          </a:xfrm>
          <a:prstGeom prst="rect">
            <a:avLst/>
          </a:prstGeom>
        </p:spPr>
        <p:txBody>
          <a:bodyPr vert="horz" wrap="square" lIns="0" tIns="12700" rIns="0" bIns="0" rtlCol="0">
            <a:spAutoFit/>
          </a:bodyPr>
          <a:lstStyle/>
          <a:p>
            <a:pPr algn="ctr">
              <a:lnSpc>
                <a:spcPct val="100000"/>
              </a:lnSpc>
              <a:spcBef>
                <a:spcPts val="100"/>
              </a:spcBef>
            </a:pPr>
            <a:r>
              <a:rPr sz="1100" b="1" spc="-5" dirty="0">
                <a:latin typeface="Arial"/>
                <a:cs typeface="Arial"/>
              </a:rPr>
              <a:t>ТӨРИЙН </a:t>
            </a:r>
            <a:r>
              <a:rPr sz="1100" b="1" spc="-10" dirty="0">
                <a:latin typeface="Arial"/>
                <a:cs typeface="Arial"/>
              </a:rPr>
              <a:t>АУДИТЫН </a:t>
            </a:r>
            <a:r>
              <a:rPr sz="1100" b="1" spc="-15" dirty="0">
                <a:latin typeface="Arial"/>
                <a:cs typeface="Arial"/>
              </a:rPr>
              <a:t>ТУХАЙ</a:t>
            </a:r>
            <a:r>
              <a:rPr sz="1100" b="1" spc="65" dirty="0">
                <a:latin typeface="Arial"/>
                <a:cs typeface="Arial"/>
              </a:rPr>
              <a:t> </a:t>
            </a:r>
            <a:r>
              <a:rPr sz="1100" b="1" spc="-5" dirty="0">
                <a:latin typeface="Arial"/>
                <a:cs typeface="Arial"/>
              </a:rPr>
              <a:t>ХУУЛЬ</a:t>
            </a:r>
            <a:endParaRPr sz="1100" dirty="0">
              <a:latin typeface="Arial"/>
              <a:cs typeface="Arial"/>
            </a:endParaRPr>
          </a:p>
        </p:txBody>
      </p:sp>
      <p:sp>
        <p:nvSpPr>
          <p:cNvPr id="3" name="object 3"/>
          <p:cNvSpPr/>
          <p:nvPr/>
        </p:nvSpPr>
        <p:spPr>
          <a:xfrm>
            <a:off x="2098548" y="737616"/>
            <a:ext cx="9608820" cy="3782695"/>
          </a:xfrm>
          <a:custGeom>
            <a:avLst/>
            <a:gdLst/>
            <a:ahLst/>
            <a:cxnLst/>
            <a:rect l="l" t="t" r="r" b="b"/>
            <a:pathLst>
              <a:path w="9608820" h="3782695">
                <a:moveTo>
                  <a:pt x="0" y="352551"/>
                </a:moveTo>
                <a:lnTo>
                  <a:pt x="3218" y="304716"/>
                </a:lnTo>
                <a:lnTo>
                  <a:pt x="12594" y="258835"/>
                </a:lnTo>
                <a:lnTo>
                  <a:pt x="27707" y="215330"/>
                </a:lnTo>
                <a:lnTo>
                  <a:pt x="48137" y="174620"/>
                </a:lnTo>
                <a:lnTo>
                  <a:pt x="73464" y="137125"/>
                </a:lnTo>
                <a:lnTo>
                  <a:pt x="103266" y="103266"/>
                </a:lnTo>
                <a:lnTo>
                  <a:pt x="137125" y="73464"/>
                </a:lnTo>
                <a:lnTo>
                  <a:pt x="174620" y="48137"/>
                </a:lnTo>
                <a:lnTo>
                  <a:pt x="215330" y="27707"/>
                </a:lnTo>
                <a:lnTo>
                  <a:pt x="258835" y="12594"/>
                </a:lnTo>
                <a:lnTo>
                  <a:pt x="304716" y="3218"/>
                </a:lnTo>
                <a:lnTo>
                  <a:pt x="352551" y="0"/>
                </a:lnTo>
                <a:lnTo>
                  <a:pt x="9256268" y="0"/>
                </a:lnTo>
                <a:lnTo>
                  <a:pt x="9304103" y="3218"/>
                </a:lnTo>
                <a:lnTo>
                  <a:pt x="9349984" y="12594"/>
                </a:lnTo>
                <a:lnTo>
                  <a:pt x="9393489" y="27707"/>
                </a:lnTo>
                <a:lnTo>
                  <a:pt x="9434199" y="48137"/>
                </a:lnTo>
                <a:lnTo>
                  <a:pt x="9471694" y="73464"/>
                </a:lnTo>
                <a:lnTo>
                  <a:pt x="9505553" y="103266"/>
                </a:lnTo>
                <a:lnTo>
                  <a:pt x="9535355" y="137125"/>
                </a:lnTo>
                <a:lnTo>
                  <a:pt x="9560682" y="174620"/>
                </a:lnTo>
                <a:lnTo>
                  <a:pt x="9581112" y="215330"/>
                </a:lnTo>
                <a:lnTo>
                  <a:pt x="9596225" y="258835"/>
                </a:lnTo>
                <a:lnTo>
                  <a:pt x="9605601" y="304716"/>
                </a:lnTo>
                <a:lnTo>
                  <a:pt x="9608820" y="352551"/>
                </a:lnTo>
                <a:lnTo>
                  <a:pt x="9608820" y="3430016"/>
                </a:lnTo>
                <a:lnTo>
                  <a:pt x="9605601" y="3477851"/>
                </a:lnTo>
                <a:lnTo>
                  <a:pt x="9596225" y="3523732"/>
                </a:lnTo>
                <a:lnTo>
                  <a:pt x="9581112" y="3567237"/>
                </a:lnTo>
                <a:lnTo>
                  <a:pt x="9560682" y="3607947"/>
                </a:lnTo>
                <a:lnTo>
                  <a:pt x="9535355" y="3645442"/>
                </a:lnTo>
                <a:lnTo>
                  <a:pt x="9505553" y="3679301"/>
                </a:lnTo>
                <a:lnTo>
                  <a:pt x="9471694" y="3709103"/>
                </a:lnTo>
                <a:lnTo>
                  <a:pt x="9434199" y="3734430"/>
                </a:lnTo>
                <a:lnTo>
                  <a:pt x="9393489" y="3754860"/>
                </a:lnTo>
                <a:lnTo>
                  <a:pt x="9349984" y="3769973"/>
                </a:lnTo>
                <a:lnTo>
                  <a:pt x="9304103" y="3779349"/>
                </a:lnTo>
                <a:lnTo>
                  <a:pt x="9256268" y="3782568"/>
                </a:lnTo>
                <a:lnTo>
                  <a:pt x="352551" y="3782568"/>
                </a:lnTo>
                <a:lnTo>
                  <a:pt x="304716" y="3779349"/>
                </a:lnTo>
                <a:lnTo>
                  <a:pt x="258835" y="3769973"/>
                </a:lnTo>
                <a:lnTo>
                  <a:pt x="215330" y="3754860"/>
                </a:lnTo>
                <a:lnTo>
                  <a:pt x="174620" y="3734430"/>
                </a:lnTo>
                <a:lnTo>
                  <a:pt x="137125" y="3709103"/>
                </a:lnTo>
                <a:lnTo>
                  <a:pt x="103266" y="3679301"/>
                </a:lnTo>
                <a:lnTo>
                  <a:pt x="73464" y="3645442"/>
                </a:lnTo>
                <a:lnTo>
                  <a:pt x="48137" y="3607947"/>
                </a:lnTo>
                <a:lnTo>
                  <a:pt x="27707" y="3567237"/>
                </a:lnTo>
                <a:lnTo>
                  <a:pt x="12594" y="3523732"/>
                </a:lnTo>
                <a:lnTo>
                  <a:pt x="3218" y="3477851"/>
                </a:lnTo>
                <a:lnTo>
                  <a:pt x="0" y="3430016"/>
                </a:lnTo>
                <a:lnTo>
                  <a:pt x="0" y="352551"/>
                </a:lnTo>
                <a:close/>
              </a:path>
            </a:pathLst>
          </a:custGeom>
          <a:ln w="12699">
            <a:solidFill>
              <a:srgbClr val="FFFFFF"/>
            </a:solidFill>
            <a:prstDash val="sysDash"/>
          </a:ln>
        </p:spPr>
        <p:txBody>
          <a:bodyPr wrap="square" lIns="0" tIns="0" rIns="0" bIns="0" rtlCol="0"/>
          <a:lstStyle/>
          <a:p>
            <a:endParaRPr/>
          </a:p>
        </p:txBody>
      </p:sp>
      <p:sp>
        <p:nvSpPr>
          <p:cNvPr id="4" name="object 4"/>
          <p:cNvSpPr txBox="1"/>
          <p:nvPr/>
        </p:nvSpPr>
        <p:spPr>
          <a:xfrm>
            <a:off x="2461306" y="1120775"/>
            <a:ext cx="6856730" cy="2766783"/>
          </a:xfrm>
          <a:prstGeom prst="rect">
            <a:avLst/>
          </a:prstGeom>
        </p:spPr>
        <p:txBody>
          <a:bodyPr vert="horz" wrap="square" lIns="0" tIns="88265" rIns="0" bIns="0" rtlCol="0">
            <a:spAutoFit/>
          </a:bodyPr>
          <a:lstStyle/>
          <a:p>
            <a:pPr marL="12700">
              <a:lnSpc>
                <a:spcPct val="100000"/>
              </a:lnSpc>
              <a:spcBef>
                <a:spcPts val="695"/>
              </a:spcBef>
            </a:pPr>
            <a:r>
              <a:rPr sz="1600" b="1" spc="-5" dirty="0">
                <a:latin typeface="Arial"/>
                <a:cs typeface="Arial"/>
              </a:rPr>
              <a:t>1. </a:t>
            </a:r>
            <a:r>
              <a:rPr sz="1600" b="1" spc="-20" dirty="0">
                <a:latin typeface="Arial"/>
                <a:cs typeface="Arial"/>
              </a:rPr>
              <a:t>Шалгагдагч</a:t>
            </a:r>
            <a:r>
              <a:rPr sz="1600" b="1" spc="65" dirty="0">
                <a:latin typeface="Arial"/>
                <a:cs typeface="Arial"/>
              </a:rPr>
              <a:t> </a:t>
            </a:r>
            <a:r>
              <a:rPr sz="1600" b="1" spc="-15" dirty="0">
                <a:latin typeface="Arial"/>
                <a:cs typeface="Arial"/>
              </a:rPr>
              <a:t>этгээд:</a:t>
            </a:r>
            <a:endParaRPr sz="1600" dirty="0">
              <a:latin typeface="Arial"/>
              <a:cs typeface="Arial"/>
            </a:endParaRPr>
          </a:p>
          <a:p>
            <a:pPr marL="299085" indent="-287020">
              <a:lnSpc>
                <a:spcPct val="100000"/>
              </a:lnSpc>
              <a:spcBef>
                <a:spcPts val="600"/>
              </a:spcBef>
              <a:buChar char="•"/>
              <a:tabLst>
                <a:tab pos="299085" algn="l"/>
                <a:tab pos="299720" algn="l"/>
              </a:tabLst>
            </a:pPr>
            <a:r>
              <a:rPr sz="1600" spc="-15" dirty="0">
                <a:latin typeface="Arial"/>
                <a:cs typeface="Arial"/>
              </a:rPr>
              <a:t>албан шаардлага, </a:t>
            </a:r>
            <a:r>
              <a:rPr sz="1600" spc="-5" dirty="0">
                <a:latin typeface="Arial"/>
                <a:cs typeface="Arial"/>
              </a:rPr>
              <a:t>төлбөрийн актыг </a:t>
            </a:r>
            <a:r>
              <a:rPr sz="1600" spc="-15" dirty="0">
                <a:latin typeface="Arial"/>
                <a:cs typeface="Arial"/>
              </a:rPr>
              <a:t>хугацаанд </a:t>
            </a:r>
            <a:r>
              <a:rPr sz="1600" spc="-10" dirty="0">
                <a:latin typeface="Arial"/>
                <a:cs typeface="Arial"/>
              </a:rPr>
              <a:t>нь</a:t>
            </a:r>
            <a:r>
              <a:rPr sz="1600" spc="245" dirty="0">
                <a:latin typeface="Arial"/>
                <a:cs typeface="Arial"/>
              </a:rPr>
              <a:t> </a:t>
            </a:r>
            <a:r>
              <a:rPr sz="1600" spc="-10" dirty="0">
                <a:latin typeface="Arial"/>
                <a:cs typeface="Arial"/>
              </a:rPr>
              <a:t>биелүүлээгүй;</a:t>
            </a:r>
            <a:endParaRPr sz="1600" dirty="0">
              <a:latin typeface="Arial"/>
              <a:cs typeface="Arial"/>
            </a:endParaRPr>
          </a:p>
          <a:p>
            <a:pPr marL="299085" indent="-287020">
              <a:lnSpc>
                <a:spcPct val="100000"/>
              </a:lnSpc>
              <a:spcBef>
                <a:spcPts val="605"/>
              </a:spcBef>
              <a:buChar char="•"/>
              <a:tabLst>
                <a:tab pos="299085" algn="l"/>
                <a:tab pos="299720" algn="l"/>
              </a:tabLst>
            </a:pPr>
            <a:r>
              <a:rPr sz="1600" spc="-15" dirty="0">
                <a:latin typeface="Arial"/>
                <a:cs typeface="Arial"/>
              </a:rPr>
              <a:t>аудитын </a:t>
            </a:r>
            <a:r>
              <a:rPr sz="1600" spc="-5" dirty="0">
                <a:latin typeface="Arial"/>
                <a:cs typeface="Arial"/>
              </a:rPr>
              <a:t>үйл </a:t>
            </a:r>
            <a:r>
              <a:rPr sz="1600" spc="-10" dirty="0">
                <a:latin typeface="Arial"/>
                <a:cs typeface="Arial"/>
              </a:rPr>
              <a:t>ажиллагаанд </a:t>
            </a:r>
            <a:r>
              <a:rPr sz="1600" spc="-5" dirty="0">
                <a:latin typeface="Arial"/>
                <a:cs typeface="Arial"/>
              </a:rPr>
              <a:t>саад</a:t>
            </a:r>
            <a:r>
              <a:rPr sz="1600" spc="125" dirty="0">
                <a:latin typeface="Arial"/>
                <a:cs typeface="Arial"/>
              </a:rPr>
              <a:t> </a:t>
            </a:r>
            <a:r>
              <a:rPr sz="1600" spc="-15" dirty="0">
                <a:latin typeface="Arial"/>
                <a:cs typeface="Arial"/>
              </a:rPr>
              <a:t>учруулсан;</a:t>
            </a:r>
            <a:endParaRPr sz="1600" dirty="0">
              <a:latin typeface="Arial"/>
              <a:cs typeface="Arial"/>
            </a:endParaRPr>
          </a:p>
          <a:p>
            <a:pPr marL="299085" indent="-287020">
              <a:lnSpc>
                <a:spcPct val="100000"/>
              </a:lnSpc>
              <a:spcBef>
                <a:spcPts val="600"/>
              </a:spcBef>
              <a:buChar char="•"/>
              <a:tabLst>
                <a:tab pos="299085" algn="l"/>
                <a:tab pos="299720" algn="l"/>
              </a:tabLst>
            </a:pPr>
            <a:r>
              <a:rPr sz="1600" spc="-10" dirty="0">
                <a:latin typeface="Arial"/>
                <a:cs typeface="Arial"/>
              </a:rPr>
              <a:t>санхүүгийн тайлангийн </a:t>
            </a:r>
            <a:r>
              <a:rPr sz="1600" spc="-20" dirty="0">
                <a:latin typeface="Arial"/>
                <a:cs typeface="Arial"/>
              </a:rPr>
              <a:t>аудитаар </a:t>
            </a:r>
            <a:r>
              <a:rPr sz="1600" spc="-5" dirty="0">
                <a:latin typeface="Arial"/>
                <a:cs typeface="Arial"/>
              </a:rPr>
              <a:t>сөрөг </a:t>
            </a:r>
            <a:r>
              <a:rPr sz="1600" spc="-10" dirty="0">
                <a:latin typeface="Arial"/>
                <a:cs typeface="Arial"/>
              </a:rPr>
              <a:t>дүгнэлт</a:t>
            </a:r>
            <a:r>
              <a:rPr sz="1600" spc="215" dirty="0">
                <a:latin typeface="Arial"/>
                <a:cs typeface="Arial"/>
              </a:rPr>
              <a:t> </a:t>
            </a:r>
            <a:r>
              <a:rPr sz="1600" spc="-10" dirty="0">
                <a:latin typeface="Arial"/>
                <a:cs typeface="Arial"/>
              </a:rPr>
              <a:t>авсан;</a:t>
            </a:r>
            <a:endParaRPr sz="1600" dirty="0">
              <a:latin typeface="Arial"/>
              <a:cs typeface="Arial"/>
            </a:endParaRPr>
          </a:p>
          <a:p>
            <a:pPr marL="299085" indent="-287020">
              <a:lnSpc>
                <a:spcPct val="100000"/>
              </a:lnSpc>
              <a:spcBef>
                <a:spcPts val="600"/>
              </a:spcBef>
              <a:buChar char="•"/>
              <a:tabLst>
                <a:tab pos="299085" algn="l"/>
                <a:tab pos="299720" algn="l"/>
              </a:tabLst>
            </a:pPr>
            <a:r>
              <a:rPr sz="1600" spc="-15" dirty="0">
                <a:latin typeface="Arial"/>
                <a:cs typeface="Arial"/>
              </a:rPr>
              <a:t>хуулиар </a:t>
            </a:r>
            <a:r>
              <a:rPr sz="1600" spc="-10" dirty="0">
                <a:latin typeface="Arial"/>
                <a:cs typeface="Arial"/>
              </a:rPr>
              <a:t>хориглосон </a:t>
            </a:r>
            <a:r>
              <a:rPr sz="1600" spc="-5" dirty="0">
                <a:latin typeface="Arial"/>
                <a:cs typeface="Arial"/>
              </a:rPr>
              <a:t>үйл </a:t>
            </a:r>
            <a:r>
              <a:rPr sz="1600" spc="-10" dirty="0">
                <a:latin typeface="Arial"/>
                <a:cs typeface="Arial"/>
              </a:rPr>
              <a:t>ажиллагаа</a:t>
            </a:r>
            <a:r>
              <a:rPr sz="1600" spc="165" dirty="0">
                <a:latin typeface="Arial"/>
                <a:cs typeface="Arial"/>
              </a:rPr>
              <a:t> </a:t>
            </a:r>
            <a:r>
              <a:rPr sz="1600" spc="-20" dirty="0">
                <a:latin typeface="Arial"/>
                <a:cs typeface="Arial"/>
              </a:rPr>
              <a:t>явуулсан;</a:t>
            </a:r>
            <a:endParaRPr sz="1600" dirty="0">
              <a:latin typeface="Arial"/>
              <a:cs typeface="Arial"/>
            </a:endParaRPr>
          </a:p>
          <a:p>
            <a:pPr marL="299085" indent="-287020">
              <a:spcBef>
                <a:spcPts val="600"/>
              </a:spcBef>
              <a:buFontTx/>
              <a:buChar char="•"/>
              <a:tabLst>
                <a:tab pos="299085" algn="l"/>
                <a:tab pos="299720" algn="l"/>
              </a:tabLst>
            </a:pPr>
            <a:r>
              <a:rPr sz="1600" spc="-15" dirty="0">
                <a:latin typeface="Arial"/>
                <a:cs typeface="Arial"/>
              </a:rPr>
              <a:t>албан </a:t>
            </a:r>
            <a:r>
              <a:rPr sz="1600" spc="-5" dirty="0">
                <a:latin typeface="Arial"/>
                <a:cs typeface="Arial"/>
              </a:rPr>
              <a:t>үүргээ </a:t>
            </a:r>
            <a:r>
              <a:rPr sz="1600" spc="-10" dirty="0">
                <a:latin typeface="Arial"/>
                <a:cs typeface="Arial"/>
              </a:rPr>
              <a:t>биелүүлээгүй, </a:t>
            </a:r>
            <a:r>
              <a:rPr sz="1600" spc="-15" dirty="0">
                <a:latin typeface="Arial"/>
                <a:cs typeface="Arial"/>
              </a:rPr>
              <a:t>албан </a:t>
            </a:r>
            <a:r>
              <a:rPr sz="1600" spc="-5" dirty="0">
                <a:latin typeface="Arial"/>
                <a:cs typeface="Arial"/>
              </a:rPr>
              <a:t>тушаалын бүрэн </a:t>
            </a:r>
            <a:r>
              <a:rPr sz="1600" spc="-10" dirty="0" err="1">
                <a:latin typeface="Arial"/>
                <a:cs typeface="Arial"/>
              </a:rPr>
              <a:t>эрхээ</a:t>
            </a:r>
            <a:r>
              <a:rPr sz="1600" spc="185" dirty="0">
                <a:latin typeface="Arial"/>
                <a:cs typeface="Arial"/>
              </a:rPr>
              <a:t> </a:t>
            </a:r>
            <a:r>
              <a:rPr sz="1600" spc="-10" dirty="0" err="1">
                <a:latin typeface="Arial"/>
                <a:cs typeface="Arial"/>
              </a:rPr>
              <a:t>хэтрүүлсэн</a:t>
            </a:r>
            <a:r>
              <a:rPr sz="1600" spc="-10" dirty="0">
                <a:latin typeface="Arial"/>
                <a:cs typeface="Arial"/>
              </a:rPr>
              <a:t> </a:t>
            </a:r>
            <a:r>
              <a:rPr lang="mn-MN" sz="1600" dirty="0">
                <a:latin typeface="Arial"/>
                <a:cs typeface="Arial"/>
              </a:rPr>
              <a:t>нь </a:t>
            </a:r>
            <a:r>
              <a:rPr lang="mn-MN" sz="1600" spc="-15" dirty="0">
                <a:latin typeface="Arial"/>
                <a:cs typeface="Arial"/>
              </a:rPr>
              <a:t>аудитаар </a:t>
            </a:r>
            <a:r>
              <a:rPr lang="mn-MN" sz="1600" spc="-5" dirty="0">
                <a:latin typeface="Arial"/>
                <a:cs typeface="Arial"/>
              </a:rPr>
              <a:t>илэрсэн </a:t>
            </a:r>
            <a:r>
              <a:rPr lang="mn-MN" sz="1600" spc="-15" dirty="0">
                <a:latin typeface="Arial"/>
                <a:cs typeface="Arial"/>
              </a:rPr>
              <a:t>бол </a:t>
            </a:r>
            <a:r>
              <a:rPr lang="mn-MN" sz="1600" dirty="0">
                <a:latin typeface="Arial"/>
                <a:cs typeface="Arial"/>
              </a:rPr>
              <a:t>тухайн </a:t>
            </a:r>
            <a:r>
              <a:rPr lang="mn-MN" sz="1600" spc="-10" dirty="0">
                <a:latin typeface="Arial"/>
                <a:cs typeface="Arial"/>
              </a:rPr>
              <a:t>албан хаагчид </a:t>
            </a:r>
            <a:r>
              <a:rPr lang="mn-MN" sz="1600" b="1" spc="-5" dirty="0">
                <a:latin typeface="Arial"/>
                <a:cs typeface="Arial"/>
              </a:rPr>
              <a:t>сахилгын </a:t>
            </a:r>
            <a:r>
              <a:rPr lang="mn-MN" sz="1600" b="1" spc="-10" dirty="0">
                <a:latin typeface="Arial"/>
                <a:cs typeface="Arial"/>
              </a:rPr>
              <a:t>шийтгэл </a:t>
            </a:r>
            <a:r>
              <a:rPr lang="mn-MN" sz="1600" spc="-20" dirty="0">
                <a:latin typeface="Arial"/>
                <a:cs typeface="Arial"/>
              </a:rPr>
              <a:t>ногдуулах </a:t>
            </a:r>
            <a:r>
              <a:rPr lang="mn-MN" sz="1600" spc="-5" dirty="0">
                <a:latin typeface="Arial"/>
                <a:cs typeface="Arial"/>
              </a:rPr>
              <a:t>үндэслэл  </a:t>
            </a:r>
            <a:r>
              <a:rPr lang="mn-MN" sz="1600" spc="-15" dirty="0">
                <a:latin typeface="Arial"/>
                <a:cs typeface="Arial"/>
              </a:rPr>
              <a:t>болно.</a:t>
            </a:r>
            <a:endParaRPr lang="mn-MN" sz="1600" dirty="0">
              <a:latin typeface="Arial"/>
              <a:cs typeface="Arial"/>
            </a:endParaRPr>
          </a:p>
          <a:p>
            <a:pPr marL="299085" indent="-287020">
              <a:lnSpc>
                <a:spcPct val="100000"/>
              </a:lnSpc>
              <a:spcBef>
                <a:spcPts val="600"/>
              </a:spcBef>
              <a:buChar char="•"/>
              <a:tabLst>
                <a:tab pos="299085" algn="l"/>
                <a:tab pos="299720" algn="l"/>
              </a:tabLst>
            </a:pPr>
            <a:endParaRPr sz="1600" dirty="0">
              <a:latin typeface="Arial"/>
              <a:cs typeface="Arial"/>
            </a:endParaRPr>
          </a:p>
        </p:txBody>
      </p:sp>
      <p:sp>
        <p:nvSpPr>
          <p:cNvPr id="5" name="object 5"/>
          <p:cNvSpPr txBox="1"/>
          <p:nvPr/>
        </p:nvSpPr>
        <p:spPr>
          <a:xfrm>
            <a:off x="2474006" y="3599065"/>
            <a:ext cx="8974455" cy="2135841"/>
          </a:xfrm>
          <a:prstGeom prst="rect">
            <a:avLst/>
          </a:prstGeom>
        </p:spPr>
        <p:txBody>
          <a:bodyPr vert="horz" wrap="square" lIns="0" tIns="12065" rIns="0" bIns="0" rtlCol="0">
            <a:spAutoFit/>
          </a:bodyPr>
          <a:lstStyle/>
          <a:p>
            <a:pPr marL="265430" indent="-253365">
              <a:lnSpc>
                <a:spcPct val="100000"/>
              </a:lnSpc>
              <a:spcBef>
                <a:spcPts val="600"/>
              </a:spcBef>
              <a:buAutoNum type="arabicPeriod" startAt="2"/>
              <a:tabLst>
                <a:tab pos="266065" algn="l"/>
              </a:tabLst>
            </a:pPr>
            <a:r>
              <a:rPr sz="1600" dirty="0" err="1">
                <a:latin typeface="Arial"/>
                <a:cs typeface="Arial"/>
              </a:rPr>
              <a:t>Мөн</a:t>
            </a:r>
            <a:r>
              <a:rPr sz="1600" spc="215" dirty="0">
                <a:latin typeface="Arial"/>
                <a:cs typeface="Arial"/>
              </a:rPr>
              <a:t> </a:t>
            </a:r>
            <a:r>
              <a:rPr sz="1600" spc="-5" dirty="0">
                <a:latin typeface="Arial"/>
                <a:cs typeface="Arial"/>
              </a:rPr>
              <a:t>санхүүгийн</a:t>
            </a:r>
            <a:r>
              <a:rPr sz="1600" spc="229" dirty="0">
                <a:latin typeface="Arial"/>
                <a:cs typeface="Arial"/>
              </a:rPr>
              <a:t> </a:t>
            </a:r>
            <a:r>
              <a:rPr sz="1600" spc="-5" dirty="0">
                <a:latin typeface="Arial"/>
                <a:cs typeface="Arial"/>
              </a:rPr>
              <a:t>тайланд</a:t>
            </a:r>
            <a:r>
              <a:rPr sz="1600" spc="240" dirty="0">
                <a:latin typeface="Arial"/>
                <a:cs typeface="Arial"/>
              </a:rPr>
              <a:t> </a:t>
            </a:r>
            <a:r>
              <a:rPr sz="1600" b="1" spc="-10" dirty="0">
                <a:latin typeface="Arial"/>
                <a:cs typeface="Arial"/>
              </a:rPr>
              <a:t>дүгнэлт</a:t>
            </a:r>
            <a:r>
              <a:rPr sz="1600" b="1" spc="204" dirty="0">
                <a:latin typeface="Arial"/>
                <a:cs typeface="Arial"/>
              </a:rPr>
              <a:t> </a:t>
            </a:r>
            <a:r>
              <a:rPr sz="1600" b="1" spc="-5" dirty="0">
                <a:latin typeface="Arial"/>
                <a:cs typeface="Arial"/>
              </a:rPr>
              <a:t>өгөхөөс</a:t>
            </a:r>
            <a:r>
              <a:rPr sz="1600" b="1" spc="235" dirty="0">
                <a:latin typeface="Arial"/>
                <a:cs typeface="Arial"/>
              </a:rPr>
              <a:t> </a:t>
            </a:r>
            <a:r>
              <a:rPr sz="1600" b="1" spc="-10" dirty="0">
                <a:latin typeface="Arial"/>
                <a:cs typeface="Arial"/>
              </a:rPr>
              <a:t>татгалзсан</a:t>
            </a:r>
            <a:r>
              <a:rPr sz="1600" b="1" spc="225" dirty="0">
                <a:latin typeface="Arial"/>
                <a:cs typeface="Arial"/>
              </a:rPr>
              <a:t> </a:t>
            </a:r>
            <a:r>
              <a:rPr sz="1600" b="1" dirty="0">
                <a:latin typeface="Arial"/>
                <a:cs typeface="Arial"/>
              </a:rPr>
              <a:t>нь</a:t>
            </a:r>
            <a:r>
              <a:rPr sz="1600" b="1" spc="235" dirty="0">
                <a:latin typeface="Arial"/>
                <a:cs typeface="Arial"/>
              </a:rPr>
              <a:t> </a:t>
            </a:r>
            <a:r>
              <a:rPr sz="1600" spc="-5" dirty="0">
                <a:latin typeface="Arial"/>
                <a:cs typeface="Arial"/>
              </a:rPr>
              <a:t>тухайн</a:t>
            </a:r>
            <a:r>
              <a:rPr sz="1600" spc="220" dirty="0">
                <a:latin typeface="Arial"/>
                <a:cs typeface="Arial"/>
              </a:rPr>
              <a:t> </a:t>
            </a:r>
            <a:r>
              <a:rPr sz="1600" spc="-10" dirty="0">
                <a:latin typeface="Arial"/>
                <a:cs typeface="Arial"/>
              </a:rPr>
              <a:t>албан</a:t>
            </a:r>
            <a:r>
              <a:rPr sz="1600" spc="225" dirty="0">
                <a:latin typeface="Arial"/>
                <a:cs typeface="Arial"/>
              </a:rPr>
              <a:t> </a:t>
            </a:r>
            <a:r>
              <a:rPr sz="1600" spc="-5" dirty="0">
                <a:latin typeface="Arial"/>
                <a:cs typeface="Arial"/>
              </a:rPr>
              <a:t>хаагчийг</a:t>
            </a:r>
            <a:r>
              <a:rPr sz="1600" spc="225" dirty="0">
                <a:latin typeface="Arial"/>
                <a:cs typeface="Arial"/>
              </a:rPr>
              <a:t> </a:t>
            </a:r>
            <a:r>
              <a:rPr sz="1600" spc="-10" dirty="0">
                <a:latin typeface="Arial"/>
                <a:cs typeface="Arial"/>
              </a:rPr>
              <a:t>ажлаас</a:t>
            </a:r>
            <a:endParaRPr sz="1600" dirty="0">
              <a:latin typeface="Arial"/>
              <a:cs typeface="Arial"/>
            </a:endParaRPr>
          </a:p>
          <a:p>
            <a:pPr marL="12700">
              <a:lnSpc>
                <a:spcPct val="100000"/>
              </a:lnSpc>
            </a:pPr>
            <a:r>
              <a:rPr sz="1600" b="1" spc="-10" dirty="0">
                <a:latin typeface="Arial"/>
                <a:cs typeface="Arial"/>
              </a:rPr>
              <a:t>халах </a:t>
            </a:r>
            <a:r>
              <a:rPr sz="1600" b="1" spc="-5" dirty="0">
                <a:latin typeface="Arial"/>
                <a:cs typeface="Arial"/>
              </a:rPr>
              <a:t>сахилгын </a:t>
            </a:r>
            <a:r>
              <a:rPr sz="1600" b="1" spc="-15" dirty="0">
                <a:latin typeface="Arial"/>
                <a:cs typeface="Arial"/>
              </a:rPr>
              <a:t>шийтгэл </a:t>
            </a:r>
            <a:r>
              <a:rPr sz="1600" spc="-25" dirty="0">
                <a:latin typeface="Arial"/>
                <a:cs typeface="Arial"/>
              </a:rPr>
              <a:t>ногдуулах </a:t>
            </a:r>
            <a:r>
              <a:rPr sz="1600" spc="-10" dirty="0">
                <a:latin typeface="Arial"/>
                <a:cs typeface="Arial"/>
              </a:rPr>
              <a:t>үндэслэл</a:t>
            </a:r>
            <a:r>
              <a:rPr sz="1600" spc="215" dirty="0">
                <a:latin typeface="Arial"/>
                <a:cs typeface="Arial"/>
              </a:rPr>
              <a:t> </a:t>
            </a:r>
            <a:r>
              <a:rPr sz="1600" spc="-10" dirty="0">
                <a:latin typeface="Arial"/>
                <a:cs typeface="Arial"/>
              </a:rPr>
              <a:t>болно.</a:t>
            </a:r>
            <a:endParaRPr sz="1600" dirty="0">
              <a:latin typeface="Arial"/>
              <a:cs typeface="Arial"/>
            </a:endParaRPr>
          </a:p>
          <a:p>
            <a:pPr marL="12700" marR="5080" algn="just">
              <a:lnSpc>
                <a:spcPct val="100000"/>
              </a:lnSpc>
              <a:spcBef>
                <a:spcPts val="600"/>
              </a:spcBef>
              <a:buAutoNum type="arabicPeriod" startAt="3"/>
              <a:tabLst>
                <a:tab pos="305435" algn="l"/>
              </a:tabLst>
            </a:pPr>
            <a:r>
              <a:rPr sz="1600" spc="-10" dirty="0">
                <a:latin typeface="Arial"/>
                <a:cs typeface="Arial"/>
              </a:rPr>
              <a:t> </a:t>
            </a:r>
            <a:r>
              <a:rPr sz="1600" spc="-10" dirty="0" err="1">
                <a:latin typeface="Arial"/>
                <a:cs typeface="Arial"/>
              </a:rPr>
              <a:t>Дээрх</a:t>
            </a:r>
            <a:r>
              <a:rPr sz="1600" spc="-10" dirty="0">
                <a:latin typeface="Arial"/>
                <a:cs typeface="Arial"/>
              </a:rPr>
              <a:t> </a:t>
            </a:r>
            <a:r>
              <a:rPr sz="1600" spc="-5" dirty="0">
                <a:latin typeface="Arial"/>
                <a:cs typeface="Arial"/>
              </a:rPr>
              <a:t>1, 2-т </a:t>
            </a:r>
            <a:r>
              <a:rPr sz="1600" spc="-15" dirty="0">
                <a:latin typeface="Arial"/>
                <a:cs typeface="Arial"/>
              </a:rPr>
              <a:t>дурдсан </a:t>
            </a:r>
            <a:r>
              <a:rPr sz="1600" spc="-10" dirty="0">
                <a:latin typeface="Arial"/>
                <a:cs typeface="Arial"/>
              </a:rPr>
              <a:t>асуудлаар </a:t>
            </a:r>
            <a:r>
              <a:rPr sz="1600" spc="-5" dirty="0">
                <a:latin typeface="Arial"/>
                <a:cs typeface="Arial"/>
              </a:rPr>
              <a:t>сахилгын шийтгэл </a:t>
            </a:r>
            <a:r>
              <a:rPr sz="1600" spc="-20" dirty="0">
                <a:latin typeface="Arial"/>
                <a:cs typeface="Arial"/>
              </a:rPr>
              <a:t>ногдуулахад </a:t>
            </a:r>
            <a:r>
              <a:rPr sz="1600" b="1" spc="-20" dirty="0">
                <a:latin typeface="Arial"/>
                <a:cs typeface="Arial"/>
              </a:rPr>
              <a:t>бусад </a:t>
            </a:r>
            <a:r>
              <a:rPr sz="1600" b="1" spc="-10" dirty="0">
                <a:latin typeface="Arial"/>
                <a:cs typeface="Arial"/>
              </a:rPr>
              <a:t>хуульд </a:t>
            </a:r>
            <a:r>
              <a:rPr sz="1600" b="1" spc="-5" dirty="0">
                <a:latin typeface="Arial"/>
                <a:cs typeface="Arial"/>
              </a:rPr>
              <a:t>заасан  </a:t>
            </a:r>
            <a:r>
              <a:rPr sz="1600" b="1" spc="-10" dirty="0">
                <a:latin typeface="Arial"/>
                <a:cs typeface="Arial"/>
              </a:rPr>
              <a:t>үндэслэл, журам</a:t>
            </a:r>
            <a:r>
              <a:rPr sz="1600" b="1" spc="65" dirty="0">
                <a:latin typeface="Arial"/>
                <a:cs typeface="Arial"/>
              </a:rPr>
              <a:t> </a:t>
            </a:r>
            <a:r>
              <a:rPr sz="1600" b="1" spc="-10" dirty="0" err="1">
                <a:latin typeface="Arial"/>
                <a:cs typeface="Arial"/>
              </a:rPr>
              <a:t>үйлчлэхгүй</a:t>
            </a:r>
            <a:r>
              <a:rPr sz="1600" b="1" spc="-10" dirty="0">
                <a:latin typeface="Arial"/>
                <a:cs typeface="Arial"/>
              </a:rPr>
              <a:t>.</a:t>
            </a:r>
          </a:p>
          <a:p>
            <a:pPr marL="12700" marR="5080" algn="just">
              <a:lnSpc>
                <a:spcPct val="100000"/>
              </a:lnSpc>
              <a:spcBef>
                <a:spcPts val="600"/>
              </a:spcBef>
              <a:buAutoNum type="arabicPeriod" startAt="3"/>
              <a:tabLst>
                <a:tab pos="305435" algn="l"/>
              </a:tabLst>
            </a:pPr>
            <a:r>
              <a:rPr lang="mn-MN" sz="1600" dirty="0">
                <a:solidFill>
                  <a:srgbClr val="333333"/>
                </a:solidFill>
                <a:latin typeface="Arial" panose="020B0604020202020204" pitchFamily="34" charset="0"/>
              </a:rPr>
              <a:t> Дээрх</a:t>
            </a:r>
            <a:r>
              <a:rPr lang="mn-MN" sz="1600" b="0" i="0" dirty="0">
                <a:solidFill>
                  <a:srgbClr val="333333"/>
                </a:solidFill>
                <a:effectLst/>
                <a:latin typeface="Arial" panose="020B0604020202020204" pitchFamily="34" charset="0"/>
              </a:rPr>
              <a:t>1, 2-т заасан үндэслэл бүрдсэн тохиолдолд төрийн аудитын байгууллага тухайн албан хаагчид холбогдох сахилгын шийтгэл ногдуулах талаар эрх бүхий албан тушаалтанд албан шаардлага өгөх ба эрх бүхий албан тушаалтан ямар шийдвэр гаргасан талаараа албан шаардлагад заасан хугацаанд төрийн аудитын байгууллагад хариу мэдэгдэнэ.</a:t>
            </a:r>
            <a:endParaRPr sz="1600" b="1" dirty="0">
              <a:latin typeface="Arial"/>
              <a:cs typeface="Arial"/>
            </a:endParaRPr>
          </a:p>
        </p:txBody>
      </p:sp>
      <p:sp>
        <p:nvSpPr>
          <p:cNvPr id="6" name="object 6"/>
          <p:cNvSpPr txBox="1"/>
          <p:nvPr/>
        </p:nvSpPr>
        <p:spPr>
          <a:xfrm>
            <a:off x="347089" y="2819271"/>
            <a:ext cx="1788160" cy="505267"/>
          </a:xfrm>
          <a:prstGeom prst="rect">
            <a:avLst/>
          </a:prstGeom>
        </p:spPr>
        <p:txBody>
          <a:bodyPr vert="horz" wrap="square" lIns="0" tIns="12700" rIns="0" bIns="0" rtlCol="0">
            <a:spAutoFit/>
          </a:bodyPr>
          <a:lstStyle/>
          <a:p>
            <a:pPr marL="12700" marR="5080">
              <a:lnSpc>
                <a:spcPct val="100000"/>
              </a:lnSpc>
              <a:spcBef>
                <a:spcPts val="100"/>
              </a:spcBef>
            </a:pPr>
            <a:r>
              <a:rPr sz="1600" b="1" dirty="0">
                <a:latin typeface="Arial"/>
                <a:cs typeface="Arial"/>
              </a:rPr>
              <a:t>Х</a:t>
            </a:r>
            <a:r>
              <a:rPr sz="1600" b="1" spc="-10" dirty="0">
                <a:latin typeface="Arial"/>
                <a:cs typeface="Arial"/>
              </a:rPr>
              <a:t>а</a:t>
            </a:r>
            <a:r>
              <a:rPr sz="1600" b="1" dirty="0">
                <a:latin typeface="Arial"/>
                <a:cs typeface="Arial"/>
              </a:rPr>
              <a:t>р</a:t>
            </a:r>
            <a:r>
              <a:rPr sz="1600" b="1" spc="5" dirty="0">
                <a:latin typeface="Arial"/>
                <a:cs typeface="Arial"/>
              </a:rPr>
              <a:t>и</a:t>
            </a:r>
            <a:r>
              <a:rPr sz="1600" b="1" spc="-15" dirty="0">
                <a:latin typeface="Arial"/>
                <a:cs typeface="Arial"/>
              </a:rPr>
              <a:t>у</a:t>
            </a:r>
            <a:r>
              <a:rPr sz="1600" b="1" dirty="0">
                <a:latin typeface="Arial"/>
                <a:cs typeface="Arial"/>
              </a:rPr>
              <a:t>цл</a:t>
            </a:r>
            <a:r>
              <a:rPr sz="1600" b="1" spc="5" dirty="0">
                <a:latin typeface="Arial"/>
                <a:cs typeface="Arial"/>
              </a:rPr>
              <a:t>а</a:t>
            </a:r>
            <a:r>
              <a:rPr sz="1600" b="1" dirty="0">
                <a:latin typeface="Arial"/>
                <a:cs typeface="Arial"/>
              </a:rPr>
              <a:t>га  </a:t>
            </a:r>
            <a:r>
              <a:rPr sz="1600" b="1" spc="-15" dirty="0">
                <a:latin typeface="Arial"/>
                <a:cs typeface="Arial"/>
              </a:rPr>
              <a:t>хүлээлгэх:</a:t>
            </a:r>
            <a:endParaRPr sz="1600" dirty="0">
              <a:latin typeface="Arial"/>
              <a:cs typeface="Arial"/>
            </a:endParaRPr>
          </a:p>
        </p:txBody>
      </p:sp>
      <p:sp>
        <p:nvSpPr>
          <p:cNvPr id="7" name="object 7"/>
          <p:cNvSpPr/>
          <p:nvPr/>
        </p:nvSpPr>
        <p:spPr>
          <a:xfrm>
            <a:off x="2065891" y="4552968"/>
            <a:ext cx="9608820" cy="1167765"/>
          </a:xfrm>
          <a:custGeom>
            <a:avLst/>
            <a:gdLst/>
            <a:ahLst/>
            <a:cxnLst/>
            <a:rect l="l" t="t" r="r" b="b"/>
            <a:pathLst>
              <a:path w="9608820" h="1167764">
                <a:moveTo>
                  <a:pt x="0" y="108838"/>
                </a:moveTo>
                <a:lnTo>
                  <a:pt x="8558" y="66490"/>
                </a:lnTo>
                <a:lnTo>
                  <a:pt x="31892" y="31892"/>
                </a:lnTo>
                <a:lnTo>
                  <a:pt x="66490" y="8558"/>
                </a:lnTo>
                <a:lnTo>
                  <a:pt x="108838" y="0"/>
                </a:lnTo>
                <a:lnTo>
                  <a:pt x="9499981" y="0"/>
                </a:lnTo>
                <a:lnTo>
                  <a:pt x="9542329" y="8558"/>
                </a:lnTo>
                <a:lnTo>
                  <a:pt x="9576927" y="31892"/>
                </a:lnTo>
                <a:lnTo>
                  <a:pt x="9600261" y="66490"/>
                </a:lnTo>
                <a:lnTo>
                  <a:pt x="9608820" y="108838"/>
                </a:lnTo>
                <a:lnTo>
                  <a:pt x="9608820" y="1058557"/>
                </a:lnTo>
                <a:lnTo>
                  <a:pt x="9600261" y="1100920"/>
                </a:lnTo>
                <a:lnTo>
                  <a:pt x="9576927" y="1135511"/>
                </a:lnTo>
                <a:lnTo>
                  <a:pt x="9542329" y="1158832"/>
                </a:lnTo>
                <a:lnTo>
                  <a:pt x="9499981" y="1167383"/>
                </a:lnTo>
                <a:lnTo>
                  <a:pt x="108838" y="1167383"/>
                </a:lnTo>
                <a:lnTo>
                  <a:pt x="66490" y="1158832"/>
                </a:lnTo>
                <a:lnTo>
                  <a:pt x="31892" y="1135511"/>
                </a:lnTo>
                <a:lnTo>
                  <a:pt x="8558" y="1100920"/>
                </a:lnTo>
                <a:lnTo>
                  <a:pt x="0" y="1058557"/>
                </a:lnTo>
                <a:lnTo>
                  <a:pt x="0" y="108838"/>
                </a:lnTo>
                <a:close/>
              </a:path>
            </a:pathLst>
          </a:custGeom>
          <a:ln w="12700">
            <a:solidFill>
              <a:srgbClr val="FFFFFF"/>
            </a:solidFill>
            <a:prstDash val="sysDash"/>
          </a:ln>
        </p:spPr>
        <p:txBody>
          <a:bodyPr wrap="square" lIns="0" tIns="0" rIns="0" bIns="0" rtlCol="0"/>
          <a:lstStyle/>
          <a:p>
            <a:endParaRPr/>
          </a:p>
        </p:txBody>
      </p:sp>
      <p:sp>
        <p:nvSpPr>
          <p:cNvPr id="10" name="object 2">
            <a:extLst>
              <a:ext uri="{FF2B5EF4-FFF2-40B4-BE49-F238E27FC236}">
                <a16:creationId xmlns:a16="http://schemas.microsoft.com/office/drawing/2014/main" id="{130A6A67-6CB3-4170-8B11-CB8D7AE4C67D}"/>
              </a:ext>
            </a:extLst>
          </p:cNvPr>
          <p:cNvSpPr txBox="1"/>
          <p:nvPr/>
        </p:nvSpPr>
        <p:spPr>
          <a:xfrm>
            <a:off x="9073387" y="506713"/>
            <a:ext cx="2375535" cy="120546"/>
          </a:xfrm>
          <a:prstGeom prst="rect">
            <a:avLst/>
          </a:prstGeom>
          <a:solidFill>
            <a:srgbClr val="FDD530"/>
          </a:solidFill>
          <a:ln>
            <a:solidFill>
              <a:schemeClr val="bg1"/>
            </a:solidFill>
          </a:ln>
        </p:spPr>
        <p:style>
          <a:lnRef idx="2">
            <a:schemeClr val="accent1"/>
          </a:lnRef>
          <a:fillRef idx="1">
            <a:schemeClr val="lt1"/>
          </a:fillRef>
          <a:effectRef idx="0">
            <a:schemeClr val="accent1"/>
          </a:effectRef>
          <a:fontRef idx="minor">
            <a:schemeClr val="dk1"/>
          </a:fontRef>
        </p:style>
        <p:txBody>
          <a:bodyPr vert="horz" wrap="square" lIns="0" tIns="12700" rIns="0" bIns="0" rtlCol="0">
            <a:spAutoFit/>
          </a:bodyPr>
          <a:lstStyle/>
          <a:p>
            <a:pPr marL="15875" algn="ctr">
              <a:lnSpc>
                <a:spcPct val="100000"/>
              </a:lnSpc>
              <a:spcBef>
                <a:spcPts val="655"/>
              </a:spcBef>
            </a:pPr>
            <a:r>
              <a:rPr sz="700" b="1" spc="-5" dirty="0">
                <a:solidFill>
                  <a:schemeClr val="tx1"/>
                </a:solidFill>
                <a:latin typeface="Times New Roman"/>
                <a:cs typeface="Times New Roman"/>
              </a:rPr>
              <a:t>Ш И Н Э Ч И Л С Э Н</a:t>
            </a:r>
            <a:r>
              <a:rPr sz="700" b="1" spc="40" dirty="0">
                <a:solidFill>
                  <a:schemeClr val="tx1"/>
                </a:solidFill>
                <a:latin typeface="Times New Roman"/>
                <a:cs typeface="Times New Roman"/>
              </a:rPr>
              <a:t>  </a:t>
            </a:r>
            <a:r>
              <a:rPr sz="700" b="1" spc="-5" dirty="0">
                <a:solidFill>
                  <a:schemeClr val="tx1"/>
                </a:solidFill>
                <a:latin typeface="Times New Roman"/>
                <a:cs typeface="Times New Roman"/>
              </a:rPr>
              <a:t>Н А Й Р У У Л Г А</a:t>
            </a:r>
            <a:endParaRPr sz="700" dirty="0">
              <a:solidFill>
                <a:schemeClr val="tx1"/>
              </a:solidFill>
              <a:latin typeface="Times New Roman"/>
              <a:cs typeface="Times New Roman"/>
            </a:endParaRPr>
          </a:p>
        </p:txBody>
      </p:sp>
      <p:grpSp>
        <p:nvGrpSpPr>
          <p:cNvPr id="22" name="Group 21">
            <a:extLst>
              <a:ext uri="{FF2B5EF4-FFF2-40B4-BE49-F238E27FC236}">
                <a16:creationId xmlns:a16="http://schemas.microsoft.com/office/drawing/2014/main" id="{2CF49C83-860B-42EE-B625-FF8FAFD39996}"/>
              </a:ext>
            </a:extLst>
          </p:cNvPr>
          <p:cNvGrpSpPr/>
          <p:nvPr/>
        </p:nvGrpSpPr>
        <p:grpSpPr>
          <a:xfrm>
            <a:off x="596850" y="5245464"/>
            <a:ext cx="1208749" cy="950537"/>
            <a:chOff x="2551112" y="3127085"/>
            <a:chExt cx="1567451" cy="1209966"/>
          </a:xfrm>
          <a:solidFill>
            <a:srgbClr val="FF0000"/>
          </a:solidFill>
        </p:grpSpPr>
        <p:sp>
          <p:nvSpPr>
            <p:cNvPr id="23" name="Freeform 5">
              <a:extLst>
                <a:ext uri="{FF2B5EF4-FFF2-40B4-BE49-F238E27FC236}">
                  <a16:creationId xmlns:a16="http://schemas.microsoft.com/office/drawing/2014/main" id="{772E3C71-9A36-484F-89FC-1CD0CC1779DB}"/>
                </a:ext>
              </a:extLst>
            </p:cNvPr>
            <p:cNvSpPr>
              <a:spLocks/>
            </p:cNvSpPr>
            <p:nvPr/>
          </p:nvSpPr>
          <p:spPr bwMode="auto">
            <a:xfrm>
              <a:off x="2687638" y="3130550"/>
              <a:ext cx="196850" cy="190500"/>
            </a:xfrm>
            <a:custGeom>
              <a:avLst/>
              <a:gdLst>
                <a:gd name="T0" fmla="*/ 314 w 1000"/>
                <a:gd name="T1" fmla="*/ 964 h 964"/>
                <a:gd name="T2" fmla="*/ 765 w 1000"/>
                <a:gd name="T3" fmla="*/ 871 h 964"/>
                <a:gd name="T4" fmla="*/ 810 w 1000"/>
                <a:gd name="T5" fmla="*/ 891 h 964"/>
                <a:gd name="T6" fmla="*/ 1000 w 1000"/>
                <a:gd name="T7" fmla="*/ 500 h 964"/>
                <a:gd name="T8" fmla="*/ 500 w 1000"/>
                <a:gd name="T9" fmla="*/ 0 h 964"/>
                <a:gd name="T10" fmla="*/ 0 w 1000"/>
                <a:gd name="T11" fmla="*/ 500 h 964"/>
                <a:gd name="T12" fmla="*/ 314 w 1000"/>
                <a:gd name="T13" fmla="*/ 964 h 964"/>
              </a:gdLst>
              <a:ahLst/>
              <a:cxnLst>
                <a:cxn ang="0">
                  <a:pos x="T0" y="T1"/>
                </a:cxn>
                <a:cxn ang="0">
                  <a:pos x="T2" y="T3"/>
                </a:cxn>
                <a:cxn ang="0">
                  <a:pos x="T4" y="T5"/>
                </a:cxn>
                <a:cxn ang="0">
                  <a:pos x="T6" y="T7"/>
                </a:cxn>
                <a:cxn ang="0">
                  <a:pos x="T8" y="T9"/>
                </a:cxn>
                <a:cxn ang="0">
                  <a:pos x="T10" y="T11"/>
                </a:cxn>
                <a:cxn ang="0">
                  <a:pos x="T12" y="T13"/>
                </a:cxn>
              </a:cxnLst>
              <a:rect l="0" t="0" r="r" b="b"/>
              <a:pathLst>
                <a:path w="1000" h="964">
                  <a:moveTo>
                    <a:pt x="314" y="964"/>
                  </a:moveTo>
                  <a:cubicBezTo>
                    <a:pt x="430" y="851"/>
                    <a:pt x="604" y="809"/>
                    <a:pt x="765" y="871"/>
                  </a:cubicBezTo>
                  <a:cubicBezTo>
                    <a:pt x="781" y="877"/>
                    <a:pt x="796" y="884"/>
                    <a:pt x="810" y="891"/>
                  </a:cubicBezTo>
                  <a:cubicBezTo>
                    <a:pt x="926" y="800"/>
                    <a:pt x="1000" y="659"/>
                    <a:pt x="1000" y="500"/>
                  </a:cubicBezTo>
                  <a:cubicBezTo>
                    <a:pt x="1000" y="224"/>
                    <a:pt x="776" y="0"/>
                    <a:pt x="500" y="0"/>
                  </a:cubicBezTo>
                  <a:cubicBezTo>
                    <a:pt x="224" y="0"/>
                    <a:pt x="0" y="224"/>
                    <a:pt x="0" y="500"/>
                  </a:cubicBezTo>
                  <a:cubicBezTo>
                    <a:pt x="0" y="710"/>
                    <a:pt x="130" y="890"/>
                    <a:pt x="314" y="964"/>
                  </a:cubicBez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mn-MN">
                <a:latin typeface="Arial" panose="020B0604020202020204" pitchFamily="34" charset="0"/>
                <a:cs typeface="Arial" panose="020B0604020202020204" pitchFamily="34" charset="0"/>
              </a:endParaRPr>
            </a:p>
          </p:txBody>
        </p:sp>
        <p:sp>
          <p:nvSpPr>
            <p:cNvPr id="24" name="Freeform 6">
              <a:extLst>
                <a:ext uri="{FF2B5EF4-FFF2-40B4-BE49-F238E27FC236}">
                  <a16:creationId xmlns:a16="http://schemas.microsoft.com/office/drawing/2014/main" id="{54F86460-CEC5-4AF4-9787-4675502ABD30}"/>
                </a:ext>
              </a:extLst>
            </p:cNvPr>
            <p:cNvSpPr>
              <a:spLocks/>
            </p:cNvSpPr>
            <p:nvPr/>
          </p:nvSpPr>
          <p:spPr bwMode="auto">
            <a:xfrm>
              <a:off x="2660650" y="3683000"/>
              <a:ext cx="250825" cy="654050"/>
            </a:xfrm>
            <a:custGeom>
              <a:avLst/>
              <a:gdLst>
                <a:gd name="T0" fmla="*/ 926 w 1283"/>
                <a:gd name="T1" fmla="*/ 448 h 3322"/>
                <a:gd name="T2" fmla="*/ 364 w 1283"/>
                <a:gd name="T3" fmla="*/ 223 h 3322"/>
                <a:gd name="T4" fmla="*/ 333 w 1283"/>
                <a:gd name="T5" fmla="*/ 110 h 3322"/>
                <a:gd name="T6" fmla="*/ 0 w 1283"/>
                <a:gd name="T7" fmla="*/ 0 h 3322"/>
                <a:gd name="T8" fmla="*/ 0 w 1283"/>
                <a:gd name="T9" fmla="*/ 3033 h 3322"/>
                <a:gd name="T10" fmla="*/ 290 w 1283"/>
                <a:gd name="T11" fmla="*/ 3322 h 3322"/>
                <a:gd name="T12" fmla="*/ 579 w 1283"/>
                <a:gd name="T13" fmla="*/ 3033 h 3322"/>
                <a:gd name="T14" fmla="*/ 579 w 1283"/>
                <a:gd name="T15" fmla="*/ 720 h 3322"/>
                <a:gd name="T16" fmla="*/ 704 w 1283"/>
                <a:gd name="T17" fmla="*/ 720 h 3322"/>
                <a:gd name="T18" fmla="*/ 704 w 1283"/>
                <a:gd name="T19" fmla="*/ 3033 h 3322"/>
                <a:gd name="T20" fmla="*/ 993 w 1283"/>
                <a:gd name="T21" fmla="*/ 3322 h 3322"/>
                <a:gd name="T22" fmla="*/ 1283 w 1283"/>
                <a:gd name="T23" fmla="*/ 3033 h 3322"/>
                <a:gd name="T24" fmla="*/ 1278 w 1283"/>
                <a:gd name="T25" fmla="*/ 298 h 3322"/>
                <a:gd name="T26" fmla="*/ 926 w 1283"/>
                <a:gd name="T27" fmla="*/ 448 h 3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283" h="3322">
                  <a:moveTo>
                    <a:pt x="926" y="448"/>
                  </a:moveTo>
                  <a:cubicBezTo>
                    <a:pt x="709" y="541"/>
                    <a:pt x="457" y="440"/>
                    <a:pt x="364" y="223"/>
                  </a:cubicBezTo>
                  <a:cubicBezTo>
                    <a:pt x="348" y="186"/>
                    <a:pt x="338" y="148"/>
                    <a:pt x="333" y="110"/>
                  </a:cubicBezTo>
                  <a:cubicBezTo>
                    <a:pt x="210" y="123"/>
                    <a:pt x="89" y="81"/>
                    <a:pt x="0" y="0"/>
                  </a:cubicBezTo>
                  <a:lnTo>
                    <a:pt x="0" y="3033"/>
                  </a:lnTo>
                  <a:cubicBezTo>
                    <a:pt x="0" y="3193"/>
                    <a:pt x="130" y="3322"/>
                    <a:pt x="290" y="3322"/>
                  </a:cubicBezTo>
                  <a:cubicBezTo>
                    <a:pt x="450" y="3322"/>
                    <a:pt x="579" y="3193"/>
                    <a:pt x="579" y="3033"/>
                  </a:cubicBezTo>
                  <a:lnTo>
                    <a:pt x="579" y="720"/>
                  </a:lnTo>
                  <a:lnTo>
                    <a:pt x="704" y="720"/>
                  </a:lnTo>
                  <a:lnTo>
                    <a:pt x="704" y="3033"/>
                  </a:lnTo>
                  <a:cubicBezTo>
                    <a:pt x="704" y="3193"/>
                    <a:pt x="834" y="3322"/>
                    <a:pt x="993" y="3322"/>
                  </a:cubicBezTo>
                  <a:cubicBezTo>
                    <a:pt x="1153" y="3322"/>
                    <a:pt x="1283" y="3193"/>
                    <a:pt x="1283" y="3033"/>
                  </a:cubicBezTo>
                  <a:lnTo>
                    <a:pt x="1278" y="298"/>
                  </a:lnTo>
                  <a:lnTo>
                    <a:pt x="926" y="448"/>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mn-MN">
                <a:latin typeface="Arial" panose="020B0604020202020204" pitchFamily="34" charset="0"/>
                <a:cs typeface="Arial" panose="020B0604020202020204" pitchFamily="34" charset="0"/>
              </a:endParaRPr>
            </a:p>
          </p:txBody>
        </p:sp>
        <p:sp>
          <p:nvSpPr>
            <p:cNvPr id="25" name="Freeform 7">
              <a:extLst>
                <a:ext uri="{FF2B5EF4-FFF2-40B4-BE49-F238E27FC236}">
                  <a16:creationId xmlns:a16="http://schemas.microsoft.com/office/drawing/2014/main" id="{B6136ACD-2EFE-4B1C-B4C7-DA8B3273D358}"/>
                </a:ext>
              </a:extLst>
            </p:cNvPr>
            <p:cNvSpPr>
              <a:spLocks/>
            </p:cNvSpPr>
            <p:nvPr/>
          </p:nvSpPr>
          <p:spPr bwMode="auto">
            <a:xfrm>
              <a:off x="2551112" y="3327400"/>
              <a:ext cx="311150" cy="344488"/>
            </a:xfrm>
            <a:custGeom>
              <a:avLst/>
              <a:gdLst>
                <a:gd name="T0" fmla="*/ 885 w 1583"/>
                <a:gd name="T1" fmla="*/ 1734 h 1749"/>
                <a:gd name="T2" fmla="*/ 1068 w 1583"/>
                <a:gd name="T3" fmla="*/ 1583 h 1749"/>
                <a:gd name="T4" fmla="*/ 1536 w 1583"/>
                <a:gd name="T5" fmla="*/ 359 h 1749"/>
                <a:gd name="T6" fmla="*/ 1397 w 1583"/>
                <a:gd name="T7" fmla="*/ 48 h 1749"/>
                <a:gd name="T8" fmla="*/ 1085 w 1583"/>
                <a:gd name="T9" fmla="*/ 187 h 1749"/>
                <a:gd name="T10" fmla="*/ 763 w 1583"/>
                <a:gd name="T11" fmla="*/ 1029 h 1749"/>
                <a:gd name="T12" fmla="*/ 517 w 1583"/>
                <a:gd name="T13" fmla="*/ 712 h 1749"/>
                <a:gd name="T14" fmla="*/ 721 w 1583"/>
                <a:gd name="T15" fmla="*/ 703 h 1749"/>
                <a:gd name="T16" fmla="*/ 901 w 1583"/>
                <a:gd name="T17" fmla="*/ 221 h 1749"/>
                <a:gd name="T18" fmla="*/ 552 w 1583"/>
                <a:gd name="T19" fmla="*/ 221 h 1749"/>
                <a:gd name="T20" fmla="*/ 108 w 1583"/>
                <a:gd name="T21" fmla="*/ 448 h 1749"/>
                <a:gd name="T22" fmla="*/ 54 w 1583"/>
                <a:gd name="T23" fmla="*/ 874 h 1749"/>
                <a:gd name="T24" fmla="*/ 661 w 1583"/>
                <a:gd name="T25" fmla="*/ 1655 h 1749"/>
                <a:gd name="T26" fmla="*/ 885 w 1583"/>
                <a:gd name="T27" fmla="*/ 1734 h 17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583" h="1749">
                  <a:moveTo>
                    <a:pt x="885" y="1734"/>
                  </a:moveTo>
                  <a:cubicBezTo>
                    <a:pt x="968" y="1720"/>
                    <a:pt x="1038" y="1662"/>
                    <a:pt x="1068" y="1583"/>
                  </a:cubicBezTo>
                  <a:lnTo>
                    <a:pt x="1536" y="359"/>
                  </a:lnTo>
                  <a:cubicBezTo>
                    <a:pt x="1583" y="235"/>
                    <a:pt x="1521" y="96"/>
                    <a:pt x="1397" y="48"/>
                  </a:cubicBezTo>
                  <a:cubicBezTo>
                    <a:pt x="1272" y="0"/>
                    <a:pt x="1133" y="63"/>
                    <a:pt x="1085" y="187"/>
                  </a:cubicBezTo>
                  <a:lnTo>
                    <a:pt x="763" y="1029"/>
                  </a:lnTo>
                  <a:lnTo>
                    <a:pt x="517" y="712"/>
                  </a:lnTo>
                  <a:lnTo>
                    <a:pt x="721" y="703"/>
                  </a:lnTo>
                  <a:lnTo>
                    <a:pt x="901" y="221"/>
                  </a:lnTo>
                  <a:lnTo>
                    <a:pt x="552" y="221"/>
                  </a:lnTo>
                  <a:cubicBezTo>
                    <a:pt x="373" y="221"/>
                    <a:pt x="203" y="310"/>
                    <a:pt x="108" y="448"/>
                  </a:cubicBezTo>
                  <a:cubicBezTo>
                    <a:pt x="20" y="575"/>
                    <a:pt x="0" y="730"/>
                    <a:pt x="54" y="874"/>
                  </a:cubicBezTo>
                  <a:cubicBezTo>
                    <a:pt x="103" y="1007"/>
                    <a:pt x="568" y="1548"/>
                    <a:pt x="661" y="1655"/>
                  </a:cubicBezTo>
                  <a:cubicBezTo>
                    <a:pt x="717" y="1720"/>
                    <a:pt x="802" y="1749"/>
                    <a:pt x="885" y="1734"/>
                  </a:cubicBez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mn-MN">
                <a:latin typeface="Arial" panose="020B0604020202020204" pitchFamily="34" charset="0"/>
                <a:cs typeface="Arial" panose="020B0604020202020204" pitchFamily="34" charset="0"/>
              </a:endParaRPr>
            </a:p>
          </p:txBody>
        </p:sp>
        <p:sp>
          <p:nvSpPr>
            <p:cNvPr id="26" name="Freeform 8">
              <a:extLst>
                <a:ext uri="{FF2B5EF4-FFF2-40B4-BE49-F238E27FC236}">
                  <a16:creationId xmlns:a16="http://schemas.microsoft.com/office/drawing/2014/main" id="{EB2D97DA-E53E-43A7-95AD-4DF6AEED3378}"/>
                </a:ext>
              </a:extLst>
            </p:cNvPr>
            <p:cNvSpPr>
              <a:spLocks/>
            </p:cNvSpPr>
            <p:nvPr/>
          </p:nvSpPr>
          <p:spPr bwMode="auto">
            <a:xfrm>
              <a:off x="2755900" y="3370263"/>
              <a:ext cx="271463" cy="379413"/>
            </a:xfrm>
            <a:custGeom>
              <a:avLst/>
              <a:gdLst>
                <a:gd name="T0" fmla="*/ 1369 w 1374"/>
                <a:gd name="T1" fmla="*/ 567 h 1924"/>
                <a:gd name="T2" fmla="*/ 798 w 1374"/>
                <a:gd name="T3" fmla="*/ 0 h 1924"/>
                <a:gd name="T4" fmla="*/ 690 w 1374"/>
                <a:gd name="T5" fmla="*/ 0 h 1924"/>
                <a:gd name="T6" fmla="*/ 665 w 1374"/>
                <a:gd name="T7" fmla="*/ 205 h 1924"/>
                <a:gd name="T8" fmla="*/ 297 w 1374"/>
                <a:gd name="T9" fmla="*/ 1167 h 1924"/>
                <a:gd name="T10" fmla="*/ 786 w 1374"/>
                <a:gd name="T11" fmla="*/ 958 h 1924"/>
                <a:gd name="T12" fmla="*/ 786 w 1374"/>
                <a:gd name="T13" fmla="*/ 571 h 1924"/>
                <a:gd name="T14" fmla="*/ 836 w 1374"/>
                <a:gd name="T15" fmla="*/ 520 h 1924"/>
                <a:gd name="T16" fmla="*/ 886 w 1374"/>
                <a:gd name="T17" fmla="*/ 570 h 1924"/>
                <a:gd name="T18" fmla="*/ 890 w 1374"/>
                <a:gd name="T19" fmla="*/ 1117 h 1924"/>
                <a:gd name="T20" fmla="*/ 171 w 1374"/>
                <a:gd name="T21" fmla="*/ 1424 h 1924"/>
                <a:gd name="T22" fmla="*/ 35 w 1374"/>
                <a:gd name="T23" fmla="*/ 1718 h 1924"/>
                <a:gd name="T24" fmla="*/ 360 w 1374"/>
                <a:gd name="T25" fmla="*/ 1868 h 1924"/>
                <a:gd name="T26" fmla="*/ 1227 w 1374"/>
                <a:gd name="T27" fmla="*/ 1497 h 1924"/>
                <a:gd name="T28" fmla="*/ 1373 w 1374"/>
                <a:gd name="T29" fmla="*/ 1274 h 1924"/>
                <a:gd name="T30" fmla="*/ 1369 w 1374"/>
                <a:gd name="T31" fmla="*/ 567 h 1924"/>
                <a:gd name="T32" fmla="*/ 1369 w 1374"/>
                <a:gd name="T33" fmla="*/ 567 h 19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374" h="1924">
                  <a:moveTo>
                    <a:pt x="1369" y="567"/>
                  </a:moveTo>
                  <a:cubicBezTo>
                    <a:pt x="1367" y="254"/>
                    <a:pt x="1111" y="0"/>
                    <a:pt x="798" y="0"/>
                  </a:cubicBezTo>
                  <a:lnTo>
                    <a:pt x="690" y="0"/>
                  </a:lnTo>
                  <a:cubicBezTo>
                    <a:pt x="698" y="67"/>
                    <a:pt x="691" y="137"/>
                    <a:pt x="665" y="205"/>
                  </a:cubicBezTo>
                  <a:cubicBezTo>
                    <a:pt x="621" y="319"/>
                    <a:pt x="341" y="1052"/>
                    <a:pt x="297" y="1167"/>
                  </a:cubicBezTo>
                  <a:lnTo>
                    <a:pt x="786" y="958"/>
                  </a:lnTo>
                  <a:lnTo>
                    <a:pt x="786" y="571"/>
                  </a:lnTo>
                  <a:cubicBezTo>
                    <a:pt x="786" y="543"/>
                    <a:pt x="808" y="520"/>
                    <a:pt x="836" y="520"/>
                  </a:cubicBezTo>
                  <a:cubicBezTo>
                    <a:pt x="864" y="520"/>
                    <a:pt x="886" y="543"/>
                    <a:pt x="886" y="570"/>
                  </a:cubicBezTo>
                  <a:cubicBezTo>
                    <a:pt x="888" y="763"/>
                    <a:pt x="889" y="918"/>
                    <a:pt x="890" y="1117"/>
                  </a:cubicBezTo>
                  <a:cubicBezTo>
                    <a:pt x="805" y="1153"/>
                    <a:pt x="243" y="1393"/>
                    <a:pt x="171" y="1424"/>
                  </a:cubicBezTo>
                  <a:cubicBezTo>
                    <a:pt x="54" y="1474"/>
                    <a:pt x="0" y="1604"/>
                    <a:pt x="35" y="1718"/>
                  </a:cubicBezTo>
                  <a:cubicBezTo>
                    <a:pt x="78" y="1855"/>
                    <a:pt x="230" y="1924"/>
                    <a:pt x="360" y="1868"/>
                  </a:cubicBezTo>
                  <a:lnTo>
                    <a:pt x="1227" y="1497"/>
                  </a:lnTo>
                  <a:cubicBezTo>
                    <a:pt x="1316" y="1459"/>
                    <a:pt x="1374" y="1371"/>
                    <a:pt x="1373" y="1274"/>
                  </a:cubicBezTo>
                  <a:cubicBezTo>
                    <a:pt x="1370" y="791"/>
                    <a:pt x="1372" y="1050"/>
                    <a:pt x="1369" y="567"/>
                  </a:cubicBezTo>
                  <a:cubicBezTo>
                    <a:pt x="1369" y="567"/>
                    <a:pt x="1369" y="567"/>
                    <a:pt x="1369" y="567"/>
                  </a:cubicBez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mn-MN">
                <a:latin typeface="Arial" panose="020B0604020202020204" pitchFamily="34" charset="0"/>
                <a:cs typeface="Arial" panose="020B0604020202020204" pitchFamily="34" charset="0"/>
              </a:endParaRPr>
            </a:p>
          </p:txBody>
        </p:sp>
        <p:grpSp>
          <p:nvGrpSpPr>
            <p:cNvPr id="27" name="Group 26">
              <a:extLst>
                <a:ext uri="{FF2B5EF4-FFF2-40B4-BE49-F238E27FC236}">
                  <a16:creationId xmlns:a16="http://schemas.microsoft.com/office/drawing/2014/main" id="{8B67F197-D0DE-45FB-ACE4-F39691FB1DE1}"/>
                </a:ext>
              </a:extLst>
            </p:cNvPr>
            <p:cNvGrpSpPr/>
            <p:nvPr/>
          </p:nvGrpSpPr>
          <p:grpSpPr>
            <a:xfrm>
              <a:off x="3101975" y="3132138"/>
              <a:ext cx="487363" cy="1204913"/>
              <a:chOff x="3101975" y="3132138"/>
              <a:chExt cx="487363" cy="1204913"/>
            </a:xfrm>
            <a:grpFill/>
          </p:grpSpPr>
          <p:sp>
            <p:nvSpPr>
              <p:cNvPr id="31" name="Oval 9">
                <a:extLst>
                  <a:ext uri="{FF2B5EF4-FFF2-40B4-BE49-F238E27FC236}">
                    <a16:creationId xmlns:a16="http://schemas.microsoft.com/office/drawing/2014/main" id="{7E88C6A2-4A9B-4026-B22F-BCCEDE8CEF3A}"/>
                  </a:ext>
                </a:extLst>
              </p:cNvPr>
              <p:cNvSpPr>
                <a:spLocks noChangeArrowheads="1"/>
              </p:cNvSpPr>
              <p:nvPr/>
            </p:nvSpPr>
            <p:spPr bwMode="auto">
              <a:xfrm>
                <a:off x="3246438" y="3132138"/>
                <a:ext cx="198438" cy="198438"/>
              </a:xfrm>
              <a:prstGeom prst="ellipse">
                <a:avLst/>
              </a:prstGeom>
              <a:grpFill/>
              <a:ln w="9525">
                <a:noFill/>
                <a:round/>
                <a:headEnd/>
                <a:tailEnd/>
              </a:ln>
            </p:spPr>
            <p:txBody>
              <a:bodyPr vert="horz" wrap="square" lIns="91440" tIns="45720" rIns="91440" bIns="45720" numCol="1" anchor="t" anchorCtr="0" compatLnSpc="1">
                <a:prstTxWarp prst="textNoShape">
                  <a:avLst/>
                </a:prstTxWarp>
              </a:bodyPr>
              <a:lstStyle/>
              <a:p>
                <a:endParaRPr lang="mn-MN">
                  <a:latin typeface="Arial" panose="020B0604020202020204" pitchFamily="34" charset="0"/>
                  <a:cs typeface="Arial" panose="020B0604020202020204" pitchFamily="34" charset="0"/>
                </a:endParaRPr>
              </a:p>
            </p:txBody>
          </p:sp>
          <p:sp>
            <p:nvSpPr>
              <p:cNvPr id="32" name="Freeform 10">
                <a:extLst>
                  <a:ext uri="{FF2B5EF4-FFF2-40B4-BE49-F238E27FC236}">
                    <a16:creationId xmlns:a16="http://schemas.microsoft.com/office/drawing/2014/main" id="{5F6EC1A0-5679-432C-8F2C-0DA81CA73041}"/>
                  </a:ext>
                </a:extLst>
              </p:cNvPr>
              <p:cNvSpPr>
                <a:spLocks/>
              </p:cNvSpPr>
              <p:nvPr/>
            </p:nvSpPr>
            <p:spPr bwMode="auto">
              <a:xfrm>
                <a:off x="3101975" y="3360738"/>
                <a:ext cx="487363" cy="976313"/>
              </a:xfrm>
              <a:custGeom>
                <a:avLst/>
                <a:gdLst>
                  <a:gd name="T0" fmla="*/ 2467 w 2476"/>
                  <a:gd name="T1" fmla="*/ 577 h 4960"/>
                  <a:gd name="T2" fmla="*/ 1891 w 2476"/>
                  <a:gd name="T3" fmla="*/ 4 h 4960"/>
                  <a:gd name="T4" fmla="*/ 1642 w 2476"/>
                  <a:gd name="T5" fmla="*/ 4 h 4960"/>
                  <a:gd name="T6" fmla="*/ 1340 w 2476"/>
                  <a:gd name="T7" fmla="*/ 792 h 4960"/>
                  <a:gd name="T8" fmla="*/ 1411 w 2476"/>
                  <a:gd name="T9" fmla="*/ 457 h 4960"/>
                  <a:gd name="T10" fmla="*/ 1401 w 2476"/>
                  <a:gd name="T11" fmla="*/ 388 h 4960"/>
                  <a:gd name="T12" fmla="*/ 1304 w 2476"/>
                  <a:gd name="T13" fmla="*/ 211 h 4960"/>
                  <a:gd name="T14" fmla="*/ 1390 w 2476"/>
                  <a:gd name="T15" fmla="*/ 53 h 4960"/>
                  <a:gd name="T16" fmla="*/ 1390 w 2476"/>
                  <a:gd name="T17" fmla="*/ 18 h 4960"/>
                  <a:gd name="T18" fmla="*/ 1359 w 2476"/>
                  <a:gd name="T19" fmla="*/ 0 h 4960"/>
                  <a:gd name="T20" fmla="*/ 1121 w 2476"/>
                  <a:gd name="T21" fmla="*/ 0 h 4960"/>
                  <a:gd name="T22" fmla="*/ 1091 w 2476"/>
                  <a:gd name="T23" fmla="*/ 18 h 4960"/>
                  <a:gd name="T24" fmla="*/ 1090 w 2476"/>
                  <a:gd name="T25" fmla="*/ 53 h 4960"/>
                  <a:gd name="T26" fmla="*/ 1177 w 2476"/>
                  <a:gd name="T27" fmla="*/ 211 h 4960"/>
                  <a:gd name="T28" fmla="*/ 1079 w 2476"/>
                  <a:gd name="T29" fmla="*/ 389 h 4960"/>
                  <a:gd name="T30" fmla="*/ 1069 w 2476"/>
                  <a:gd name="T31" fmla="*/ 457 h 4960"/>
                  <a:gd name="T32" fmla="*/ 1131 w 2476"/>
                  <a:gd name="T33" fmla="*/ 792 h 4960"/>
                  <a:gd name="T34" fmla="*/ 832 w 2476"/>
                  <a:gd name="T35" fmla="*/ 4 h 4960"/>
                  <a:gd name="T36" fmla="*/ 585 w 2476"/>
                  <a:gd name="T37" fmla="*/ 4 h 4960"/>
                  <a:gd name="T38" fmla="*/ 10 w 2476"/>
                  <a:gd name="T39" fmla="*/ 577 h 4960"/>
                  <a:gd name="T40" fmla="*/ 1 w 2476"/>
                  <a:gd name="T41" fmla="*/ 2364 h 4960"/>
                  <a:gd name="T42" fmla="*/ 243 w 2476"/>
                  <a:gd name="T43" fmla="*/ 2609 h 4960"/>
                  <a:gd name="T44" fmla="*/ 244 w 2476"/>
                  <a:gd name="T45" fmla="*/ 2609 h 4960"/>
                  <a:gd name="T46" fmla="*/ 487 w 2476"/>
                  <a:gd name="T47" fmla="*/ 2367 h 4960"/>
                  <a:gd name="T48" fmla="*/ 496 w 2476"/>
                  <a:gd name="T49" fmla="*/ 580 h 4960"/>
                  <a:gd name="T50" fmla="*/ 543 w 2476"/>
                  <a:gd name="T51" fmla="*/ 533 h 4960"/>
                  <a:gd name="T52" fmla="*/ 590 w 2476"/>
                  <a:gd name="T53" fmla="*/ 580 h 4960"/>
                  <a:gd name="T54" fmla="*/ 590 w 2476"/>
                  <a:gd name="T55" fmla="*/ 4668 h 4960"/>
                  <a:gd name="T56" fmla="*/ 882 w 2476"/>
                  <a:gd name="T57" fmla="*/ 4960 h 4960"/>
                  <a:gd name="T58" fmla="*/ 1174 w 2476"/>
                  <a:gd name="T59" fmla="*/ 4668 h 4960"/>
                  <a:gd name="T60" fmla="*/ 1174 w 2476"/>
                  <a:gd name="T61" fmla="*/ 2398 h 4960"/>
                  <a:gd name="T62" fmla="*/ 1237 w 2476"/>
                  <a:gd name="T63" fmla="*/ 2335 h 4960"/>
                  <a:gd name="T64" fmla="*/ 1300 w 2476"/>
                  <a:gd name="T65" fmla="*/ 2398 h 4960"/>
                  <a:gd name="T66" fmla="*/ 1300 w 2476"/>
                  <a:gd name="T67" fmla="*/ 4668 h 4960"/>
                  <a:gd name="T68" fmla="*/ 1592 w 2476"/>
                  <a:gd name="T69" fmla="*/ 4960 h 4960"/>
                  <a:gd name="T70" fmla="*/ 1884 w 2476"/>
                  <a:gd name="T71" fmla="*/ 4668 h 4960"/>
                  <a:gd name="T72" fmla="*/ 1878 w 2476"/>
                  <a:gd name="T73" fmla="*/ 569 h 4960"/>
                  <a:gd name="T74" fmla="*/ 1930 w 2476"/>
                  <a:gd name="T75" fmla="*/ 518 h 4960"/>
                  <a:gd name="T76" fmla="*/ 1981 w 2476"/>
                  <a:gd name="T77" fmla="*/ 569 h 4960"/>
                  <a:gd name="T78" fmla="*/ 1980 w 2476"/>
                  <a:gd name="T79" fmla="*/ 580 h 4960"/>
                  <a:gd name="T80" fmla="*/ 1989 w 2476"/>
                  <a:gd name="T81" fmla="*/ 2367 h 4960"/>
                  <a:gd name="T82" fmla="*/ 2232 w 2476"/>
                  <a:gd name="T83" fmla="*/ 2609 h 4960"/>
                  <a:gd name="T84" fmla="*/ 2234 w 2476"/>
                  <a:gd name="T85" fmla="*/ 2609 h 4960"/>
                  <a:gd name="T86" fmla="*/ 2476 w 2476"/>
                  <a:gd name="T87" fmla="*/ 2364 h 4960"/>
                  <a:gd name="T88" fmla="*/ 2467 w 2476"/>
                  <a:gd name="T89" fmla="*/ 577 h 49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2476" h="4960">
                    <a:moveTo>
                      <a:pt x="2467" y="577"/>
                    </a:moveTo>
                    <a:cubicBezTo>
                      <a:pt x="2465" y="261"/>
                      <a:pt x="2207" y="4"/>
                      <a:pt x="1891" y="4"/>
                    </a:cubicBezTo>
                    <a:lnTo>
                      <a:pt x="1642" y="4"/>
                    </a:lnTo>
                    <a:lnTo>
                      <a:pt x="1340" y="792"/>
                    </a:lnTo>
                    <a:lnTo>
                      <a:pt x="1411" y="457"/>
                    </a:lnTo>
                    <a:cubicBezTo>
                      <a:pt x="1416" y="434"/>
                      <a:pt x="1413" y="409"/>
                      <a:pt x="1401" y="388"/>
                    </a:cubicBezTo>
                    <a:lnTo>
                      <a:pt x="1304" y="211"/>
                    </a:lnTo>
                    <a:lnTo>
                      <a:pt x="1390" y="53"/>
                    </a:lnTo>
                    <a:cubicBezTo>
                      <a:pt x="1396" y="42"/>
                      <a:pt x="1396" y="29"/>
                      <a:pt x="1390" y="18"/>
                    </a:cubicBezTo>
                    <a:cubicBezTo>
                      <a:pt x="1383" y="7"/>
                      <a:pt x="1372" y="0"/>
                      <a:pt x="1359" y="0"/>
                    </a:cubicBezTo>
                    <a:lnTo>
                      <a:pt x="1121" y="0"/>
                    </a:lnTo>
                    <a:cubicBezTo>
                      <a:pt x="1109" y="0"/>
                      <a:pt x="1097" y="7"/>
                      <a:pt x="1091" y="18"/>
                    </a:cubicBezTo>
                    <a:cubicBezTo>
                      <a:pt x="1084" y="29"/>
                      <a:pt x="1084" y="42"/>
                      <a:pt x="1090" y="53"/>
                    </a:cubicBezTo>
                    <a:lnTo>
                      <a:pt x="1177" y="211"/>
                    </a:lnTo>
                    <a:lnTo>
                      <a:pt x="1079" y="389"/>
                    </a:lnTo>
                    <a:cubicBezTo>
                      <a:pt x="1068" y="410"/>
                      <a:pt x="1064" y="434"/>
                      <a:pt x="1069" y="457"/>
                    </a:cubicBezTo>
                    <a:lnTo>
                      <a:pt x="1131" y="792"/>
                    </a:lnTo>
                    <a:lnTo>
                      <a:pt x="832" y="4"/>
                    </a:lnTo>
                    <a:lnTo>
                      <a:pt x="585" y="4"/>
                    </a:lnTo>
                    <a:cubicBezTo>
                      <a:pt x="269" y="4"/>
                      <a:pt x="11" y="261"/>
                      <a:pt x="10" y="577"/>
                    </a:cubicBezTo>
                    <a:lnTo>
                      <a:pt x="1" y="2364"/>
                    </a:lnTo>
                    <a:cubicBezTo>
                      <a:pt x="0" y="2498"/>
                      <a:pt x="108" y="2608"/>
                      <a:pt x="243" y="2609"/>
                    </a:cubicBezTo>
                    <a:cubicBezTo>
                      <a:pt x="243" y="2609"/>
                      <a:pt x="244" y="2609"/>
                      <a:pt x="244" y="2609"/>
                    </a:cubicBezTo>
                    <a:cubicBezTo>
                      <a:pt x="378" y="2609"/>
                      <a:pt x="487" y="2500"/>
                      <a:pt x="487" y="2367"/>
                    </a:cubicBezTo>
                    <a:lnTo>
                      <a:pt x="496" y="580"/>
                    </a:lnTo>
                    <a:cubicBezTo>
                      <a:pt x="496" y="554"/>
                      <a:pt x="517" y="533"/>
                      <a:pt x="543" y="533"/>
                    </a:cubicBezTo>
                    <a:cubicBezTo>
                      <a:pt x="569" y="533"/>
                      <a:pt x="590" y="554"/>
                      <a:pt x="590" y="580"/>
                    </a:cubicBezTo>
                    <a:lnTo>
                      <a:pt x="590" y="4668"/>
                    </a:lnTo>
                    <a:cubicBezTo>
                      <a:pt x="590" y="4830"/>
                      <a:pt x="721" y="4960"/>
                      <a:pt x="882" y="4960"/>
                    </a:cubicBezTo>
                    <a:cubicBezTo>
                      <a:pt x="1043" y="4960"/>
                      <a:pt x="1174" y="4830"/>
                      <a:pt x="1174" y="4668"/>
                    </a:cubicBezTo>
                    <a:lnTo>
                      <a:pt x="1174" y="2398"/>
                    </a:lnTo>
                    <a:cubicBezTo>
                      <a:pt x="1174" y="2364"/>
                      <a:pt x="1202" y="2335"/>
                      <a:pt x="1237" y="2335"/>
                    </a:cubicBezTo>
                    <a:cubicBezTo>
                      <a:pt x="1272" y="2335"/>
                      <a:pt x="1300" y="2364"/>
                      <a:pt x="1300" y="2398"/>
                    </a:cubicBezTo>
                    <a:lnTo>
                      <a:pt x="1300" y="4668"/>
                    </a:lnTo>
                    <a:cubicBezTo>
                      <a:pt x="1300" y="4830"/>
                      <a:pt x="1431" y="4960"/>
                      <a:pt x="1592" y="4960"/>
                    </a:cubicBezTo>
                    <a:cubicBezTo>
                      <a:pt x="1753" y="4960"/>
                      <a:pt x="1884" y="4830"/>
                      <a:pt x="1884" y="4668"/>
                    </a:cubicBezTo>
                    <a:lnTo>
                      <a:pt x="1878" y="569"/>
                    </a:lnTo>
                    <a:cubicBezTo>
                      <a:pt x="1878" y="541"/>
                      <a:pt x="1901" y="518"/>
                      <a:pt x="1930" y="518"/>
                    </a:cubicBezTo>
                    <a:cubicBezTo>
                      <a:pt x="1958" y="518"/>
                      <a:pt x="1981" y="541"/>
                      <a:pt x="1981" y="569"/>
                    </a:cubicBezTo>
                    <a:cubicBezTo>
                      <a:pt x="1981" y="573"/>
                      <a:pt x="1981" y="576"/>
                      <a:pt x="1980" y="580"/>
                    </a:cubicBezTo>
                    <a:lnTo>
                      <a:pt x="1989" y="2367"/>
                    </a:lnTo>
                    <a:cubicBezTo>
                      <a:pt x="1990" y="2500"/>
                      <a:pt x="2099" y="2609"/>
                      <a:pt x="2232" y="2609"/>
                    </a:cubicBezTo>
                    <a:lnTo>
                      <a:pt x="2234" y="2609"/>
                    </a:lnTo>
                    <a:cubicBezTo>
                      <a:pt x="2368" y="2608"/>
                      <a:pt x="2476" y="2498"/>
                      <a:pt x="2476" y="2364"/>
                    </a:cubicBezTo>
                    <a:lnTo>
                      <a:pt x="2467" y="577"/>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mn-MN">
                  <a:latin typeface="Arial" panose="020B0604020202020204" pitchFamily="34" charset="0"/>
                  <a:cs typeface="Arial" panose="020B0604020202020204" pitchFamily="34" charset="0"/>
                </a:endParaRPr>
              </a:p>
            </p:txBody>
          </p:sp>
        </p:grpSp>
        <p:grpSp>
          <p:nvGrpSpPr>
            <p:cNvPr id="28" name="Group 27">
              <a:extLst>
                <a:ext uri="{FF2B5EF4-FFF2-40B4-BE49-F238E27FC236}">
                  <a16:creationId xmlns:a16="http://schemas.microsoft.com/office/drawing/2014/main" id="{5139E06F-A089-4811-ACAE-AADC51AD3D7A}"/>
                </a:ext>
              </a:extLst>
            </p:cNvPr>
            <p:cNvGrpSpPr/>
            <p:nvPr/>
          </p:nvGrpSpPr>
          <p:grpSpPr>
            <a:xfrm>
              <a:off x="3631200" y="3127085"/>
              <a:ext cx="487363" cy="1204913"/>
              <a:chOff x="3101975" y="3132138"/>
              <a:chExt cx="487363" cy="1204913"/>
            </a:xfrm>
            <a:grpFill/>
          </p:grpSpPr>
          <p:sp>
            <p:nvSpPr>
              <p:cNvPr id="29" name="Oval 9">
                <a:extLst>
                  <a:ext uri="{FF2B5EF4-FFF2-40B4-BE49-F238E27FC236}">
                    <a16:creationId xmlns:a16="http://schemas.microsoft.com/office/drawing/2014/main" id="{F8526790-EAB0-4686-BE4D-8AD55BBC3A76}"/>
                  </a:ext>
                </a:extLst>
              </p:cNvPr>
              <p:cNvSpPr>
                <a:spLocks noChangeArrowheads="1"/>
              </p:cNvSpPr>
              <p:nvPr/>
            </p:nvSpPr>
            <p:spPr bwMode="auto">
              <a:xfrm>
                <a:off x="3246438" y="3132138"/>
                <a:ext cx="198438" cy="198438"/>
              </a:xfrm>
              <a:prstGeom prst="ellipse">
                <a:avLst/>
              </a:prstGeom>
              <a:grpFill/>
              <a:ln w="9525">
                <a:noFill/>
                <a:round/>
                <a:headEnd/>
                <a:tailEnd/>
              </a:ln>
            </p:spPr>
            <p:txBody>
              <a:bodyPr vert="horz" wrap="square" lIns="91440" tIns="45720" rIns="91440" bIns="45720" numCol="1" anchor="t" anchorCtr="0" compatLnSpc="1">
                <a:prstTxWarp prst="textNoShape">
                  <a:avLst/>
                </a:prstTxWarp>
              </a:bodyPr>
              <a:lstStyle/>
              <a:p>
                <a:endParaRPr lang="mn-MN">
                  <a:latin typeface="Arial" panose="020B0604020202020204" pitchFamily="34" charset="0"/>
                  <a:cs typeface="Arial" panose="020B0604020202020204" pitchFamily="34" charset="0"/>
                </a:endParaRPr>
              </a:p>
            </p:txBody>
          </p:sp>
          <p:sp>
            <p:nvSpPr>
              <p:cNvPr id="30" name="Freeform 10">
                <a:extLst>
                  <a:ext uri="{FF2B5EF4-FFF2-40B4-BE49-F238E27FC236}">
                    <a16:creationId xmlns:a16="http://schemas.microsoft.com/office/drawing/2014/main" id="{F69669EB-6699-43A3-859E-9898C54DBC8D}"/>
                  </a:ext>
                </a:extLst>
              </p:cNvPr>
              <p:cNvSpPr>
                <a:spLocks/>
              </p:cNvSpPr>
              <p:nvPr/>
            </p:nvSpPr>
            <p:spPr bwMode="auto">
              <a:xfrm>
                <a:off x="3101975" y="3360738"/>
                <a:ext cx="487363" cy="976313"/>
              </a:xfrm>
              <a:custGeom>
                <a:avLst/>
                <a:gdLst>
                  <a:gd name="T0" fmla="*/ 2467 w 2476"/>
                  <a:gd name="T1" fmla="*/ 577 h 4960"/>
                  <a:gd name="T2" fmla="*/ 1891 w 2476"/>
                  <a:gd name="T3" fmla="*/ 4 h 4960"/>
                  <a:gd name="T4" fmla="*/ 1642 w 2476"/>
                  <a:gd name="T5" fmla="*/ 4 h 4960"/>
                  <a:gd name="T6" fmla="*/ 1340 w 2476"/>
                  <a:gd name="T7" fmla="*/ 792 h 4960"/>
                  <a:gd name="T8" fmla="*/ 1411 w 2476"/>
                  <a:gd name="T9" fmla="*/ 457 h 4960"/>
                  <a:gd name="T10" fmla="*/ 1401 w 2476"/>
                  <a:gd name="T11" fmla="*/ 388 h 4960"/>
                  <a:gd name="T12" fmla="*/ 1304 w 2476"/>
                  <a:gd name="T13" fmla="*/ 211 h 4960"/>
                  <a:gd name="T14" fmla="*/ 1390 w 2476"/>
                  <a:gd name="T15" fmla="*/ 53 h 4960"/>
                  <a:gd name="T16" fmla="*/ 1390 w 2476"/>
                  <a:gd name="T17" fmla="*/ 18 h 4960"/>
                  <a:gd name="T18" fmla="*/ 1359 w 2476"/>
                  <a:gd name="T19" fmla="*/ 0 h 4960"/>
                  <a:gd name="T20" fmla="*/ 1121 w 2476"/>
                  <a:gd name="T21" fmla="*/ 0 h 4960"/>
                  <a:gd name="T22" fmla="*/ 1091 w 2476"/>
                  <a:gd name="T23" fmla="*/ 18 h 4960"/>
                  <a:gd name="T24" fmla="*/ 1090 w 2476"/>
                  <a:gd name="T25" fmla="*/ 53 h 4960"/>
                  <a:gd name="T26" fmla="*/ 1177 w 2476"/>
                  <a:gd name="T27" fmla="*/ 211 h 4960"/>
                  <a:gd name="T28" fmla="*/ 1079 w 2476"/>
                  <a:gd name="T29" fmla="*/ 389 h 4960"/>
                  <a:gd name="T30" fmla="*/ 1069 w 2476"/>
                  <a:gd name="T31" fmla="*/ 457 h 4960"/>
                  <a:gd name="T32" fmla="*/ 1131 w 2476"/>
                  <a:gd name="T33" fmla="*/ 792 h 4960"/>
                  <a:gd name="T34" fmla="*/ 832 w 2476"/>
                  <a:gd name="T35" fmla="*/ 4 h 4960"/>
                  <a:gd name="T36" fmla="*/ 585 w 2476"/>
                  <a:gd name="T37" fmla="*/ 4 h 4960"/>
                  <a:gd name="T38" fmla="*/ 10 w 2476"/>
                  <a:gd name="T39" fmla="*/ 577 h 4960"/>
                  <a:gd name="T40" fmla="*/ 1 w 2476"/>
                  <a:gd name="T41" fmla="*/ 2364 h 4960"/>
                  <a:gd name="T42" fmla="*/ 243 w 2476"/>
                  <a:gd name="T43" fmla="*/ 2609 h 4960"/>
                  <a:gd name="T44" fmla="*/ 244 w 2476"/>
                  <a:gd name="T45" fmla="*/ 2609 h 4960"/>
                  <a:gd name="T46" fmla="*/ 487 w 2476"/>
                  <a:gd name="T47" fmla="*/ 2367 h 4960"/>
                  <a:gd name="T48" fmla="*/ 496 w 2476"/>
                  <a:gd name="T49" fmla="*/ 580 h 4960"/>
                  <a:gd name="T50" fmla="*/ 543 w 2476"/>
                  <a:gd name="T51" fmla="*/ 533 h 4960"/>
                  <a:gd name="T52" fmla="*/ 590 w 2476"/>
                  <a:gd name="T53" fmla="*/ 580 h 4960"/>
                  <a:gd name="T54" fmla="*/ 590 w 2476"/>
                  <a:gd name="T55" fmla="*/ 4668 h 4960"/>
                  <a:gd name="T56" fmla="*/ 882 w 2476"/>
                  <a:gd name="T57" fmla="*/ 4960 h 4960"/>
                  <a:gd name="T58" fmla="*/ 1174 w 2476"/>
                  <a:gd name="T59" fmla="*/ 4668 h 4960"/>
                  <a:gd name="T60" fmla="*/ 1174 w 2476"/>
                  <a:gd name="T61" fmla="*/ 2398 h 4960"/>
                  <a:gd name="T62" fmla="*/ 1237 w 2476"/>
                  <a:gd name="T63" fmla="*/ 2335 h 4960"/>
                  <a:gd name="T64" fmla="*/ 1300 w 2476"/>
                  <a:gd name="T65" fmla="*/ 2398 h 4960"/>
                  <a:gd name="T66" fmla="*/ 1300 w 2476"/>
                  <a:gd name="T67" fmla="*/ 4668 h 4960"/>
                  <a:gd name="T68" fmla="*/ 1592 w 2476"/>
                  <a:gd name="T69" fmla="*/ 4960 h 4960"/>
                  <a:gd name="T70" fmla="*/ 1884 w 2476"/>
                  <a:gd name="T71" fmla="*/ 4668 h 4960"/>
                  <a:gd name="T72" fmla="*/ 1878 w 2476"/>
                  <a:gd name="T73" fmla="*/ 569 h 4960"/>
                  <a:gd name="T74" fmla="*/ 1930 w 2476"/>
                  <a:gd name="T75" fmla="*/ 518 h 4960"/>
                  <a:gd name="T76" fmla="*/ 1981 w 2476"/>
                  <a:gd name="T77" fmla="*/ 569 h 4960"/>
                  <a:gd name="T78" fmla="*/ 1980 w 2476"/>
                  <a:gd name="T79" fmla="*/ 580 h 4960"/>
                  <a:gd name="T80" fmla="*/ 1989 w 2476"/>
                  <a:gd name="T81" fmla="*/ 2367 h 4960"/>
                  <a:gd name="T82" fmla="*/ 2232 w 2476"/>
                  <a:gd name="T83" fmla="*/ 2609 h 4960"/>
                  <a:gd name="T84" fmla="*/ 2234 w 2476"/>
                  <a:gd name="T85" fmla="*/ 2609 h 4960"/>
                  <a:gd name="T86" fmla="*/ 2476 w 2476"/>
                  <a:gd name="T87" fmla="*/ 2364 h 4960"/>
                  <a:gd name="T88" fmla="*/ 2467 w 2476"/>
                  <a:gd name="T89" fmla="*/ 577 h 49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2476" h="4960">
                    <a:moveTo>
                      <a:pt x="2467" y="577"/>
                    </a:moveTo>
                    <a:cubicBezTo>
                      <a:pt x="2465" y="261"/>
                      <a:pt x="2207" y="4"/>
                      <a:pt x="1891" y="4"/>
                    </a:cubicBezTo>
                    <a:lnTo>
                      <a:pt x="1642" y="4"/>
                    </a:lnTo>
                    <a:lnTo>
                      <a:pt x="1340" y="792"/>
                    </a:lnTo>
                    <a:lnTo>
                      <a:pt x="1411" y="457"/>
                    </a:lnTo>
                    <a:cubicBezTo>
                      <a:pt x="1416" y="434"/>
                      <a:pt x="1413" y="409"/>
                      <a:pt x="1401" y="388"/>
                    </a:cubicBezTo>
                    <a:lnTo>
                      <a:pt x="1304" y="211"/>
                    </a:lnTo>
                    <a:lnTo>
                      <a:pt x="1390" y="53"/>
                    </a:lnTo>
                    <a:cubicBezTo>
                      <a:pt x="1396" y="42"/>
                      <a:pt x="1396" y="29"/>
                      <a:pt x="1390" y="18"/>
                    </a:cubicBezTo>
                    <a:cubicBezTo>
                      <a:pt x="1383" y="7"/>
                      <a:pt x="1372" y="0"/>
                      <a:pt x="1359" y="0"/>
                    </a:cubicBezTo>
                    <a:lnTo>
                      <a:pt x="1121" y="0"/>
                    </a:lnTo>
                    <a:cubicBezTo>
                      <a:pt x="1109" y="0"/>
                      <a:pt x="1097" y="7"/>
                      <a:pt x="1091" y="18"/>
                    </a:cubicBezTo>
                    <a:cubicBezTo>
                      <a:pt x="1084" y="29"/>
                      <a:pt x="1084" y="42"/>
                      <a:pt x="1090" y="53"/>
                    </a:cubicBezTo>
                    <a:lnTo>
                      <a:pt x="1177" y="211"/>
                    </a:lnTo>
                    <a:lnTo>
                      <a:pt x="1079" y="389"/>
                    </a:lnTo>
                    <a:cubicBezTo>
                      <a:pt x="1068" y="410"/>
                      <a:pt x="1064" y="434"/>
                      <a:pt x="1069" y="457"/>
                    </a:cubicBezTo>
                    <a:lnTo>
                      <a:pt x="1131" y="792"/>
                    </a:lnTo>
                    <a:lnTo>
                      <a:pt x="832" y="4"/>
                    </a:lnTo>
                    <a:lnTo>
                      <a:pt x="585" y="4"/>
                    </a:lnTo>
                    <a:cubicBezTo>
                      <a:pt x="269" y="4"/>
                      <a:pt x="11" y="261"/>
                      <a:pt x="10" y="577"/>
                    </a:cubicBezTo>
                    <a:lnTo>
                      <a:pt x="1" y="2364"/>
                    </a:lnTo>
                    <a:cubicBezTo>
                      <a:pt x="0" y="2498"/>
                      <a:pt x="108" y="2608"/>
                      <a:pt x="243" y="2609"/>
                    </a:cubicBezTo>
                    <a:cubicBezTo>
                      <a:pt x="243" y="2609"/>
                      <a:pt x="244" y="2609"/>
                      <a:pt x="244" y="2609"/>
                    </a:cubicBezTo>
                    <a:cubicBezTo>
                      <a:pt x="378" y="2609"/>
                      <a:pt x="487" y="2500"/>
                      <a:pt x="487" y="2367"/>
                    </a:cubicBezTo>
                    <a:lnTo>
                      <a:pt x="496" y="580"/>
                    </a:lnTo>
                    <a:cubicBezTo>
                      <a:pt x="496" y="554"/>
                      <a:pt x="517" y="533"/>
                      <a:pt x="543" y="533"/>
                    </a:cubicBezTo>
                    <a:cubicBezTo>
                      <a:pt x="569" y="533"/>
                      <a:pt x="590" y="554"/>
                      <a:pt x="590" y="580"/>
                    </a:cubicBezTo>
                    <a:lnTo>
                      <a:pt x="590" y="4668"/>
                    </a:lnTo>
                    <a:cubicBezTo>
                      <a:pt x="590" y="4830"/>
                      <a:pt x="721" y="4960"/>
                      <a:pt x="882" y="4960"/>
                    </a:cubicBezTo>
                    <a:cubicBezTo>
                      <a:pt x="1043" y="4960"/>
                      <a:pt x="1174" y="4830"/>
                      <a:pt x="1174" y="4668"/>
                    </a:cubicBezTo>
                    <a:lnTo>
                      <a:pt x="1174" y="2398"/>
                    </a:lnTo>
                    <a:cubicBezTo>
                      <a:pt x="1174" y="2364"/>
                      <a:pt x="1202" y="2335"/>
                      <a:pt x="1237" y="2335"/>
                    </a:cubicBezTo>
                    <a:cubicBezTo>
                      <a:pt x="1272" y="2335"/>
                      <a:pt x="1300" y="2364"/>
                      <a:pt x="1300" y="2398"/>
                    </a:cubicBezTo>
                    <a:lnTo>
                      <a:pt x="1300" y="4668"/>
                    </a:lnTo>
                    <a:cubicBezTo>
                      <a:pt x="1300" y="4830"/>
                      <a:pt x="1431" y="4960"/>
                      <a:pt x="1592" y="4960"/>
                    </a:cubicBezTo>
                    <a:cubicBezTo>
                      <a:pt x="1753" y="4960"/>
                      <a:pt x="1884" y="4830"/>
                      <a:pt x="1884" y="4668"/>
                    </a:cubicBezTo>
                    <a:lnTo>
                      <a:pt x="1878" y="569"/>
                    </a:lnTo>
                    <a:cubicBezTo>
                      <a:pt x="1878" y="541"/>
                      <a:pt x="1901" y="518"/>
                      <a:pt x="1930" y="518"/>
                    </a:cubicBezTo>
                    <a:cubicBezTo>
                      <a:pt x="1958" y="518"/>
                      <a:pt x="1981" y="541"/>
                      <a:pt x="1981" y="569"/>
                    </a:cubicBezTo>
                    <a:cubicBezTo>
                      <a:pt x="1981" y="573"/>
                      <a:pt x="1981" y="576"/>
                      <a:pt x="1980" y="580"/>
                    </a:cubicBezTo>
                    <a:lnTo>
                      <a:pt x="1989" y="2367"/>
                    </a:lnTo>
                    <a:cubicBezTo>
                      <a:pt x="1990" y="2500"/>
                      <a:pt x="2099" y="2609"/>
                      <a:pt x="2232" y="2609"/>
                    </a:cubicBezTo>
                    <a:lnTo>
                      <a:pt x="2234" y="2609"/>
                    </a:lnTo>
                    <a:cubicBezTo>
                      <a:pt x="2368" y="2608"/>
                      <a:pt x="2476" y="2498"/>
                      <a:pt x="2476" y="2364"/>
                    </a:cubicBezTo>
                    <a:lnTo>
                      <a:pt x="2467" y="577"/>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mn-MN">
                  <a:latin typeface="Arial" panose="020B0604020202020204" pitchFamily="34" charset="0"/>
                  <a:cs typeface="Arial" panose="020B0604020202020204" pitchFamily="34" charset="0"/>
                </a:endParaRPr>
              </a:p>
            </p:txBody>
          </p:sp>
        </p:grpSp>
      </p:gr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9252711" y="393573"/>
            <a:ext cx="2375535" cy="182101"/>
          </a:xfrm>
          <a:prstGeom prst="rect">
            <a:avLst/>
          </a:prstGeom>
        </p:spPr>
        <p:txBody>
          <a:bodyPr vert="horz" wrap="square" lIns="0" tIns="12700" rIns="0" bIns="0" rtlCol="0">
            <a:spAutoFit/>
          </a:bodyPr>
          <a:lstStyle/>
          <a:p>
            <a:pPr algn="ctr">
              <a:lnSpc>
                <a:spcPct val="100000"/>
              </a:lnSpc>
              <a:spcBef>
                <a:spcPts val="100"/>
              </a:spcBef>
            </a:pPr>
            <a:r>
              <a:rPr sz="1100" b="1" spc="-5" dirty="0">
                <a:latin typeface="Arial"/>
                <a:cs typeface="Arial"/>
              </a:rPr>
              <a:t>ТӨРИЙН </a:t>
            </a:r>
            <a:r>
              <a:rPr sz="1100" b="1" spc="-10" dirty="0">
                <a:latin typeface="Arial"/>
                <a:cs typeface="Arial"/>
              </a:rPr>
              <a:t>АУДИТЫН </a:t>
            </a:r>
            <a:r>
              <a:rPr sz="1100" b="1" spc="-15" dirty="0">
                <a:latin typeface="Arial"/>
                <a:cs typeface="Arial"/>
              </a:rPr>
              <a:t>ТУХАЙ</a:t>
            </a:r>
            <a:r>
              <a:rPr sz="1100" b="1" spc="65" dirty="0">
                <a:latin typeface="Arial"/>
                <a:cs typeface="Arial"/>
              </a:rPr>
              <a:t> </a:t>
            </a:r>
            <a:r>
              <a:rPr sz="1100" b="1" spc="-5" dirty="0">
                <a:latin typeface="Arial"/>
                <a:cs typeface="Arial"/>
              </a:rPr>
              <a:t>ХУУЛЬ</a:t>
            </a:r>
            <a:endParaRPr sz="1100" dirty="0">
              <a:latin typeface="Arial"/>
              <a:cs typeface="Arial"/>
            </a:endParaRPr>
          </a:p>
        </p:txBody>
      </p:sp>
      <p:sp>
        <p:nvSpPr>
          <p:cNvPr id="3" name="object 3"/>
          <p:cNvSpPr/>
          <p:nvPr/>
        </p:nvSpPr>
        <p:spPr>
          <a:xfrm>
            <a:off x="3052572" y="1708404"/>
            <a:ext cx="8806180" cy="632460"/>
          </a:xfrm>
          <a:custGeom>
            <a:avLst/>
            <a:gdLst/>
            <a:ahLst/>
            <a:cxnLst/>
            <a:rect l="l" t="t" r="r" b="b"/>
            <a:pathLst>
              <a:path w="8806180" h="632460">
                <a:moveTo>
                  <a:pt x="0" y="58928"/>
                </a:moveTo>
                <a:lnTo>
                  <a:pt x="4635" y="36004"/>
                </a:lnTo>
                <a:lnTo>
                  <a:pt x="17272" y="17272"/>
                </a:lnTo>
                <a:lnTo>
                  <a:pt x="36004" y="4635"/>
                </a:lnTo>
                <a:lnTo>
                  <a:pt x="58927" y="0"/>
                </a:lnTo>
                <a:lnTo>
                  <a:pt x="8746744" y="0"/>
                </a:lnTo>
                <a:lnTo>
                  <a:pt x="8769667" y="4635"/>
                </a:lnTo>
                <a:lnTo>
                  <a:pt x="8788400" y="17272"/>
                </a:lnTo>
                <a:lnTo>
                  <a:pt x="8801036" y="36004"/>
                </a:lnTo>
                <a:lnTo>
                  <a:pt x="8805672" y="58928"/>
                </a:lnTo>
                <a:lnTo>
                  <a:pt x="8805672" y="573532"/>
                </a:lnTo>
                <a:lnTo>
                  <a:pt x="8801036" y="596455"/>
                </a:lnTo>
                <a:lnTo>
                  <a:pt x="8788400" y="615188"/>
                </a:lnTo>
                <a:lnTo>
                  <a:pt x="8769667" y="627824"/>
                </a:lnTo>
                <a:lnTo>
                  <a:pt x="8746744" y="632460"/>
                </a:lnTo>
                <a:lnTo>
                  <a:pt x="58927" y="632460"/>
                </a:lnTo>
                <a:lnTo>
                  <a:pt x="36004" y="627824"/>
                </a:lnTo>
                <a:lnTo>
                  <a:pt x="17271" y="615188"/>
                </a:lnTo>
                <a:lnTo>
                  <a:pt x="4635" y="596455"/>
                </a:lnTo>
                <a:lnTo>
                  <a:pt x="0" y="573532"/>
                </a:lnTo>
                <a:lnTo>
                  <a:pt x="0" y="58928"/>
                </a:lnTo>
                <a:close/>
              </a:path>
            </a:pathLst>
          </a:custGeom>
          <a:ln w="12700">
            <a:solidFill>
              <a:srgbClr val="FFFFFF"/>
            </a:solidFill>
            <a:prstDash val="sysDash"/>
          </a:ln>
        </p:spPr>
        <p:txBody>
          <a:bodyPr wrap="square" lIns="0" tIns="0" rIns="0" bIns="0" rtlCol="0"/>
          <a:lstStyle/>
          <a:p>
            <a:endParaRPr/>
          </a:p>
        </p:txBody>
      </p:sp>
      <p:sp>
        <p:nvSpPr>
          <p:cNvPr id="4" name="object 4"/>
          <p:cNvSpPr txBox="1"/>
          <p:nvPr/>
        </p:nvSpPr>
        <p:spPr>
          <a:xfrm>
            <a:off x="3067557" y="1720214"/>
            <a:ext cx="8775700" cy="554638"/>
          </a:xfrm>
          <a:prstGeom prst="rect">
            <a:avLst/>
          </a:prstGeom>
          <a:solidFill>
            <a:schemeClr val="bg1"/>
          </a:solidFill>
        </p:spPr>
        <p:txBody>
          <a:bodyPr vert="horz" wrap="square" lIns="0" tIns="61594" rIns="0" bIns="0" rtlCol="0">
            <a:spAutoFit/>
          </a:bodyPr>
          <a:lstStyle/>
          <a:p>
            <a:pPr marL="123189" marR="484505">
              <a:lnSpc>
                <a:spcPct val="100000"/>
              </a:lnSpc>
              <a:spcBef>
                <a:spcPts val="484"/>
              </a:spcBef>
              <a:tabLst>
                <a:tab pos="1386840" algn="l"/>
                <a:tab pos="2415540" algn="l"/>
                <a:tab pos="3269615" algn="l"/>
                <a:tab pos="4223385" algn="l"/>
                <a:tab pos="5532755" algn="l"/>
                <a:tab pos="6593840" algn="l"/>
                <a:tab pos="7659370" algn="l"/>
              </a:tabLst>
            </a:pPr>
            <a:r>
              <a:rPr sz="1600" spc="-5" dirty="0">
                <a:latin typeface="Arial"/>
                <a:cs typeface="Arial"/>
              </a:rPr>
              <a:t>Арилжа</a:t>
            </a:r>
            <a:r>
              <a:rPr sz="1600" spc="5" dirty="0">
                <a:latin typeface="Arial"/>
                <a:cs typeface="Arial"/>
              </a:rPr>
              <a:t>а</a:t>
            </a:r>
            <a:r>
              <a:rPr sz="1600" spc="-15" dirty="0">
                <a:latin typeface="Arial"/>
                <a:cs typeface="Arial"/>
              </a:rPr>
              <a:t>н</a:t>
            </a:r>
            <a:r>
              <a:rPr sz="1600" spc="-5" dirty="0">
                <a:latin typeface="Arial"/>
                <a:cs typeface="Arial"/>
              </a:rPr>
              <a:t>ы</a:t>
            </a:r>
            <a:r>
              <a:rPr sz="1600" dirty="0">
                <a:latin typeface="Arial"/>
                <a:cs typeface="Arial"/>
              </a:rPr>
              <a:t>	</a:t>
            </a:r>
            <a:r>
              <a:rPr sz="1600" spc="-45" dirty="0">
                <a:latin typeface="Arial"/>
                <a:cs typeface="Arial"/>
              </a:rPr>
              <a:t>б</a:t>
            </a:r>
            <a:r>
              <a:rPr sz="1600" spc="5" dirty="0">
                <a:latin typeface="Arial"/>
                <a:cs typeface="Arial"/>
              </a:rPr>
              <a:t>а</a:t>
            </a:r>
            <a:r>
              <a:rPr sz="1600" spc="-15" dirty="0">
                <a:latin typeface="Arial"/>
                <a:cs typeface="Arial"/>
              </a:rPr>
              <a:t>н</a:t>
            </a:r>
            <a:r>
              <a:rPr sz="1600" dirty="0">
                <a:latin typeface="Arial"/>
                <a:cs typeface="Arial"/>
              </a:rPr>
              <a:t>к</a:t>
            </a:r>
            <a:r>
              <a:rPr sz="1600" spc="-15" dirty="0">
                <a:latin typeface="Arial"/>
                <a:cs typeface="Arial"/>
              </a:rPr>
              <a:t>н</a:t>
            </a:r>
            <a:r>
              <a:rPr sz="1600" spc="-10" dirty="0">
                <a:latin typeface="Arial"/>
                <a:cs typeface="Arial"/>
              </a:rPr>
              <a:t>аа</a:t>
            </a:r>
            <a:r>
              <a:rPr sz="1600" spc="-5" dirty="0">
                <a:latin typeface="Arial"/>
                <a:cs typeface="Arial"/>
              </a:rPr>
              <a:t>с</a:t>
            </a:r>
            <a:r>
              <a:rPr sz="1600" dirty="0">
                <a:latin typeface="Arial"/>
                <a:cs typeface="Arial"/>
              </a:rPr>
              <a:t>	</a:t>
            </a:r>
            <a:r>
              <a:rPr sz="1600" spc="-5" dirty="0">
                <a:latin typeface="Arial"/>
                <a:cs typeface="Arial"/>
              </a:rPr>
              <a:t>Тө</a:t>
            </a:r>
            <a:r>
              <a:rPr sz="1600" dirty="0">
                <a:latin typeface="Arial"/>
                <a:cs typeface="Arial"/>
              </a:rPr>
              <a:t>рий</a:t>
            </a:r>
            <a:r>
              <a:rPr sz="1600" spc="-5" dirty="0">
                <a:latin typeface="Arial"/>
                <a:cs typeface="Arial"/>
              </a:rPr>
              <a:t>н</a:t>
            </a:r>
            <a:r>
              <a:rPr sz="1600" dirty="0">
                <a:latin typeface="Arial"/>
                <a:cs typeface="Arial"/>
              </a:rPr>
              <a:t>	</a:t>
            </a:r>
            <a:r>
              <a:rPr sz="1600" spc="-20" dirty="0">
                <a:latin typeface="Arial"/>
                <a:cs typeface="Arial"/>
              </a:rPr>
              <a:t>а</a:t>
            </a:r>
            <a:r>
              <a:rPr sz="1600" spc="-60" dirty="0">
                <a:latin typeface="Arial"/>
                <a:cs typeface="Arial"/>
              </a:rPr>
              <a:t>у</a:t>
            </a:r>
            <a:r>
              <a:rPr sz="1600" spc="10" dirty="0">
                <a:latin typeface="Arial"/>
                <a:cs typeface="Arial"/>
              </a:rPr>
              <a:t>д</a:t>
            </a:r>
            <a:r>
              <a:rPr sz="1600" spc="-5" dirty="0">
                <a:latin typeface="Arial"/>
                <a:cs typeface="Arial"/>
              </a:rPr>
              <a:t>ит</a:t>
            </a:r>
            <a:r>
              <a:rPr sz="1600" spc="5" dirty="0">
                <a:latin typeface="Arial"/>
                <a:cs typeface="Arial"/>
              </a:rPr>
              <a:t>ы</a:t>
            </a:r>
            <a:r>
              <a:rPr sz="1600" spc="-5" dirty="0">
                <a:latin typeface="Arial"/>
                <a:cs typeface="Arial"/>
              </a:rPr>
              <a:t>н</a:t>
            </a:r>
            <a:r>
              <a:rPr sz="1600" dirty="0">
                <a:latin typeface="Arial"/>
                <a:cs typeface="Arial"/>
              </a:rPr>
              <a:t>	</a:t>
            </a:r>
            <a:r>
              <a:rPr sz="1600" spc="-45" dirty="0">
                <a:latin typeface="Arial"/>
                <a:cs typeface="Arial"/>
              </a:rPr>
              <a:t>б</a:t>
            </a:r>
            <a:r>
              <a:rPr sz="1600" spc="5" dirty="0">
                <a:latin typeface="Arial"/>
                <a:cs typeface="Arial"/>
              </a:rPr>
              <a:t>а</a:t>
            </a:r>
            <a:r>
              <a:rPr sz="1600" spc="-5" dirty="0">
                <a:latin typeface="Arial"/>
                <a:cs typeface="Arial"/>
              </a:rPr>
              <a:t>й</a:t>
            </a:r>
            <a:r>
              <a:rPr sz="1600" spc="5" dirty="0">
                <a:latin typeface="Arial"/>
                <a:cs typeface="Arial"/>
              </a:rPr>
              <a:t>г</a:t>
            </a:r>
            <a:r>
              <a:rPr sz="1600" spc="-15" dirty="0">
                <a:latin typeface="Arial"/>
                <a:cs typeface="Arial"/>
              </a:rPr>
              <a:t>у</a:t>
            </a:r>
            <a:r>
              <a:rPr sz="1600" spc="-50" dirty="0">
                <a:latin typeface="Arial"/>
                <a:cs typeface="Arial"/>
              </a:rPr>
              <a:t>у</a:t>
            </a:r>
            <a:r>
              <a:rPr sz="1600" spc="10" dirty="0">
                <a:latin typeface="Arial"/>
                <a:cs typeface="Arial"/>
              </a:rPr>
              <a:t>л</a:t>
            </a:r>
            <a:r>
              <a:rPr sz="1600" spc="-5" dirty="0">
                <a:latin typeface="Arial"/>
                <a:cs typeface="Arial"/>
              </a:rPr>
              <a:t>л</a:t>
            </a:r>
            <a:r>
              <a:rPr sz="1600" spc="-10" dirty="0">
                <a:latin typeface="Arial"/>
                <a:cs typeface="Arial"/>
              </a:rPr>
              <a:t>а</a:t>
            </a:r>
            <a:r>
              <a:rPr sz="1600" spc="-40" dirty="0">
                <a:latin typeface="Arial"/>
                <a:cs typeface="Arial"/>
              </a:rPr>
              <a:t>г</a:t>
            </a:r>
            <a:r>
              <a:rPr sz="1600" spc="-5" dirty="0">
                <a:latin typeface="Arial"/>
                <a:cs typeface="Arial"/>
              </a:rPr>
              <a:t>а</a:t>
            </a:r>
            <a:r>
              <a:rPr sz="1600" dirty="0">
                <a:latin typeface="Arial"/>
                <a:cs typeface="Arial"/>
              </a:rPr>
              <a:t>	</a:t>
            </a:r>
            <a:r>
              <a:rPr sz="1600" spc="-15" dirty="0">
                <a:latin typeface="Arial"/>
                <a:cs typeface="Arial"/>
              </a:rPr>
              <a:t>м</a:t>
            </a:r>
            <a:r>
              <a:rPr sz="1600" spc="-40" dirty="0">
                <a:latin typeface="Arial"/>
                <a:cs typeface="Arial"/>
              </a:rPr>
              <a:t>э</a:t>
            </a:r>
            <a:r>
              <a:rPr sz="1600" spc="10" dirty="0">
                <a:latin typeface="Arial"/>
                <a:cs typeface="Arial"/>
              </a:rPr>
              <a:t>д</a:t>
            </a:r>
            <a:r>
              <a:rPr sz="1600" spc="-10" dirty="0">
                <a:latin typeface="Arial"/>
                <a:cs typeface="Arial"/>
              </a:rPr>
              <a:t>э</a:t>
            </a:r>
            <a:r>
              <a:rPr sz="1600" spc="-25" dirty="0">
                <a:latin typeface="Arial"/>
                <a:cs typeface="Arial"/>
              </a:rPr>
              <a:t>э</a:t>
            </a:r>
            <a:r>
              <a:rPr sz="1600" spc="-5" dirty="0">
                <a:latin typeface="Arial"/>
                <a:cs typeface="Arial"/>
              </a:rPr>
              <a:t>л</a:t>
            </a:r>
            <a:r>
              <a:rPr sz="1600" spc="-40" dirty="0">
                <a:latin typeface="Arial"/>
                <a:cs typeface="Arial"/>
              </a:rPr>
              <a:t>э</a:t>
            </a:r>
            <a:r>
              <a:rPr sz="1600" spc="-5" dirty="0">
                <a:latin typeface="Arial"/>
                <a:cs typeface="Arial"/>
              </a:rPr>
              <a:t>л</a:t>
            </a:r>
            <a:r>
              <a:rPr sz="1600" dirty="0">
                <a:latin typeface="Arial"/>
                <a:cs typeface="Arial"/>
              </a:rPr>
              <a:t>	</a:t>
            </a:r>
            <a:r>
              <a:rPr sz="1600" spc="-35" dirty="0">
                <a:latin typeface="Arial"/>
                <a:cs typeface="Arial"/>
              </a:rPr>
              <a:t>г</a:t>
            </a:r>
            <a:r>
              <a:rPr sz="1600" spc="-10" dirty="0">
                <a:latin typeface="Arial"/>
                <a:cs typeface="Arial"/>
              </a:rPr>
              <a:t>ар</a:t>
            </a:r>
            <a:r>
              <a:rPr sz="1600" spc="10" dirty="0">
                <a:latin typeface="Arial"/>
                <a:cs typeface="Arial"/>
              </a:rPr>
              <a:t>г</a:t>
            </a:r>
            <a:r>
              <a:rPr sz="1600" spc="-15" dirty="0">
                <a:latin typeface="Arial"/>
                <a:cs typeface="Arial"/>
              </a:rPr>
              <a:t>у</a:t>
            </a:r>
            <a:r>
              <a:rPr sz="1600" spc="-50" dirty="0">
                <a:latin typeface="Arial"/>
                <a:cs typeface="Arial"/>
              </a:rPr>
              <a:t>у</a:t>
            </a:r>
            <a:r>
              <a:rPr sz="1600" spc="-5" dirty="0">
                <a:latin typeface="Arial"/>
                <a:cs typeface="Arial"/>
              </a:rPr>
              <a:t>л</a:t>
            </a:r>
            <a:r>
              <a:rPr sz="1600" spc="5" dirty="0">
                <a:latin typeface="Arial"/>
                <a:cs typeface="Arial"/>
              </a:rPr>
              <a:t>а</a:t>
            </a:r>
            <a:r>
              <a:rPr sz="1600" spc="-5" dirty="0">
                <a:latin typeface="Arial"/>
                <a:cs typeface="Arial"/>
              </a:rPr>
              <a:t>х</a:t>
            </a:r>
            <a:r>
              <a:rPr sz="1600" dirty="0">
                <a:latin typeface="Arial"/>
                <a:cs typeface="Arial"/>
              </a:rPr>
              <a:t>	</a:t>
            </a:r>
            <a:r>
              <a:rPr sz="1600" spc="-10" dirty="0">
                <a:latin typeface="Arial"/>
                <a:cs typeface="Arial"/>
              </a:rPr>
              <a:t>э</a:t>
            </a:r>
            <a:r>
              <a:rPr sz="1600" spc="-15" dirty="0">
                <a:latin typeface="Arial"/>
                <a:cs typeface="Arial"/>
              </a:rPr>
              <a:t>р</a:t>
            </a:r>
            <a:r>
              <a:rPr sz="1600" spc="-25" dirty="0">
                <a:latin typeface="Arial"/>
                <a:cs typeface="Arial"/>
              </a:rPr>
              <a:t>х</a:t>
            </a:r>
            <a:r>
              <a:rPr sz="1600" spc="-5" dirty="0">
                <a:latin typeface="Arial"/>
                <a:cs typeface="Arial"/>
              </a:rPr>
              <a:t>тэй  </a:t>
            </a:r>
            <a:r>
              <a:rPr sz="1600" spc="-10" dirty="0">
                <a:latin typeface="Arial"/>
                <a:cs typeface="Arial"/>
              </a:rPr>
              <a:t>болсон.</a:t>
            </a:r>
            <a:r>
              <a:rPr sz="1600" spc="15" dirty="0">
                <a:latin typeface="Arial"/>
                <a:cs typeface="Arial"/>
              </a:rPr>
              <a:t> </a:t>
            </a:r>
            <a:r>
              <a:rPr sz="1600" i="1" spc="-15" dirty="0">
                <a:latin typeface="Arial"/>
                <a:cs typeface="Arial"/>
              </a:rPr>
              <a:t>/7.2.11./</a:t>
            </a:r>
            <a:endParaRPr sz="1600" dirty="0">
              <a:latin typeface="Arial"/>
              <a:cs typeface="Arial"/>
            </a:endParaRPr>
          </a:p>
        </p:txBody>
      </p:sp>
      <p:sp>
        <p:nvSpPr>
          <p:cNvPr id="5" name="object 5"/>
          <p:cNvSpPr txBox="1"/>
          <p:nvPr/>
        </p:nvSpPr>
        <p:spPr>
          <a:xfrm>
            <a:off x="1507616" y="1077848"/>
            <a:ext cx="4152900" cy="299720"/>
          </a:xfrm>
          <a:prstGeom prst="rect">
            <a:avLst/>
          </a:prstGeom>
        </p:spPr>
        <p:txBody>
          <a:bodyPr vert="horz" wrap="square" lIns="0" tIns="12700" rIns="0" bIns="0" rtlCol="0">
            <a:spAutoFit/>
          </a:bodyPr>
          <a:lstStyle/>
          <a:p>
            <a:pPr marL="12700">
              <a:lnSpc>
                <a:spcPct val="100000"/>
              </a:lnSpc>
              <a:spcBef>
                <a:spcPts val="100"/>
              </a:spcBef>
            </a:pPr>
            <a:r>
              <a:rPr sz="1800" b="1" spc="-5" dirty="0">
                <a:latin typeface="Arial"/>
                <a:cs typeface="Arial"/>
              </a:rPr>
              <a:t>Дагаж </a:t>
            </a:r>
            <a:r>
              <a:rPr sz="1800" b="1" spc="-15" dirty="0">
                <a:latin typeface="Arial"/>
                <a:cs typeface="Arial"/>
              </a:rPr>
              <a:t>өөрчлөгдсөн хууль</a:t>
            </a:r>
            <a:r>
              <a:rPr sz="1800" b="1" spc="5" dirty="0">
                <a:latin typeface="Arial"/>
                <a:cs typeface="Arial"/>
              </a:rPr>
              <a:t> </a:t>
            </a:r>
            <a:r>
              <a:rPr sz="1800" b="1" spc="-15" dirty="0">
                <a:latin typeface="Arial"/>
                <a:cs typeface="Arial"/>
              </a:rPr>
              <a:t>тогтоомж:</a:t>
            </a:r>
            <a:endParaRPr sz="1800" dirty="0">
              <a:latin typeface="Arial"/>
              <a:cs typeface="Arial"/>
            </a:endParaRPr>
          </a:p>
        </p:txBody>
      </p:sp>
      <p:sp>
        <p:nvSpPr>
          <p:cNvPr id="6" name="object 6"/>
          <p:cNvSpPr/>
          <p:nvPr/>
        </p:nvSpPr>
        <p:spPr>
          <a:xfrm>
            <a:off x="3060192" y="4428744"/>
            <a:ext cx="8776970" cy="681355"/>
          </a:xfrm>
          <a:custGeom>
            <a:avLst/>
            <a:gdLst/>
            <a:ahLst/>
            <a:cxnLst/>
            <a:rect l="l" t="t" r="r" b="b"/>
            <a:pathLst>
              <a:path w="8776970" h="681354">
                <a:moveTo>
                  <a:pt x="0" y="63499"/>
                </a:moveTo>
                <a:lnTo>
                  <a:pt x="4992" y="38790"/>
                </a:lnTo>
                <a:lnTo>
                  <a:pt x="18605" y="18605"/>
                </a:lnTo>
                <a:lnTo>
                  <a:pt x="38790" y="4992"/>
                </a:lnTo>
                <a:lnTo>
                  <a:pt x="63500" y="0"/>
                </a:lnTo>
                <a:lnTo>
                  <a:pt x="8713216" y="0"/>
                </a:lnTo>
                <a:lnTo>
                  <a:pt x="8737925" y="4992"/>
                </a:lnTo>
                <a:lnTo>
                  <a:pt x="8758110" y="18605"/>
                </a:lnTo>
                <a:lnTo>
                  <a:pt x="8771723" y="38790"/>
                </a:lnTo>
                <a:lnTo>
                  <a:pt x="8776716" y="63499"/>
                </a:lnTo>
                <a:lnTo>
                  <a:pt x="8776716" y="617727"/>
                </a:lnTo>
                <a:lnTo>
                  <a:pt x="8771723" y="642437"/>
                </a:lnTo>
                <a:lnTo>
                  <a:pt x="8758110" y="662622"/>
                </a:lnTo>
                <a:lnTo>
                  <a:pt x="8737925" y="676235"/>
                </a:lnTo>
                <a:lnTo>
                  <a:pt x="8713216" y="681227"/>
                </a:lnTo>
                <a:lnTo>
                  <a:pt x="63500" y="681227"/>
                </a:lnTo>
                <a:lnTo>
                  <a:pt x="38790" y="676235"/>
                </a:lnTo>
                <a:lnTo>
                  <a:pt x="18605" y="662622"/>
                </a:lnTo>
                <a:lnTo>
                  <a:pt x="4992" y="642437"/>
                </a:lnTo>
                <a:lnTo>
                  <a:pt x="0" y="617727"/>
                </a:lnTo>
                <a:lnTo>
                  <a:pt x="0" y="63499"/>
                </a:lnTo>
                <a:close/>
              </a:path>
            </a:pathLst>
          </a:custGeom>
          <a:ln w="12700">
            <a:solidFill>
              <a:srgbClr val="FFFFFF"/>
            </a:solidFill>
            <a:prstDash val="sysDash"/>
          </a:ln>
        </p:spPr>
        <p:txBody>
          <a:bodyPr wrap="square" lIns="0" tIns="0" rIns="0" bIns="0" rtlCol="0"/>
          <a:lstStyle/>
          <a:p>
            <a:endParaRPr/>
          </a:p>
        </p:txBody>
      </p:sp>
      <p:sp>
        <p:nvSpPr>
          <p:cNvPr id="7" name="object 7"/>
          <p:cNvSpPr txBox="1"/>
          <p:nvPr/>
        </p:nvSpPr>
        <p:spPr>
          <a:xfrm>
            <a:off x="3260216" y="4503547"/>
            <a:ext cx="8477250" cy="513080"/>
          </a:xfrm>
          <a:prstGeom prst="rect">
            <a:avLst/>
          </a:prstGeom>
        </p:spPr>
        <p:txBody>
          <a:bodyPr vert="horz" wrap="square" lIns="0" tIns="12065" rIns="0" bIns="0" rtlCol="0">
            <a:spAutoFit/>
          </a:bodyPr>
          <a:lstStyle/>
          <a:p>
            <a:pPr marL="12700">
              <a:lnSpc>
                <a:spcPct val="100000"/>
              </a:lnSpc>
              <a:spcBef>
                <a:spcPts val="95"/>
              </a:spcBef>
            </a:pPr>
            <a:r>
              <a:rPr sz="1600" spc="-20" dirty="0">
                <a:latin typeface="Arial"/>
                <a:cs typeface="Arial"/>
              </a:rPr>
              <a:t>Аудит </a:t>
            </a:r>
            <a:r>
              <a:rPr sz="1600" spc="-5" dirty="0">
                <a:latin typeface="Arial"/>
                <a:cs typeface="Arial"/>
              </a:rPr>
              <a:t>хөндлөнгийн </a:t>
            </a:r>
            <a:r>
              <a:rPr sz="1600" spc="-10" dirty="0">
                <a:latin typeface="Arial"/>
                <a:cs typeface="Arial"/>
              </a:rPr>
              <a:t>байх </a:t>
            </a:r>
            <a:r>
              <a:rPr sz="1600" spc="-15" dirty="0">
                <a:latin typeface="Arial"/>
                <a:cs typeface="Arial"/>
              </a:rPr>
              <a:t>агуулгаар </a:t>
            </a:r>
            <a:r>
              <a:rPr sz="1600" spc="-10" dirty="0">
                <a:latin typeface="Arial"/>
                <a:cs typeface="Arial"/>
              </a:rPr>
              <a:t>тусгаж, </a:t>
            </a:r>
            <a:r>
              <a:rPr sz="1600" spc="-15" dirty="0">
                <a:latin typeface="Arial"/>
                <a:cs typeface="Arial"/>
              </a:rPr>
              <a:t>стандартад </a:t>
            </a:r>
            <a:r>
              <a:rPr sz="1600" spc="-5" dirty="0">
                <a:latin typeface="Arial"/>
                <a:cs typeface="Arial"/>
              </a:rPr>
              <a:t>заасан</a:t>
            </a:r>
            <a:r>
              <a:rPr sz="1600" spc="415" dirty="0">
                <a:latin typeface="Arial"/>
                <a:cs typeface="Arial"/>
              </a:rPr>
              <a:t> </a:t>
            </a:r>
            <a:r>
              <a:rPr sz="1600" spc="-15" dirty="0">
                <a:latin typeface="Arial"/>
                <a:cs typeface="Arial"/>
              </a:rPr>
              <a:t>аудитын баталгаажуулах</a:t>
            </a:r>
            <a:endParaRPr sz="1600">
              <a:latin typeface="Arial"/>
              <a:cs typeface="Arial"/>
            </a:endParaRPr>
          </a:p>
          <a:p>
            <a:pPr marL="12700">
              <a:lnSpc>
                <a:spcPct val="100000"/>
              </a:lnSpc>
            </a:pPr>
            <a:r>
              <a:rPr sz="1600" spc="-20" dirty="0">
                <a:latin typeface="Arial"/>
                <a:cs typeface="Arial"/>
              </a:rPr>
              <a:t>хэлбэрт </a:t>
            </a:r>
            <a:r>
              <a:rPr sz="1600" spc="-5" dirty="0">
                <a:latin typeface="Arial"/>
                <a:cs typeface="Arial"/>
              </a:rPr>
              <a:t>нийцүүлж </a:t>
            </a:r>
            <a:r>
              <a:rPr sz="1600" spc="-10" dirty="0">
                <a:latin typeface="Arial"/>
                <a:cs typeface="Arial"/>
              </a:rPr>
              <a:t>өөрчилсөн. </a:t>
            </a:r>
            <a:r>
              <a:rPr sz="1600" i="1" spc="-5" dirty="0">
                <a:latin typeface="Arial"/>
                <a:cs typeface="Arial"/>
              </a:rPr>
              <a:t>/37.1, 37.2,</a:t>
            </a:r>
            <a:r>
              <a:rPr sz="1600" i="1" spc="160" dirty="0">
                <a:latin typeface="Arial"/>
                <a:cs typeface="Arial"/>
              </a:rPr>
              <a:t> </a:t>
            </a:r>
            <a:r>
              <a:rPr sz="1600" i="1" spc="-5" dirty="0">
                <a:latin typeface="Arial"/>
                <a:cs typeface="Arial"/>
              </a:rPr>
              <a:t>37.3./</a:t>
            </a:r>
            <a:endParaRPr sz="1600">
              <a:latin typeface="Arial"/>
              <a:cs typeface="Arial"/>
            </a:endParaRPr>
          </a:p>
        </p:txBody>
      </p:sp>
      <p:sp>
        <p:nvSpPr>
          <p:cNvPr id="8" name="object 8"/>
          <p:cNvSpPr/>
          <p:nvPr/>
        </p:nvSpPr>
        <p:spPr>
          <a:xfrm>
            <a:off x="3060192" y="3369564"/>
            <a:ext cx="8757285" cy="830580"/>
          </a:xfrm>
          <a:custGeom>
            <a:avLst/>
            <a:gdLst/>
            <a:ahLst/>
            <a:cxnLst/>
            <a:rect l="l" t="t" r="r" b="b"/>
            <a:pathLst>
              <a:path w="8757285" h="830579">
                <a:moveTo>
                  <a:pt x="0" y="77470"/>
                </a:moveTo>
                <a:lnTo>
                  <a:pt x="6086" y="47309"/>
                </a:lnTo>
                <a:lnTo>
                  <a:pt x="22685" y="22685"/>
                </a:lnTo>
                <a:lnTo>
                  <a:pt x="47309" y="6086"/>
                </a:lnTo>
                <a:lnTo>
                  <a:pt x="77469" y="0"/>
                </a:lnTo>
                <a:lnTo>
                  <a:pt x="8679434" y="0"/>
                </a:lnTo>
                <a:lnTo>
                  <a:pt x="8709594" y="6086"/>
                </a:lnTo>
                <a:lnTo>
                  <a:pt x="8734218" y="22685"/>
                </a:lnTo>
                <a:lnTo>
                  <a:pt x="8750817" y="47309"/>
                </a:lnTo>
                <a:lnTo>
                  <a:pt x="8756904" y="77470"/>
                </a:lnTo>
                <a:lnTo>
                  <a:pt x="8756904" y="753110"/>
                </a:lnTo>
                <a:lnTo>
                  <a:pt x="8750817" y="783270"/>
                </a:lnTo>
                <a:lnTo>
                  <a:pt x="8734218" y="807894"/>
                </a:lnTo>
                <a:lnTo>
                  <a:pt x="8709594" y="824493"/>
                </a:lnTo>
                <a:lnTo>
                  <a:pt x="8679434" y="830580"/>
                </a:lnTo>
                <a:lnTo>
                  <a:pt x="77469" y="830580"/>
                </a:lnTo>
                <a:lnTo>
                  <a:pt x="47309" y="824493"/>
                </a:lnTo>
                <a:lnTo>
                  <a:pt x="22685" y="807894"/>
                </a:lnTo>
                <a:lnTo>
                  <a:pt x="6086" y="783270"/>
                </a:lnTo>
                <a:lnTo>
                  <a:pt x="0" y="753110"/>
                </a:lnTo>
                <a:lnTo>
                  <a:pt x="0" y="77470"/>
                </a:lnTo>
                <a:close/>
              </a:path>
            </a:pathLst>
          </a:custGeom>
          <a:ln w="12700">
            <a:solidFill>
              <a:srgbClr val="FFFFFF"/>
            </a:solidFill>
            <a:prstDash val="sysDash"/>
          </a:ln>
        </p:spPr>
        <p:txBody>
          <a:bodyPr wrap="square" lIns="0" tIns="0" rIns="0" bIns="0" rtlCol="0"/>
          <a:lstStyle/>
          <a:p>
            <a:endParaRPr/>
          </a:p>
        </p:txBody>
      </p:sp>
      <p:sp>
        <p:nvSpPr>
          <p:cNvPr id="9" name="object 9"/>
          <p:cNvSpPr txBox="1"/>
          <p:nvPr/>
        </p:nvSpPr>
        <p:spPr>
          <a:xfrm>
            <a:off x="3234817" y="3542791"/>
            <a:ext cx="8528685" cy="513080"/>
          </a:xfrm>
          <a:prstGeom prst="rect">
            <a:avLst/>
          </a:prstGeom>
        </p:spPr>
        <p:txBody>
          <a:bodyPr vert="horz" wrap="square" lIns="0" tIns="12065" rIns="0" bIns="0" rtlCol="0">
            <a:spAutoFit/>
          </a:bodyPr>
          <a:lstStyle/>
          <a:p>
            <a:pPr marL="38100" marR="30480">
              <a:lnSpc>
                <a:spcPct val="100000"/>
              </a:lnSpc>
              <a:spcBef>
                <a:spcPts val="95"/>
              </a:spcBef>
            </a:pPr>
            <a:r>
              <a:rPr sz="1600" spc="-5" dirty="0">
                <a:latin typeface="Arial"/>
                <a:cs typeface="Arial"/>
              </a:rPr>
              <a:t>Төрийн болон орон </a:t>
            </a:r>
            <a:r>
              <a:rPr sz="1600" dirty="0">
                <a:latin typeface="Arial"/>
                <a:cs typeface="Arial"/>
              </a:rPr>
              <a:t>нутгийн өмчийн </a:t>
            </a:r>
            <a:r>
              <a:rPr sz="1600" spc="-15" dirty="0">
                <a:latin typeface="Arial"/>
                <a:cs typeface="Arial"/>
              </a:rPr>
              <a:t>оролцоотой </a:t>
            </a:r>
            <a:r>
              <a:rPr sz="1600" spc="-10" dirty="0">
                <a:latin typeface="Arial"/>
                <a:cs typeface="Arial"/>
              </a:rPr>
              <a:t>хуулийн этгээдийн </a:t>
            </a:r>
            <a:r>
              <a:rPr sz="1600" spc="-5" dirty="0">
                <a:latin typeface="Arial"/>
                <a:cs typeface="Arial"/>
              </a:rPr>
              <a:t>санхүүгийн тайланд  Төрийн </a:t>
            </a:r>
            <a:r>
              <a:rPr sz="1600" spc="-20" dirty="0">
                <a:latin typeface="Arial"/>
                <a:cs typeface="Arial"/>
              </a:rPr>
              <a:t>аудит </a:t>
            </a:r>
            <a:r>
              <a:rPr sz="1600" spc="-10" dirty="0">
                <a:latin typeface="Arial"/>
                <a:cs typeface="Arial"/>
              </a:rPr>
              <a:t>хийнэ. </a:t>
            </a:r>
            <a:r>
              <a:rPr sz="1600" i="1" spc="-15" dirty="0">
                <a:latin typeface="Arial"/>
                <a:cs typeface="Arial"/>
              </a:rPr>
              <a:t>/ТБОНӨТухай </a:t>
            </a:r>
            <a:r>
              <a:rPr sz="1600" i="1" spc="-5" dirty="0">
                <a:latin typeface="Arial"/>
                <a:cs typeface="Arial"/>
              </a:rPr>
              <a:t>хууль </a:t>
            </a:r>
            <a:r>
              <a:rPr sz="1600" i="1" spc="-25" dirty="0">
                <a:latin typeface="Arial"/>
                <a:cs typeface="Arial"/>
              </a:rPr>
              <a:t>21</a:t>
            </a:r>
            <a:r>
              <a:rPr sz="1575" i="1" spc="-37" baseline="26455" dirty="0">
                <a:latin typeface="Arial"/>
                <a:cs typeface="Arial"/>
              </a:rPr>
              <a:t>1</a:t>
            </a:r>
            <a:r>
              <a:rPr sz="1600" i="1" spc="-25" dirty="0">
                <a:latin typeface="Arial"/>
                <a:cs typeface="Arial"/>
              </a:rPr>
              <a:t>.9, </a:t>
            </a:r>
            <a:r>
              <a:rPr sz="1600" i="1" spc="-10" dirty="0">
                <a:latin typeface="Arial"/>
                <a:cs typeface="Arial"/>
              </a:rPr>
              <a:t>Аудитын </a:t>
            </a:r>
            <a:r>
              <a:rPr sz="1600" i="1" spc="-15" dirty="0">
                <a:latin typeface="Arial"/>
                <a:cs typeface="Arial"/>
              </a:rPr>
              <a:t>тухай </a:t>
            </a:r>
            <a:r>
              <a:rPr sz="1600" i="1" spc="-5" dirty="0">
                <a:latin typeface="Arial"/>
                <a:cs typeface="Arial"/>
              </a:rPr>
              <a:t>хууль</a:t>
            </a:r>
            <a:r>
              <a:rPr sz="1600" i="1" spc="245" dirty="0">
                <a:latin typeface="Arial"/>
                <a:cs typeface="Arial"/>
              </a:rPr>
              <a:t> </a:t>
            </a:r>
            <a:r>
              <a:rPr sz="1600" i="1" spc="-5" dirty="0">
                <a:latin typeface="Arial"/>
                <a:cs typeface="Arial"/>
              </a:rPr>
              <a:t>4.2./</a:t>
            </a:r>
            <a:endParaRPr sz="1600">
              <a:latin typeface="Arial"/>
              <a:cs typeface="Arial"/>
            </a:endParaRPr>
          </a:p>
        </p:txBody>
      </p:sp>
      <p:sp>
        <p:nvSpPr>
          <p:cNvPr id="10" name="object 10"/>
          <p:cNvSpPr txBox="1"/>
          <p:nvPr/>
        </p:nvSpPr>
        <p:spPr>
          <a:xfrm>
            <a:off x="310388" y="1780412"/>
            <a:ext cx="2141855" cy="258404"/>
          </a:xfrm>
          <a:prstGeom prst="rect">
            <a:avLst/>
          </a:prstGeom>
        </p:spPr>
        <p:txBody>
          <a:bodyPr vert="horz" wrap="square" lIns="0" tIns="12065" rIns="0" bIns="0" rtlCol="0">
            <a:spAutoFit/>
          </a:bodyPr>
          <a:lstStyle/>
          <a:p>
            <a:pPr marL="12700">
              <a:lnSpc>
                <a:spcPct val="100000"/>
              </a:lnSpc>
              <a:spcBef>
                <a:spcPts val="95"/>
              </a:spcBef>
            </a:pPr>
            <a:r>
              <a:rPr sz="1600" b="1" spc="-5" dirty="0">
                <a:latin typeface="Arial"/>
                <a:cs typeface="Arial"/>
              </a:rPr>
              <a:t>Банкны тухай</a:t>
            </a:r>
            <a:r>
              <a:rPr sz="1600" b="1" spc="10" dirty="0">
                <a:latin typeface="Arial"/>
                <a:cs typeface="Arial"/>
              </a:rPr>
              <a:t> </a:t>
            </a:r>
            <a:r>
              <a:rPr sz="1600" b="1" spc="-15" dirty="0">
                <a:latin typeface="Arial"/>
                <a:cs typeface="Arial"/>
              </a:rPr>
              <a:t>хууль:</a:t>
            </a:r>
            <a:endParaRPr sz="1600">
              <a:latin typeface="Arial"/>
              <a:cs typeface="Arial"/>
            </a:endParaRPr>
          </a:p>
        </p:txBody>
      </p:sp>
      <p:sp>
        <p:nvSpPr>
          <p:cNvPr id="11" name="object 11"/>
          <p:cNvSpPr/>
          <p:nvPr/>
        </p:nvSpPr>
        <p:spPr>
          <a:xfrm>
            <a:off x="3052572" y="2534411"/>
            <a:ext cx="8778240" cy="680085"/>
          </a:xfrm>
          <a:custGeom>
            <a:avLst/>
            <a:gdLst/>
            <a:ahLst/>
            <a:cxnLst/>
            <a:rect l="l" t="t" r="r" b="b"/>
            <a:pathLst>
              <a:path w="8778240" h="680085">
                <a:moveTo>
                  <a:pt x="0" y="63373"/>
                </a:moveTo>
                <a:lnTo>
                  <a:pt x="4972" y="38683"/>
                </a:lnTo>
                <a:lnTo>
                  <a:pt x="18541" y="18542"/>
                </a:lnTo>
                <a:lnTo>
                  <a:pt x="38683" y="4972"/>
                </a:lnTo>
                <a:lnTo>
                  <a:pt x="63372" y="0"/>
                </a:lnTo>
                <a:lnTo>
                  <a:pt x="8714867" y="0"/>
                </a:lnTo>
                <a:lnTo>
                  <a:pt x="8739556" y="4972"/>
                </a:lnTo>
                <a:lnTo>
                  <a:pt x="8759698" y="18542"/>
                </a:lnTo>
                <a:lnTo>
                  <a:pt x="8773267" y="38683"/>
                </a:lnTo>
                <a:lnTo>
                  <a:pt x="8778240" y="63373"/>
                </a:lnTo>
                <a:lnTo>
                  <a:pt x="8778240" y="616330"/>
                </a:lnTo>
                <a:lnTo>
                  <a:pt x="8773267" y="641020"/>
                </a:lnTo>
                <a:lnTo>
                  <a:pt x="8759698" y="661162"/>
                </a:lnTo>
                <a:lnTo>
                  <a:pt x="8739556" y="674731"/>
                </a:lnTo>
                <a:lnTo>
                  <a:pt x="8714867" y="679703"/>
                </a:lnTo>
                <a:lnTo>
                  <a:pt x="63372" y="679703"/>
                </a:lnTo>
                <a:lnTo>
                  <a:pt x="38683" y="674731"/>
                </a:lnTo>
                <a:lnTo>
                  <a:pt x="18541" y="661161"/>
                </a:lnTo>
                <a:lnTo>
                  <a:pt x="4972" y="641020"/>
                </a:lnTo>
                <a:lnTo>
                  <a:pt x="0" y="616330"/>
                </a:lnTo>
                <a:lnTo>
                  <a:pt x="0" y="63373"/>
                </a:lnTo>
                <a:close/>
              </a:path>
            </a:pathLst>
          </a:custGeom>
          <a:ln w="12700">
            <a:solidFill>
              <a:srgbClr val="FFFFFF"/>
            </a:solidFill>
            <a:prstDash val="sysDash"/>
          </a:ln>
        </p:spPr>
        <p:txBody>
          <a:bodyPr wrap="square" lIns="0" tIns="0" rIns="0" bIns="0" rtlCol="0"/>
          <a:lstStyle/>
          <a:p>
            <a:endParaRPr/>
          </a:p>
        </p:txBody>
      </p:sp>
      <p:sp>
        <p:nvSpPr>
          <p:cNvPr id="12" name="object 12"/>
          <p:cNvSpPr txBox="1"/>
          <p:nvPr/>
        </p:nvSpPr>
        <p:spPr>
          <a:xfrm>
            <a:off x="3140201" y="2659125"/>
            <a:ext cx="8488045" cy="513080"/>
          </a:xfrm>
          <a:prstGeom prst="rect">
            <a:avLst/>
          </a:prstGeom>
        </p:spPr>
        <p:txBody>
          <a:bodyPr vert="horz" wrap="square" lIns="0" tIns="12065" rIns="0" bIns="0" rtlCol="0">
            <a:spAutoFit/>
          </a:bodyPr>
          <a:lstStyle/>
          <a:p>
            <a:pPr marL="12700">
              <a:lnSpc>
                <a:spcPct val="100000"/>
              </a:lnSpc>
              <a:spcBef>
                <a:spcPts val="95"/>
              </a:spcBef>
            </a:pPr>
            <a:r>
              <a:rPr sz="1600" spc="-5" dirty="0">
                <a:latin typeface="Arial"/>
                <a:cs typeface="Arial"/>
              </a:rPr>
              <a:t>Орон </a:t>
            </a:r>
            <a:r>
              <a:rPr sz="1600" spc="-10" dirty="0">
                <a:latin typeface="Arial"/>
                <a:cs typeface="Arial"/>
              </a:rPr>
              <a:t>нутаг </a:t>
            </a:r>
            <a:r>
              <a:rPr sz="1600" dirty="0">
                <a:latin typeface="Arial"/>
                <a:cs typeface="Arial"/>
              </a:rPr>
              <a:t>дахь </a:t>
            </a:r>
            <a:r>
              <a:rPr sz="1600" spc="-15" dirty="0">
                <a:latin typeface="Arial"/>
                <a:cs typeface="Arial"/>
              </a:rPr>
              <a:t>салбар байгууллага </a:t>
            </a:r>
            <a:r>
              <a:rPr sz="1600" spc="-5" dirty="0">
                <a:latin typeface="Arial"/>
                <a:cs typeface="Arial"/>
              </a:rPr>
              <a:t>тухайн </a:t>
            </a:r>
            <a:r>
              <a:rPr sz="1600" spc="-15" dirty="0">
                <a:latin typeface="Arial"/>
                <a:cs typeface="Arial"/>
              </a:rPr>
              <a:t>шатны </a:t>
            </a:r>
            <a:r>
              <a:rPr sz="1600" dirty="0">
                <a:latin typeface="Arial"/>
                <a:cs typeface="Arial"/>
              </a:rPr>
              <a:t>төсвийн </a:t>
            </a:r>
            <a:r>
              <a:rPr sz="1600" spc="-5" dirty="0">
                <a:latin typeface="Arial"/>
                <a:cs typeface="Arial"/>
              </a:rPr>
              <a:t>төсөлд </a:t>
            </a:r>
            <a:r>
              <a:rPr sz="1600" spc="-10" dirty="0">
                <a:latin typeface="Arial"/>
                <a:cs typeface="Arial"/>
              </a:rPr>
              <a:t>дүгнэлт</a:t>
            </a:r>
            <a:r>
              <a:rPr sz="1600" spc="204" dirty="0">
                <a:latin typeface="Arial"/>
                <a:cs typeface="Arial"/>
              </a:rPr>
              <a:t> </a:t>
            </a:r>
            <a:r>
              <a:rPr sz="1600" spc="-15" dirty="0">
                <a:latin typeface="Arial"/>
                <a:cs typeface="Arial"/>
              </a:rPr>
              <a:t>гаргана.</a:t>
            </a:r>
            <a:endParaRPr sz="1600">
              <a:latin typeface="Arial"/>
              <a:cs typeface="Arial"/>
            </a:endParaRPr>
          </a:p>
          <a:p>
            <a:pPr marL="12700">
              <a:lnSpc>
                <a:spcPct val="100000"/>
              </a:lnSpc>
            </a:pPr>
            <a:r>
              <a:rPr sz="1600" i="1" spc="-5" dirty="0">
                <a:latin typeface="Arial"/>
                <a:cs typeface="Arial"/>
              </a:rPr>
              <a:t>/8.5.1./</a:t>
            </a:r>
            <a:endParaRPr sz="1600">
              <a:latin typeface="Arial"/>
              <a:cs typeface="Arial"/>
            </a:endParaRPr>
          </a:p>
        </p:txBody>
      </p:sp>
      <p:sp>
        <p:nvSpPr>
          <p:cNvPr id="13" name="object 13"/>
          <p:cNvSpPr txBox="1"/>
          <p:nvPr/>
        </p:nvSpPr>
        <p:spPr>
          <a:xfrm>
            <a:off x="310388" y="2541523"/>
            <a:ext cx="2223770" cy="258404"/>
          </a:xfrm>
          <a:prstGeom prst="rect">
            <a:avLst/>
          </a:prstGeom>
        </p:spPr>
        <p:txBody>
          <a:bodyPr vert="horz" wrap="square" lIns="0" tIns="12065" rIns="0" bIns="0" rtlCol="0">
            <a:spAutoFit/>
          </a:bodyPr>
          <a:lstStyle/>
          <a:p>
            <a:pPr marL="12700">
              <a:lnSpc>
                <a:spcPct val="100000"/>
              </a:lnSpc>
              <a:spcBef>
                <a:spcPts val="95"/>
              </a:spcBef>
            </a:pPr>
            <a:r>
              <a:rPr sz="1600" b="1" spc="-10" dirty="0">
                <a:latin typeface="Arial"/>
                <a:cs typeface="Arial"/>
              </a:rPr>
              <a:t>Төсвийн </a:t>
            </a:r>
            <a:r>
              <a:rPr sz="1600" b="1" spc="-5" dirty="0">
                <a:latin typeface="Arial"/>
                <a:cs typeface="Arial"/>
              </a:rPr>
              <a:t>тухай</a:t>
            </a:r>
            <a:r>
              <a:rPr sz="1600" b="1" spc="45" dirty="0">
                <a:latin typeface="Arial"/>
                <a:cs typeface="Arial"/>
              </a:rPr>
              <a:t> </a:t>
            </a:r>
            <a:r>
              <a:rPr sz="1600" b="1" spc="-10" dirty="0">
                <a:latin typeface="Arial"/>
                <a:cs typeface="Arial"/>
              </a:rPr>
              <a:t>хууль:</a:t>
            </a:r>
            <a:endParaRPr sz="1600">
              <a:latin typeface="Arial"/>
              <a:cs typeface="Arial"/>
            </a:endParaRPr>
          </a:p>
        </p:txBody>
      </p:sp>
      <p:sp>
        <p:nvSpPr>
          <p:cNvPr id="14" name="object 14"/>
          <p:cNvSpPr txBox="1"/>
          <p:nvPr/>
        </p:nvSpPr>
        <p:spPr>
          <a:xfrm>
            <a:off x="310388" y="3403853"/>
            <a:ext cx="2051685" cy="258404"/>
          </a:xfrm>
          <a:prstGeom prst="rect">
            <a:avLst/>
          </a:prstGeom>
        </p:spPr>
        <p:txBody>
          <a:bodyPr vert="horz" wrap="square" lIns="0" tIns="12065" rIns="0" bIns="0" rtlCol="0">
            <a:spAutoFit/>
          </a:bodyPr>
          <a:lstStyle/>
          <a:p>
            <a:pPr marL="12700">
              <a:lnSpc>
                <a:spcPct val="100000"/>
              </a:lnSpc>
              <a:spcBef>
                <a:spcPts val="95"/>
              </a:spcBef>
            </a:pPr>
            <a:r>
              <a:rPr sz="1600" b="1" spc="-15" dirty="0">
                <a:latin typeface="Arial"/>
                <a:cs typeface="Arial"/>
              </a:rPr>
              <a:t>ТБОНӨТухай</a:t>
            </a:r>
            <a:r>
              <a:rPr sz="1600" b="1" spc="15" dirty="0">
                <a:latin typeface="Arial"/>
                <a:cs typeface="Arial"/>
              </a:rPr>
              <a:t> </a:t>
            </a:r>
            <a:r>
              <a:rPr sz="1600" b="1" spc="-15" dirty="0">
                <a:latin typeface="Arial"/>
                <a:cs typeface="Arial"/>
              </a:rPr>
              <a:t>хууль:</a:t>
            </a:r>
            <a:endParaRPr sz="1600">
              <a:latin typeface="Arial"/>
              <a:cs typeface="Arial"/>
            </a:endParaRPr>
          </a:p>
        </p:txBody>
      </p:sp>
      <p:sp>
        <p:nvSpPr>
          <p:cNvPr id="15" name="object 15"/>
          <p:cNvSpPr txBox="1"/>
          <p:nvPr/>
        </p:nvSpPr>
        <p:spPr>
          <a:xfrm>
            <a:off x="310388" y="3891788"/>
            <a:ext cx="2266950" cy="258404"/>
          </a:xfrm>
          <a:prstGeom prst="rect">
            <a:avLst/>
          </a:prstGeom>
        </p:spPr>
        <p:txBody>
          <a:bodyPr vert="horz" wrap="square" lIns="0" tIns="12065" rIns="0" bIns="0" rtlCol="0">
            <a:spAutoFit/>
          </a:bodyPr>
          <a:lstStyle/>
          <a:p>
            <a:pPr marL="12700">
              <a:lnSpc>
                <a:spcPct val="100000"/>
              </a:lnSpc>
              <a:spcBef>
                <a:spcPts val="95"/>
              </a:spcBef>
            </a:pPr>
            <a:r>
              <a:rPr sz="1600" b="1" spc="-20" dirty="0">
                <a:latin typeface="Arial"/>
                <a:cs typeface="Arial"/>
              </a:rPr>
              <a:t>Аудитын </a:t>
            </a:r>
            <a:r>
              <a:rPr sz="1600" b="1" spc="-5" dirty="0">
                <a:latin typeface="Arial"/>
                <a:cs typeface="Arial"/>
              </a:rPr>
              <a:t>тухай</a:t>
            </a:r>
            <a:r>
              <a:rPr sz="1600" b="1" spc="95" dirty="0">
                <a:latin typeface="Arial"/>
                <a:cs typeface="Arial"/>
              </a:rPr>
              <a:t> </a:t>
            </a:r>
            <a:r>
              <a:rPr sz="1600" b="1" spc="-15" dirty="0">
                <a:latin typeface="Arial"/>
                <a:cs typeface="Arial"/>
              </a:rPr>
              <a:t>хууль:</a:t>
            </a:r>
            <a:endParaRPr sz="1600">
              <a:latin typeface="Arial"/>
              <a:cs typeface="Arial"/>
            </a:endParaRPr>
          </a:p>
        </p:txBody>
      </p:sp>
      <p:sp>
        <p:nvSpPr>
          <p:cNvPr id="16" name="object 16"/>
          <p:cNvSpPr txBox="1"/>
          <p:nvPr/>
        </p:nvSpPr>
        <p:spPr>
          <a:xfrm>
            <a:off x="310388" y="4544948"/>
            <a:ext cx="2233295" cy="513080"/>
          </a:xfrm>
          <a:prstGeom prst="rect">
            <a:avLst/>
          </a:prstGeom>
        </p:spPr>
        <p:txBody>
          <a:bodyPr vert="horz" wrap="square" lIns="0" tIns="12065" rIns="0" bIns="0" rtlCol="0">
            <a:spAutoFit/>
          </a:bodyPr>
          <a:lstStyle/>
          <a:p>
            <a:pPr marL="12700" marR="5080">
              <a:lnSpc>
                <a:spcPct val="100000"/>
              </a:lnSpc>
              <a:spcBef>
                <a:spcPts val="95"/>
              </a:spcBef>
              <a:tabLst>
                <a:tab pos="893444" algn="l"/>
                <a:tab pos="1652270" algn="l"/>
              </a:tabLst>
            </a:pPr>
            <a:r>
              <a:rPr sz="1600" b="1" spc="-35" dirty="0">
                <a:latin typeface="Arial"/>
                <a:cs typeface="Arial"/>
              </a:rPr>
              <a:t>Г</a:t>
            </a:r>
            <a:r>
              <a:rPr sz="1600" b="1" spc="25" dirty="0">
                <a:latin typeface="Arial"/>
                <a:cs typeface="Arial"/>
              </a:rPr>
              <a:t>а</a:t>
            </a:r>
            <a:r>
              <a:rPr sz="1600" b="1" spc="-10" dirty="0">
                <a:latin typeface="Arial"/>
                <a:cs typeface="Arial"/>
              </a:rPr>
              <a:t>зры</a:t>
            </a:r>
            <a:r>
              <a:rPr sz="1600" b="1" spc="-5" dirty="0">
                <a:latin typeface="Arial"/>
                <a:cs typeface="Arial"/>
              </a:rPr>
              <a:t>н</a:t>
            </a:r>
            <a:r>
              <a:rPr sz="1600" b="1" dirty="0">
                <a:latin typeface="Arial"/>
                <a:cs typeface="Arial"/>
              </a:rPr>
              <a:t>	</a:t>
            </a:r>
            <a:r>
              <a:rPr sz="1600" b="1" spc="-35" dirty="0">
                <a:latin typeface="Arial"/>
                <a:cs typeface="Arial"/>
              </a:rPr>
              <a:t>то</a:t>
            </a:r>
            <a:r>
              <a:rPr sz="1600" b="1" spc="-10" dirty="0">
                <a:latin typeface="Arial"/>
                <a:cs typeface="Arial"/>
              </a:rPr>
              <a:t>сн</a:t>
            </a:r>
            <a:r>
              <a:rPr sz="1600" b="1" spc="-5" dirty="0">
                <a:latin typeface="Arial"/>
                <a:cs typeface="Arial"/>
              </a:rPr>
              <a:t>ы</a:t>
            </a:r>
            <a:r>
              <a:rPr sz="1600" b="1" dirty="0">
                <a:latin typeface="Arial"/>
                <a:cs typeface="Arial"/>
              </a:rPr>
              <a:t>	</a:t>
            </a:r>
            <a:r>
              <a:rPr sz="1600" b="1" spc="40" dirty="0">
                <a:latin typeface="Arial"/>
                <a:cs typeface="Arial"/>
              </a:rPr>
              <a:t>т</a:t>
            </a:r>
            <a:r>
              <a:rPr sz="1600" b="1" spc="-10" dirty="0">
                <a:latin typeface="Arial"/>
                <a:cs typeface="Arial"/>
              </a:rPr>
              <a:t>ухай  </a:t>
            </a:r>
            <a:r>
              <a:rPr sz="1600" b="1" spc="-15" dirty="0">
                <a:latin typeface="Arial"/>
                <a:cs typeface="Arial"/>
              </a:rPr>
              <a:t>хууль:</a:t>
            </a:r>
            <a:endParaRPr sz="1600">
              <a:latin typeface="Arial"/>
              <a:cs typeface="Arial"/>
            </a:endParaRPr>
          </a:p>
        </p:txBody>
      </p:sp>
      <p:sp>
        <p:nvSpPr>
          <p:cNvPr id="17" name="object 17"/>
          <p:cNvSpPr/>
          <p:nvPr/>
        </p:nvSpPr>
        <p:spPr>
          <a:xfrm>
            <a:off x="3080004" y="5399532"/>
            <a:ext cx="8778240" cy="681355"/>
          </a:xfrm>
          <a:custGeom>
            <a:avLst/>
            <a:gdLst/>
            <a:ahLst/>
            <a:cxnLst/>
            <a:rect l="l" t="t" r="r" b="b"/>
            <a:pathLst>
              <a:path w="8778240" h="681354">
                <a:moveTo>
                  <a:pt x="0" y="63500"/>
                </a:moveTo>
                <a:lnTo>
                  <a:pt x="4992" y="38790"/>
                </a:lnTo>
                <a:lnTo>
                  <a:pt x="18605" y="18605"/>
                </a:lnTo>
                <a:lnTo>
                  <a:pt x="38790" y="4992"/>
                </a:lnTo>
                <a:lnTo>
                  <a:pt x="63500" y="0"/>
                </a:lnTo>
                <a:lnTo>
                  <a:pt x="8714740" y="0"/>
                </a:lnTo>
                <a:lnTo>
                  <a:pt x="8739449" y="4992"/>
                </a:lnTo>
                <a:lnTo>
                  <a:pt x="8759634" y="18605"/>
                </a:lnTo>
                <a:lnTo>
                  <a:pt x="8773247" y="38790"/>
                </a:lnTo>
                <a:lnTo>
                  <a:pt x="8778240" y="63500"/>
                </a:lnTo>
                <a:lnTo>
                  <a:pt x="8778240" y="617728"/>
                </a:lnTo>
                <a:lnTo>
                  <a:pt x="8773247" y="642442"/>
                </a:lnTo>
                <a:lnTo>
                  <a:pt x="8759634" y="662627"/>
                </a:lnTo>
                <a:lnTo>
                  <a:pt x="8739449" y="676237"/>
                </a:lnTo>
                <a:lnTo>
                  <a:pt x="8714740" y="681228"/>
                </a:lnTo>
                <a:lnTo>
                  <a:pt x="63500" y="681228"/>
                </a:lnTo>
                <a:lnTo>
                  <a:pt x="38790" y="676237"/>
                </a:lnTo>
                <a:lnTo>
                  <a:pt x="18605" y="662627"/>
                </a:lnTo>
                <a:lnTo>
                  <a:pt x="4992" y="642442"/>
                </a:lnTo>
                <a:lnTo>
                  <a:pt x="0" y="617728"/>
                </a:lnTo>
                <a:lnTo>
                  <a:pt x="0" y="63500"/>
                </a:lnTo>
                <a:close/>
              </a:path>
            </a:pathLst>
          </a:custGeom>
          <a:ln w="12700">
            <a:solidFill>
              <a:srgbClr val="FFFFFF"/>
            </a:solidFill>
            <a:prstDash val="sysDash"/>
          </a:ln>
        </p:spPr>
        <p:txBody>
          <a:bodyPr wrap="square" lIns="0" tIns="0" rIns="0" bIns="0" rtlCol="0"/>
          <a:lstStyle/>
          <a:p>
            <a:endParaRPr/>
          </a:p>
        </p:txBody>
      </p:sp>
      <p:sp>
        <p:nvSpPr>
          <p:cNvPr id="18" name="object 18"/>
          <p:cNvSpPr txBox="1"/>
          <p:nvPr/>
        </p:nvSpPr>
        <p:spPr>
          <a:xfrm>
            <a:off x="3280664" y="5474005"/>
            <a:ext cx="8476615" cy="513080"/>
          </a:xfrm>
          <a:prstGeom prst="rect">
            <a:avLst/>
          </a:prstGeom>
        </p:spPr>
        <p:txBody>
          <a:bodyPr vert="horz" wrap="square" lIns="0" tIns="12065" rIns="0" bIns="0" rtlCol="0">
            <a:spAutoFit/>
          </a:bodyPr>
          <a:lstStyle/>
          <a:p>
            <a:pPr marL="12700">
              <a:lnSpc>
                <a:spcPct val="100000"/>
              </a:lnSpc>
              <a:spcBef>
                <a:spcPts val="95"/>
              </a:spcBef>
              <a:tabLst>
                <a:tab pos="840105" algn="l"/>
                <a:tab pos="1740535" algn="l"/>
                <a:tab pos="2522855" algn="l"/>
                <a:tab pos="3500754" algn="l"/>
                <a:tab pos="4719320" algn="l"/>
                <a:tab pos="5501005" algn="l"/>
                <a:tab pos="6589395" algn="l"/>
                <a:tab pos="7390765" algn="l"/>
                <a:tab pos="7705090" algn="l"/>
              </a:tabLst>
            </a:pPr>
            <a:r>
              <a:rPr sz="1600" spc="-5" dirty="0">
                <a:latin typeface="Arial"/>
                <a:cs typeface="Arial"/>
              </a:rPr>
              <a:t>Т</a:t>
            </a:r>
            <a:r>
              <a:rPr sz="1600" spc="-10" dirty="0">
                <a:latin typeface="Arial"/>
                <a:cs typeface="Arial"/>
              </a:rPr>
              <a:t>өр</a:t>
            </a:r>
            <a:r>
              <a:rPr sz="1600" spc="-5" dirty="0">
                <a:latin typeface="Arial"/>
                <a:cs typeface="Arial"/>
              </a:rPr>
              <a:t>и</a:t>
            </a:r>
            <a:r>
              <a:rPr sz="1600" dirty="0">
                <a:latin typeface="Arial"/>
                <a:cs typeface="Arial"/>
              </a:rPr>
              <a:t>й</a:t>
            </a:r>
            <a:r>
              <a:rPr sz="1600" spc="-5" dirty="0">
                <a:latin typeface="Arial"/>
                <a:cs typeface="Arial"/>
              </a:rPr>
              <a:t>н</a:t>
            </a:r>
            <a:r>
              <a:rPr sz="1600" dirty="0">
                <a:latin typeface="Arial"/>
                <a:cs typeface="Arial"/>
              </a:rPr>
              <a:t>	</a:t>
            </a:r>
            <a:r>
              <a:rPr sz="1600" spc="-10" dirty="0">
                <a:latin typeface="Arial"/>
                <a:cs typeface="Arial"/>
              </a:rPr>
              <a:t>а</a:t>
            </a:r>
            <a:r>
              <a:rPr sz="1600" spc="-75" dirty="0">
                <a:latin typeface="Arial"/>
                <a:cs typeface="Arial"/>
              </a:rPr>
              <a:t>у</a:t>
            </a:r>
            <a:r>
              <a:rPr sz="1600" spc="5" dirty="0">
                <a:latin typeface="Arial"/>
                <a:cs typeface="Arial"/>
              </a:rPr>
              <a:t>д</a:t>
            </a:r>
            <a:r>
              <a:rPr sz="1600" spc="-10" dirty="0">
                <a:latin typeface="Arial"/>
                <a:cs typeface="Arial"/>
              </a:rPr>
              <a:t>и</a:t>
            </a:r>
            <a:r>
              <a:rPr sz="1600" spc="-20" dirty="0">
                <a:latin typeface="Arial"/>
                <a:cs typeface="Arial"/>
              </a:rPr>
              <a:t>т</a:t>
            </a:r>
            <a:r>
              <a:rPr sz="1600" dirty="0">
                <a:latin typeface="Arial"/>
                <a:cs typeface="Arial"/>
              </a:rPr>
              <a:t>а</a:t>
            </a:r>
            <a:r>
              <a:rPr sz="1600" spc="-5" dirty="0">
                <a:latin typeface="Arial"/>
                <a:cs typeface="Arial"/>
              </a:rPr>
              <a:t>д</a:t>
            </a:r>
            <a:r>
              <a:rPr sz="1600" dirty="0">
                <a:latin typeface="Arial"/>
                <a:cs typeface="Arial"/>
              </a:rPr>
              <a:t>	</a:t>
            </a:r>
            <a:r>
              <a:rPr sz="1600" spc="-10" dirty="0">
                <a:latin typeface="Arial"/>
                <a:cs typeface="Arial"/>
              </a:rPr>
              <a:t>зө</a:t>
            </a:r>
            <a:r>
              <a:rPr sz="1600" spc="-40" dirty="0">
                <a:latin typeface="Arial"/>
                <a:cs typeface="Arial"/>
              </a:rPr>
              <a:t>в</a:t>
            </a:r>
            <a:r>
              <a:rPr sz="1600" spc="-10" dirty="0">
                <a:latin typeface="Arial"/>
                <a:cs typeface="Arial"/>
              </a:rPr>
              <a:t>л</a:t>
            </a:r>
            <a:r>
              <a:rPr sz="1600" spc="5" dirty="0">
                <a:latin typeface="Arial"/>
                <a:cs typeface="Arial"/>
              </a:rPr>
              <a:t>ө</a:t>
            </a:r>
            <a:r>
              <a:rPr sz="1600" spc="-5" dirty="0">
                <a:latin typeface="Arial"/>
                <a:cs typeface="Arial"/>
              </a:rPr>
              <a:t>х</a:t>
            </a:r>
            <a:r>
              <a:rPr sz="1600" dirty="0">
                <a:latin typeface="Arial"/>
                <a:cs typeface="Arial"/>
              </a:rPr>
              <a:t>	</a:t>
            </a:r>
            <a:r>
              <a:rPr sz="1600" spc="5" dirty="0">
                <a:latin typeface="Arial"/>
                <a:cs typeface="Arial"/>
              </a:rPr>
              <a:t>ш</a:t>
            </a:r>
            <a:r>
              <a:rPr sz="1600" dirty="0">
                <a:latin typeface="Arial"/>
                <a:cs typeface="Arial"/>
              </a:rPr>
              <a:t>и</a:t>
            </a:r>
            <a:r>
              <a:rPr sz="1600" spc="-5" dirty="0">
                <a:latin typeface="Arial"/>
                <a:cs typeface="Arial"/>
              </a:rPr>
              <a:t>нжээч</a:t>
            </a:r>
            <a:r>
              <a:rPr sz="1600" dirty="0">
                <a:latin typeface="Arial"/>
                <a:cs typeface="Arial"/>
              </a:rPr>
              <a:t>	</a:t>
            </a:r>
            <a:r>
              <a:rPr sz="1600" spc="-10" dirty="0">
                <a:latin typeface="Arial"/>
                <a:cs typeface="Arial"/>
              </a:rPr>
              <a:t>ор</a:t>
            </a:r>
            <a:r>
              <a:rPr sz="1600" spc="-45" dirty="0">
                <a:latin typeface="Arial"/>
                <a:cs typeface="Arial"/>
              </a:rPr>
              <a:t>о</a:t>
            </a:r>
            <a:r>
              <a:rPr sz="1600" spc="-10" dirty="0">
                <a:latin typeface="Arial"/>
                <a:cs typeface="Arial"/>
              </a:rPr>
              <a:t>л</a:t>
            </a:r>
            <a:r>
              <a:rPr sz="1600" spc="5" dirty="0">
                <a:latin typeface="Arial"/>
                <a:cs typeface="Arial"/>
              </a:rPr>
              <a:t>ц</a:t>
            </a:r>
            <a:r>
              <a:rPr sz="1600" spc="-15" dirty="0">
                <a:latin typeface="Arial"/>
                <a:cs typeface="Arial"/>
              </a:rPr>
              <a:t>у</a:t>
            </a:r>
            <a:r>
              <a:rPr sz="1600" spc="-50" dirty="0">
                <a:latin typeface="Arial"/>
                <a:cs typeface="Arial"/>
              </a:rPr>
              <a:t>у</a:t>
            </a:r>
            <a:r>
              <a:rPr sz="1600" spc="5" dirty="0">
                <a:latin typeface="Arial"/>
                <a:cs typeface="Arial"/>
              </a:rPr>
              <a:t>л</a:t>
            </a:r>
            <a:r>
              <a:rPr sz="1600" spc="-5" dirty="0">
                <a:latin typeface="Arial"/>
                <a:cs typeface="Arial"/>
              </a:rPr>
              <a:t>ж,</a:t>
            </a:r>
            <a:r>
              <a:rPr sz="1600" dirty="0">
                <a:latin typeface="Arial"/>
                <a:cs typeface="Arial"/>
              </a:rPr>
              <a:t>	</a:t>
            </a:r>
            <a:r>
              <a:rPr sz="1600" spc="-10" dirty="0">
                <a:latin typeface="Arial"/>
                <a:cs typeface="Arial"/>
              </a:rPr>
              <a:t>зө</a:t>
            </a:r>
            <a:r>
              <a:rPr sz="1600" spc="-40" dirty="0">
                <a:latin typeface="Arial"/>
                <a:cs typeface="Arial"/>
              </a:rPr>
              <a:t>в</a:t>
            </a:r>
            <a:r>
              <a:rPr sz="1600" spc="-10" dirty="0">
                <a:latin typeface="Arial"/>
                <a:cs typeface="Arial"/>
              </a:rPr>
              <a:t>л</a:t>
            </a:r>
            <a:r>
              <a:rPr sz="1600" spc="5" dirty="0">
                <a:latin typeface="Arial"/>
                <a:cs typeface="Arial"/>
              </a:rPr>
              <a:t>ө</a:t>
            </a:r>
            <a:r>
              <a:rPr sz="1600" spc="-5" dirty="0">
                <a:latin typeface="Arial"/>
                <a:cs typeface="Arial"/>
              </a:rPr>
              <a:t>х</a:t>
            </a:r>
            <a:r>
              <a:rPr sz="1600" dirty="0">
                <a:latin typeface="Arial"/>
                <a:cs typeface="Arial"/>
              </a:rPr>
              <a:t>	</a:t>
            </a:r>
            <a:r>
              <a:rPr sz="1600" spc="-5" dirty="0">
                <a:latin typeface="Arial"/>
                <a:cs typeface="Arial"/>
              </a:rPr>
              <a:t>ү</a:t>
            </a:r>
            <a:r>
              <a:rPr sz="1600" spc="-10" dirty="0">
                <a:latin typeface="Arial"/>
                <a:cs typeface="Arial"/>
              </a:rPr>
              <a:t>й</a:t>
            </a:r>
            <a:r>
              <a:rPr sz="1600" spc="-25" dirty="0">
                <a:latin typeface="Arial"/>
                <a:cs typeface="Arial"/>
              </a:rPr>
              <a:t>л</a:t>
            </a:r>
            <a:r>
              <a:rPr sz="1600" dirty="0">
                <a:latin typeface="Arial"/>
                <a:cs typeface="Arial"/>
              </a:rPr>
              <a:t>ч</a:t>
            </a:r>
            <a:r>
              <a:rPr sz="1600" spc="-10" dirty="0">
                <a:latin typeface="Arial"/>
                <a:cs typeface="Arial"/>
              </a:rPr>
              <a:t>ил</a:t>
            </a:r>
            <a:r>
              <a:rPr sz="1600" dirty="0">
                <a:latin typeface="Arial"/>
                <a:cs typeface="Arial"/>
              </a:rPr>
              <a:t>г</a:t>
            </a:r>
            <a:r>
              <a:rPr sz="1600" spc="-10" dirty="0">
                <a:latin typeface="Arial"/>
                <a:cs typeface="Arial"/>
              </a:rPr>
              <a:t>э</a:t>
            </a:r>
            <a:r>
              <a:rPr sz="1600" spc="-5" dirty="0">
                <a:latin typeface="Arial"/>
                <a:cs typeface="Arial"/>
              </a:rPr>
              <a:t>э</a:t>
            </a:r>
            <a:r>
              <a:rPr sz="1600" dirty="0">
                <a:latin typeface="Arial"/>
                <a:cs typeface="Arial"/>
              </a:rPr>
              <a:t>	</a:t>
            </a:r>
            <a:r>
              <a:rPr sz="1600" spc="-10" dirty="0">
                <a:latin typeface="Arial"/>
                <a:cs typeface="Arial"/>
              </a:rPr>
              <a:t>а</a:t>
            </a:r>
            <a:r>
              <a:rPr sz="1600" spc="-15" dirty="0">
                <a:latin typeface="Arial"/>
                <a:cs typeface="Arial"/>
              </a:rPr>
              <a:t>в</a:t>
            </a:r>
            <a:r>
              <a:rPr sz="1600" spc="-10" dirty="0">
                <a:latin typeface="Arial"/>
                <a:cs typeface="Arial"/>
              </a:rPr>
              <a:t>а</a:t>
            </a:r>
            <a:r>
              <a:rPr sz="1600" spc="-25" dirty="0">
                <a:latin typeface="Arial"/>
                <a:cs typeface="Arial"/>
              </a:rPr>
              <a:t>х</a:t>
            </a:r>
            <a:r>
              <a:rPr sz="1600" spc="-10" dirty="0">
                <a:latin typeface="Arial"/>
                <a:cs typeface="Arial"/>
              </a:rPr>
              <a:t>а</a:t>
            </a:r>
            <a:r>
              <a:rPr sz="1600" spc="-5" dirty="0">
                <a:latin typeface="Arial"/>
                <a:cs typeface="Arial"/>
              </a:rPr>
              <a:t>д</a:t>
            </a:r>
            <a:r>
              <a:rPr sz="1600" dirty="0">
                <a:latin typeface="Arial"/>
                <a:cs typeface="Arial"/>
              </a:rPr>
              <a:t>	</a:t>
            </a:r>
            <a:r>
              <a:rPr sz="1600" spc="-5" dirty="0">
                <a:latin typeface="Arial"/>
                <a:cs typeface="Arial"/>
              </a:rPr>
              <a:t>уг</a:t>
            </a:r>
            <a:r>
              <a:rPr sz="1600" dirty="0">
                <a:latin typeface="Arial"/>
                <a:cs typeface="Arial"/>
              </a:rPr>
              <a:t>	</a:t>
            </a:r>
            <a:r>
              <a:rPr sz="1600" spc="-5" dirty="0">
                <a:latin typeface="Arial"/>
                <a:cs typeface="Arial"/>
              </a:rPr>
              <a:t>ху</a:t>
            </a:r>
            <a:r>
              <a:rPr sz="1600" spc="-50" dirty="0">
                <a:latin typeface="Arial"/>
                <a:cs typeface="Arial"/>
              </a:rPr>
              <a:t>у</a:t>
            </a:r>
            <a:r>
              <a:rPr sz="1600" spc="5" dirty="0">
                <a:latin typeface="Arial"/>
                <a:cs typeface="Arial"/>
              </a:rPr>
              <a:t>л</a:t>
            </a:r>
            <a:r>
              <a:rPr sz="1600" spc="-10" dirty="0">
                <a:latin typeface="Arial"/>
                <a:cs typeface="Arial"/>
              </a:rPr>
              <a:t>иар</a:t>
            </a:r>
            <a:endParaRPr sz="1600">
              <a:latin typeface="Arial"/>
              <a:cs typeface="Arial"/>
            </a:endParaRPr>
          </a:p>
          <a:p>
            <a:pPr marL="12700">
              <a:lnSpc>
                <a:spcPct val="100000"/>
              </a:lnSpc>
              <a:spcBef>
                <a:spcPts val="5"/>
              </a:spcBef>
            </a:pPr>
            <a:r>
              <a:rPr sz="1600" spc="-15" dirty="0">
                <a:latin typeface="Arial"/>
                <a:cs typeface="Arial"/>
              </a:rPr>
              <a:t>зохицуулахгүй.</a:t>
            </a:r>
            <a:endParaRPr sz="1600">
              <a:latin typeface="Arial"/>
              <a:cs typeface="Arial"/>
            </a:endParaRPr>
          </a:p>
        </p:txBody>
      </p:sp>
      <p:sp>
        <p:nvSpPr>
          <p:cNvPr id="19" name="object 19"/>
          <p:cNvSpPr txBox="1"/>
          <p:nvPr/>
        </p:nvSpPr>
        <p:spPr>
          <a:xfrm>
            <a:off x="330809" y="5476747"/>
            <a:ext cx="2141855" cy="513080"/>
          </a:xfrm>
          <a:prstGeom prst="rect">
            <a:avLst/>
          </a:prstGeom>
        </p:spPr>
        <p:txBody>
          <a:bodyPr vert="horz" wrap="square" lIns="0" tIns="12065" rIns="0" bIns="0" rtlCol="0">
            <a:spAutoFit/>
          </a:bodyPr>
          <a:lstStyle/>
          <a:p>
            <a:pPr marL="12700">
              <a:lnSpc>
                <a:spcPct val="100000"/>
              </a:lnSpc>
              <a:spcBef>
                <a:spcPts val="95"/>
              </a:spcBef>
            </a:pPr>
            <a:r>
              <a:rPr sz="1600" b="1" spc="-20" dirty="0">
                <a:latin typeface="Arial"/>
                <a:cs typeface="Arial"/>
              </a:rPr>
              <a:t>ТБОНӨХБАҮХАТухай</a:t>
            </a:r>
            <a:endParaRPr sz="1600">
              <a:latin typeface="Arial"/>
              <a:cs typeface="Arial"/>
            </a:endParaRPr>
          </a:p>
          <a:p>
            <a:pPr marL="12700">
              <a:lnSpc>
                <a:spcPct val="100000"/>
              </a:lnSpc>
              <a:spcBef>
                <a:spcPts val="5"/>
              </a:spcBef>
            </a:pPr>
            <a:r>
              <a:rPr sz="1600" b="1" spc="-15" dirty="0">
                <a:latin typeface="Arial"/>
                <a:cs typeface="Arial"/>
              </a:rPr>
              <a:t>хууль:</a:t>
            </a:r>
            <a:endParaRPr sz="1600">
              <a:latin typeface="Arial"/>
              <a:cs typeface="Arial"/>
            </a:endParaRPr>
          </a:p>
        </p:txBody>
      </p:sp>
      <p:sp>
        <p:nvSpPr>
          <p:cNvPr id="21" name="object 2">
            <a:extLst>
              <a:ext uri="{FF2B5EF4-FFF2-40B4-BE49-F238E27FC236}">
                <a16:creationId xmlns:a16="http://schemas.microsoft.com/office/drawing/2014/main" id="{0DA4E032-A8B0-4917-915E-262786693E15}"/>
              </a:ext>
            </a:extLst>
          </p:cNvPr>
          <p:cNvSpPr txBox="1"/>
          <p:nvPr/>
        </p:nvSpPr>
        <p:spPr>
          <a:xfrm>
            <a:off x="9220054" y="599844"/>
            <a:ext cx="2375535" cy="120546"/>
          </a:xfrm>
          <a:prstGeom prst="rect">
            <a:avLst/>
          </a:prstGeom>
          <a:solidFill>
            <a:srgbClr val="FDD530"/>
          </a:solidFill>
          <a:ln>
            <a:solidFill>
              <a:schemeClr val="bg1"/>
            </a:solidFill>
          </a:ln>
        </p:spPr>
        <p:style>
          <a:lnRef idx="2">
            <a:schemeClr val="accent1"/>
          </a:lnRef>
          <a:fillRef idx="1">
            <a:schemeClr val="lt1"/>
          </a:fillRef>
          <a:effectRef idx="0">
            <a:schemeClr val="accent1"/>
          </a:effectRef>
          <a:fontRef idx="minor">
            <a:schemeClr val="dk1"/>
          </a:fontRef>
        </p:style>
        <p:txBody>
          <a:bodyPr vert="horz" wrap="square" lIns="0" tIns="12700" rIns="0" bIns="0" rtlCol="0">
            <a:spAutoFit/>
          </a:bodyPr>
          <a:lstStyle/>
          <a:p>
            <a:pPr marL="15875" algn="ctr">
              <a:lnSpc>
                <a:spcPct val="100000"/>
              </a:lnSpc>
              <a:spcBef>
                <a:spcPts val="655"/>
              </a:spcBef>
            </a:pPr>
            <a:r>
              <a:rPr sz="700" b="1" spc="-5" dirty="0">
                <a:solidFill>
                  <a:schemeClr val="tx1"/>
                </a:solidFill>
                <a:latin typeface="Times New Roman"/>
                <a:cs typeface="Times New Roman"/>
              </a:rPr>
              <a:t>Ш И Н Э Ч И Л С Э Н</a:t>
            </a:r>
            <a:r>
              <a:rPr sz="700" b="1" spc="40" dirty="0">
                <a:solidFill>
                  <a:schemeClr val="tx1"/>
                </a:solidFill>
                <a:latin typeface="Times New Roman"/>
                <a:cs typeface="Times New Roman"/>
              </a:rPr>
              <a:t>  </a:t>
            </a:r>
            <a:r>
              <a:rPr sz="700" b="1" spc="-5" dirty="0">
                <a:solidFill>
                  <a:schemeClr val="tx1"/>
                </a:solidFill>
                <a:latin typeface="Times New Roman"/>
                <a:cs typeface="Times New Roman"/>
              </a:rPr>
              <a:t>Н А Й Р У У Л Г А</a:t>
            </a:r>
            <a:endParaRPr sz="700" dirty="0">
              <a:solidFill>
                <a:schemeClr val="tx1"/>
              </a:solidFill>
              <a:latin typeface="Times New Roman"/>
              <a:cs typeface="Times New Roman"/>
            </a:endParaRP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body" idx="1"/>
          </p:nvPr>
        </p:nvSpPr>
        <p:spPr>
          <a:prstGeom prst="rect">
            <a:avLst/>
          </a:prstGeom>
        </p:spPr>
        <p:txBody>
          <a:bodyPr vert="horz" wrap="square" lIns="0" tIns="164465" rIns="0" bIns="0" rtlCol="0">
            <a:spAutoFit/>
          </a:bodyPr>
          <a:lstStyle/>
          <a:p>
            <a:pPr marL="607695" indent="-457200">
              <a:lnSpc>
                <a:spcPct val="100000"/>
              </a:lnSpc>
              <a:spcBef>
                <a:spcPts val="1295"/>
              </a:spcBef>
              <a:buAutoNum type="arabicPeriod"/>
              <a:tabLst>
                <a:tab pos="607695" algn="l"/>
                <a:tab pos="608330" algn="l"/>
              </a:tabLst>
            </a:pPr>
            <a:r>
              <a:rPr dirty="0"/>
              <a:t>Төрийн </a:t>
            </a:r>
            <a:r>
              <a:rPr spc="-20" dirty="0"/>
              <a:t>аудитын </a:t>
            </a:r>
            <a:r>
              <a:rPr spc="-5" dirty="0"/>
              <a:t>тухай </a:t>
            </a:r>
            <a:r>
              <a:rPr spc="-15" dirty="0"/>
              <a:t>хуулийг </a:t>
            </a:r>
            <a:r>
              <a:rPr dirty="0"/>
              <a:t>хүчингүй </a:t>
            </a:r>
            <a:r>
              <a:rPr spc="-10" dirty="0"/>
              <a:t>болгосонд </a:t>
            </a:r>
            <a:r>
              <a:rPr spc="-15" dirty="0"/>
              <a:t>тооцох</a:t>
            </a:r>
            <a:r>
              <a:rPr spc="-114" dirty="0"/>
              <a:t> </a:t>
            </a:r>
            <a:r>
              <a:rPr spc="-5" dirty="0"/>
              <a:t>тухай;</a:t>
            </a:r>
          </a:p>
          <a:p>
            <a:pPr marL="607695" indent="-457200">
              <a:lnSpc>
                <a:spcPct val="100000"/>
              </a:lnSpc>
              <a:spcBef>
                <a:spcPts val="1200"/>
              </a:spcBef>
              <a:buAutoNum type="arabicPeriod"/>
              <a:tabLst>
                <a:tab pos="607695" algn="l"/>
                <a:tab pos="608330" algn="l"/>
              </a:tabLst>
            </a:pPr>
            <a:r>
              <a:rPr spc="-5" dirty="0"/>
              <a:t>Банкны тухай </a:t>
            </a:r>
            <a:r>
              <a:rPr spc="-15" dirty="0"/>
              <a:t>хуульд </a:t>
            </a:r>
            <a:r>
              <a:rPr spc="-10" dirty="0"/>
              <a:t>нэмэлт </a:t>
            </a:r>
            <a:r>
              <a:rPr spc="-15" dirty="0"/>
              <a:t>оруулах</a:t>
            </a:r>
            <a:r>
              <a:rPr spc="-60" dirty="0"/>
              <a:t> </a:t>
            </a:r>
            <a:r>
              <a:rPr spc="-5" dirty="0"/>
              <a:t>тухай;</a:t>
            </a:r>
          </a:p>
          <a:p>
            <a:pPr marL="607695" indent="-457200">
              <a:lnSpc>
                <a:spcPct val="100000"/>
              </a:lnSpc>
              <a:spcBef>
                <a:spcPts val="1200"/>
              </a:spcBef>
              <a:buAutoNum type="arabicPeriod"/>
              <a:tabLst>
                <a:tab pos="607695" algn="l"/>
                <a:tab pos="608330" algn="l"/>
              </a:tabLst>
            </a:pPr>
            <a:r>
              <a:rPr spc="-25" dirty="0"/>
              <a:t>Газрын </a:t>
            </a:r>
            <a:r>
              <a:rPr spc="-10" dirty="0"/>
              <a:t>тосны </a:t>
            </a:r>
            <a:r>
              <a:rPr spc="-5" dirty="0"/>
              <a:t>тухай </a:t>
            </a:r>
            <a:r>
              <a:rPr spc="-15" dirty="0"/>
              <a:t>хуульд </a:t>
            </a:r>
            <a:r>
              <a:rPr spc="-45" dirty="0"/>
              <a:t>нэмэлт, </a:t>
            </a:r>
            <a:r>
              <a:rPr spc="-10" dirty="0"/>
              <a:t>өөрчлөлт </a:t>
            </a:r>
            <a:r>
              <a:rPr spc="-15" dirty="0"/>
              <a:t>оруулах</a:t>
            </a:r>
            <a:r>
              <a:rPr spc="-5" dirty="0"/>
              <a:t> тухай;</a:t>
            </a:r>
          </a:p>
          <a:p>
            <a:pPr marL="607695" indent="-457200">
              <a:lnSpc>
                <a:spcPct val="100000"/>
              </a:lnSpc>
              <a:spcBef>
                <a:spcPts val="1200"/>
              </a:spcBef>
              <a:buAutoNum type="arabicPeriod"/>
              <a:tabLst>
                <a:tab pos="607695" algn="l"/>
                <a:tab pos="608330" algn="l"/>
              </a:tabLst>
            </a:pPr>
            <a:r>
              <a:rPr dirty="0"/>
              <a:t>Төсвийн </a:t>
            </a:r>
            <a:r>
              <a:rPr spc="-5" dirty="0"/>
              <a:t>тухай </a:t>
            </a:r>
            <a:r>
              <a:rPr spc="-15" dirty="0"/>
              <a:t>хуульд нэмэлт оруулах</a:t>
            </a:r>
            <a:r>
              <a:rPr spc="-50" dirty="0"/>
              <a:t> </a:t>
            </a:r>
            <a:r>
              <a:rPr spc="-5" dirty="0"/>
              <a:t>тухай;</a:t>
            </a:r>
          </a:p>
          <a:p>
            <a:pPr marL="607695" marR="1483360" indent="-457200">
              <a:lnSpc>
                <a:spcPct val="150000"/>
              </a:lnSpc>
              <a:spcBef>
                <a:spcPts val="5"/>
              </a:spcBef>
              <a:buAutoNum type="arabicPeriod"/>
              <a:tabLst>
                <a:tab pos="607695" algn="l"/>
                <a:tab pos="608330" algn="l"/>
              </a:tabLst>
            </a:pPr>
            <a:r>
              <a:rPr dirty="0"/>
              <a:t>Төрийн </a:t>
            </a:r>
            <a:r>
              <a:rPr spc="-5" dirty="0"/>
              <a:t>болон орон нутгийн өмчийн </a:t>
            </a:r>
            <a:r>
              <a:rPr dirty="0"/>
              <a:t>хөрөнгөөр </a:t>
            </a:r>
            <a:r>
              <a:rPr spc="-10" dirty="0"/>
              <a:t>бараа, </a:t>
            </a:r>
            <a:r>
              <a:rPr spc="-5" dirty="0"/>
              <a:t>ажил,  </a:t>
            </a:r>
            <a:r>
              <a:rPr spc="-10" dirty="0"/>
              <a:t>үйлчилгээ </a:t>
            </a:r>
            <a:r>
              <a:rPr spc="-15" dirty="0"/>
              <a:t>худалдан </a:t>
            </a:r>
            <a:r>
              <a:rPr spc="-10" dirty="0"/>
              <a:t>авах </a:t>
            </a:r>
            <a:r>
              <a:rPr spc="-5" dirty="0"/>
              <a:t>тухай </a:t>
            </a:r>
            <a:r>
              <a:rPr spc="-15" dirty="0"/>
              <a:t>хуульд нэмэлт оруулах</a:t>
            </a:r>
            <a:r>
              <a:rPr spc="30" dirty="0"/>
              <a:t> </a:t>
            </a:r>
            <a:r>
              <a:rPr spc="-5" dirty="0"/>
              <a:t>тухай;</a:t>
            </a:r>
          </a:p>
          <a:p>
            <a:pPr marL="607695" indent="-457200">
              <a:lnSpc>
                <a:spcPct val="100000"/>
              </a:lnSpc>
              <a:spcBef>
                <a:spcPts val="1200"/>
              </a:spcBef>
              <a:buAutoNum type="arabicPeriod"/>
              <a:tabLst>
                <a:tab pos="607695" algn="l"/>
                <a:tab pos="608330" algn="l"/>
              </a:tabLst>
            </a:pPr>
            <a:r>
              <a:rPr spc="-20" dirty="0"/>
              <a:t>Аудитын </a:t>
            </a:r>
            <a:r>
              <a:rPr spc="-5" dirty="0"/>
              <a:t>тухай </a:t>
            </a:r>
            <a:r>
              <a:rPr spc="-15" dirty="0"/>
              <a:t>хуульд нэмэлт оруулах</a:t>
            </a:r>
            <a:r>
              <a:rPr spc="10" dirty="0"/>
              <a:t> </a:t>
            </a:r>
            <a:r>
              <a:rPr spc="-5" dirty="0"/>
              <a:t>тухай;</a:t>
            </a:r>
          </a:p>
          <a:p>
            <a:pPr marL="607695" indent="-457200">
              <a:lnSpc>
                <a:spcPct val="100000"/>
              </a:lnSpc>
              <a:spcBef>
                <a:spcPts val="1200"/>
              </a:spcBef>
              <a:buAutoNum type="arabicPeriod"/>
              <a:tabLst>
                <a:tab pos="607695" algn="l"/>
                <a:tab pos="608330" algn="l"/>
              </a:tabLst>
            </a:pPr>
            <a:r>
              <a:rPr dirty="0"/>
              <a:t>Төрийн </a:t>
            </a:r>
            <a:r>
              <a:rPr spc="-5" dirty="0"/>
              <a:t>болон орон нутгийн өмчийн тухай </a:t>
            </a:r>
            <a:r>
              <a:rPr spc="-15" dirty="0"/>
              <a:t>хуульд </a:t>
            </a:r>
            <a:r>
              <a:rPr spc="-10" dirty="0"/>
              <a:t>өөрчлөлт </a:t>
            </a:r>
            <a:r>
              <a:rPr spc="-15" dirty="0"/>
              <a:t>оруулах</a:t>
            </a:r>
            <a:r>
              <a:rPr spc="-90" dirty="0"/>
              <a:t> </a:t>
            </a:r>
            <a:r>
              <a:rPr spc="-5" dirty="0"/>
              <a:t>тухай.</a:t>
            </a:r>
          </a:p>
        </p:txBody>
      </p:sp>
      <p:sp>
        <p:nvSpPr>
          <p:cNvPr id="3" name="object 3"/>
          <p:cNvSpPr/>
          <p:nvPr/>
        </p:nvSpPr>
        <p:spPr>
          <a:xfrm>
            <a:off x="1255013" y="1799082"/>
            <a:ext cx="9911080" cy="4253865"/>
          </a:xfrm>
          <a:custGeom>
            <a:avLst/>
            <a:gdLst/>
            <a:ahLst/>
            <a:cxnLst/>
            <a:rect l="l" t="t" r="r" b="b"/>
            <a:pathLst>
              <a:path w="9911080" h="4253865">
                <a:moveTo>
                  <a:pt x="0" y="153796"/>
                </a:moveTo>
                <a:lnTo>
                  <a:pt x="7838" y="105176"/>
                </a:lnTo>
                <a:lnTo>
                  <a:pt x="29667" y="62956"/>
                </a:lnTo>
                <a:lnTo>
                  <a:pt x="62956" y="29667"/>
                </a:lnTo>
                <a:lnTo>
                  <a:pt x="105176" y="7838"/>
                </a:lnTo>
                <a:lnTo>
                  <a:pt x="153797" y="0"/>
                </a:lnTo>
                <a:lnTo>
                  <a:pt x="9756775" y="0"/>
                </a:lnTo>
                <a:lnTo>
                  <a:pt x="9805395" y="7838"/>
                </a:lnTo>
                <a:lnTo>
                  <a:pt x="9847615" y="29667"/>
                </a:lnTo>
                <a:lnTo>
                  <a:pt x="9880904" y="62956"/>
                </a:lnTo>
                <a:lnTo>
                  <a:pt x="9902733" y="105176"/>
                </a:lnTo>
                <a:lnTo>
                  <a:pt x="9910571" y="153796"/>
                </a:lnTo>
                <a:lnTo>
                  <a:pt x="9910571" y="4099636"/>
                </a:lnTo>
                <a:lnTo>
                  <a:pt x="9902733" y="4148262"/>
                </a:lnTo>
                <a:lnTo>
                  <a:pt x="9880904" y="4190494"/>
                </a:lnTo>
                <a:lnTo>
                  <a:pt x="9847615" y="4223798"/>
                </a:lnTo>
                <a:lnTo>
                  <a:pt x="9805395" y="4245640"/>
                </a:lnTo>
                <a:lnTo>
                  <a:pt x="9756775" y="4253483"/>
                </a:lnTo>
                <a:lnTo>
                  <a:pt x="153797" y="4253483"/>
                </a:lnTo>
                <a:lnTo>
                  <a:pt x="105176" y="4245640"/>
                </a:lnTo>
                <a:lnTo>
                  <a:pt x="62956" y="4223798"/>
                </a:lnTo>
                <a:lnTo>
                  <a:pt x="29667" y="4190494"/>
                </a:lnTo>
                <a:lnTo>
                  <a:pt x="7838" y="4148262"/>
                </a:lnTo>
                <a:lnTo>
                  <a:pt x="0" y="4099636"/>
                </a:lnTo>
                <a:lnTo>
                  <a:pt x="0" y="153796"/>
                </a:lnTo>
                <a:close/>
              </a:path>
            </a:pathLst>
          </a:custGeom>
          <a:ln w="28575">
            <a:solidFill>
              <a:srgbClr val="002C74"/>
            </a:solidFill>
            <a:prstDash val="lgDash"/>
          </a:ln>
        </p:spPr>
        <p:txBody>
          <a:bodyPr wrap="square" lIns="0" tIns="0" rIns="0" bIns="0" rtlCol="0"/>
          <a:lstStyle/>
          <a:p>
            <a:endParaRPr/>
          </a:p>
        </p:txBody>
      </p:sp>
      <p:sp>
        <p:nvSpPr>
          <p:cNvPr id="4" name="object 4"/>
          <p:cNvSpPr txBox="1">
            <a:spLocks noGrp="1"/>
          </p:cNvSpPr>
          <p:nvPr>
            <p:ph type="title"/>
          </p:nvPr>
        </p:nvSpPr>
        <p:spPr>
          <a:xfrm>
            <a:off x="5488304" y="245745"/>
            <a:ext cx="6480175" cy="756920"/>
          </a:xfrm>
          <a:prstGeom prst="rect">
            <a:avLst/>
          </a:prstGeom>
        </p:spPr>
        <p:txBody>
          <a:bodyPr vert="horz" wrap="square" lIns="0" tIns="12700" rIns="0" bIns="0" rtlCol="0">
            <a:spAutoFit/>
          </a:bodyPr>
          <a:lstStyle/>
          <a:p>
            <a:pPr marL="260985" marR="5080" indent="-248920">
              <a:lnSpc>
                <a:spcPct val="100000"/>
              </a:lnSpc>
              <a:spcBef>
                <a:spcPts val="100"/>
              </a:spcBef>
            </a:pPr>
            <a:r>
              <a:rPr spc="-55" dirty="0"/>
              <a:t>НЭМЭЛТ, </a:t>
            </a:r>
            <a:r>
              <a:rPr dirty="0"/>
              <a:t>ӨӨРЧЛӨЛТ </a:t>
            </a:r>
            <a:r>
              <a:rPr spc="-25" dirty="0"/>
              <a:t>ОРУУЛАХ, </a:t>
            </a:r>
            <a:r>
              <a:rPr spc="-5" dirty="0"/>
              <a:t>ХҮЧИНГҮЙ  </a:t>
            </a:r>
            <a:r>
              <a:rPr spc="-35" dirty="0"/>
              <a:t>БОЛГОХ </a:t>
            </a:r>
            <a:r>
              <a:rPr spc="-25" dirty="0"/>
              <a:t>ХУУЛЬ </a:t>
            </a:r>
            <a:r>
              <a:rPr spc="-10" dirty="0"/>
              <a:t>ТОГТООМЖИЙН</a:t>
            </a:r>
            <a:r>
              <a:rPr spc="5" dirty="0"/>
              <a:t> </a:t>
            </a:r>
            <a:r>
              <a:rPr spc="-5" dirty="0"/>
              <a:t>ТУХАЙ</a:t>
            </a: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5529071" y="283463"/>
            <a:ext cx="1133855" cy="1260347"/>
          </a:xfrm>
          <a:prstGeom prst="rect">
            <a:avLst/>
          </a:prstGeom>
          <a:blipFill>
            <a:blip r:embed="rId2" cstate="print"/>
            <a:stretch>
              <a:fillRect/>
            </a:stretch>
          </a:blipFill>
        </p:spPr>
        <p:txBody>
          <a:bodyPr wrap="square" lIns="0" tIns="0" rIns="0" bIns="0" rtlCol="0"/>
          <a:lstStyle/>
          <a:p>
            <a:endParaRPr/>
          </a:p>
        </p:txBody>
      </p:sp>
      <p:sp>
        <p:nvSpPr>
          <p:cNvPr id="3" name="object 3"/>
          <p:cNvSpPr txBox="1">
            <a:spLocks noGrp="1"/>
          </p:cNvSpPr>
          <p:nvPr>
            <p:ph type="title"/>
          </p:nvPr>
        </p:nvSpPr>
        <p:spPr>
          <a:xfrm>
            <a:off x="4708016" y="1678051"/>
            <a:ext cx="2746375" cy="299720"/>
          </a:xfrm>
          <a:prstGeom prst="rect">
            <a:avLst/>
          </a:prstGeom>
        </p:spPr>
        <p:txBody>
          <a:bodyPr vert="horz" wrap="square" lIns="0" tIns="12700" rIns="0" bIns="0" rtlCol="0">
            <a:spAutoFit/>
          </a:bodyPr>
          <a:lstStyle/>
          <a:p>
            <a:pPr marL="12700">
              <a:lnSpc>
                <a:spcPct val="100000"/>
              </a:lnSpc>
              <a:spcBef>
                <a:spcPts val="100"/>
              </a:spcBef>
            </a:pPr>
            <a:r>
              <a:rPr sz="1800" spc="-15" dirty="0"/>
              <a:t>МОНГОЛ </a:t>
            </a:r>
            <a:r>
              <a:rPr sz="1800" spc="-20" dirty="0"/>
              <a:t>УЛСЫН</a:t>
            </a:r>
            <a:r>
              <a:rPr sz="1800" spc="-10" dirty="0"/>
              <a:t> </a:t>
            </a:r>
            <a:r>
              <a:rPr sz="1800" spc="-20" dirty="0"/>
              <a:t>ХУУЛЬ</a:t>
            </a:r>
            <a:endParaRPr sz="1800"/>
          </a:p>
        </p:txBody>
      </p:sp>
      <p:sp>
        <p:nvSpPr>
          <p:cNvPr id="4" name="object 4"/>
          <p:cNvSpPr txBox="1"/>
          <p:nvPr/>
        </p:nvSpPr>
        <p:spPr>
          <a:xfrm>
            <a:off x="1106525" y="2155698"/>
            <a:ext cx="9980930" cy="3467100"/>
          </a:xfrm>
          <a:prstGeom prst="rect">
            <a:avLst/>
          </a:prstGeom>
        </p:spPr>
        <p:txBody>
          <a:bodyPr vert="horz" wrap="square" lIns="0" tIns="12065" rIns="0" bIns="0" rtlCol="0">
            <a:spAutoFit/>
          </a:bodyPr>
          <a:lstStyle/>
          <a:p>
            <a:pPr algn="ctr">
              <a:lnSpc>
                <a:spcPct val="100000"/>
              </a:lnSpc>
              <a:spcBef>
                <a:spcPts val="95"/>
              </a:spcBef>
              <a:tabLst>
                <a:tab pos="6915150" algn="l"/>
              </a:tabLst>
            </a:pPr>
            <a:r>
              <a:rPr sz="1600" spc="-5" dirty="0">
                <a:latin typeface="Arial"/>
                <a:cs typeface="Arial"/>
              </a:rPr>
              <a:t>2020 </a:t>
            </a:r>
            <a:r>
              <a:rPr sz="1600" spc="-10" dirty="0">
                <a:latin typeface="Arial"/>
                <a:cs typeface="Arial"/>
              </a:rPr>
              <a:t>оны </a:t>
            </a:r>
            <a:r>
              <a:rPr sz="1600" spc="-5" dirty="0">
                <a:latin typeface="Arial"/>
                <a:cs typeface="Arial"/>
              </a:rPr>
              <a:t>05 сарын</a:t>
            </a:r>
            <a:r>
              <a:rPr sz="1600" spc="60" dirty="0">
                <a:latin typeface="Arial"/>
                <a:cs typeface="Arial"/>
              </a:rPr>
              <a:t> </a:t>
            </a:r>
            <a:r>
              <a:rPr sz="1600" spc="-5" dirty="0">
                <a:latin typeface="Arial"/>
                <a:cs typeface="Arial"/>
              </a:rPr>
              <a:t>01</a:t>
            </a:r>
            <a:r>
              <a:rPr sz="1600" spc="10" dirty="0">
                <a:latin typeface="Arial"/>
                <a:cs typeface="Arial"/>
              </a:rPr>
              <a:t> </a:t>
            </a:r>
            <a:r>
              <a:rPr sz="1600" spc="-5" dirty="0">
                <a:latin typeface="Arial"/>
                <a:cs typeface="Arial"/>
              </a:rPr>
              <a:t>өдөр	Төрийн </a:t>
            </a:r>
            <a:r>
              <a:rPr sz="1600" spc="-15" dirty="0">
                <a:latin typeface="Arial"/>
                <a:cs typeface="Arial"/>
              </a:rPr>
              <a:t>ордон, </a:t>
            </a:r>
            <a:r>
              <a:rPr sz="1600" spc="-25" dirty="0">
                <a:latin typeface="Arial"/>
                <a:cs typeface="Arial"/>
              </a:rPr>
              <a:t>Улаанбаатар</a:t>
            </a:r>
            <a:r>
              <a:rPr sz="1600" spc="45" dirty="0">
                <a:latin typeface="Arial"/>
                <a:cs typeface="Arial"/>
              </a:rPr>
              <a:t> </a:t>
            </a:r>
            <a:r>
              <a:rPr sz="1600" spc="-25" dirty="0">
                <a:latin typeface="Arial"/>
                <a:cs typeface="Arial"/>
              </a:rPr>
              <a:t>хот</a:t>
            </a:r>
            <a:endParaRPr sz="1600">
              <a:latin typeface="Arial"/>
              <a:cs typeface="Arial"/>
            </a:endParaRPr>
          </a:p>
          <a:p>
            <a:pPr algn="ctr">
              <a:lnSpc>
                <a:spcPct val="100000"/>
              </a:lnSpc>
              <a:spcBef>
                <a:spcPts val="1575"/>
              </a:spcBef>
            </a:pPr>
            <a:r>
              <a:rPr sz="1600" spc="-5" dirty="0">
                <a:latin typeface="Arial"/>
                <a:cs typeface="Arial"/>
              </a:rPr>
              <a:t>Энэ </a:t>
            </a:r>
            <a:r>
              <a:rPr sz="1600" spc="-15" dirty="0">
                <a:latin typeface="Arial"/>
                <a:cs typeface="Arial"/>
              </a:rPr>
              <a:t>хуулийг </a:t>
            </a:r>
            <a:r>
              <a:rPr sz="1600" spc="-5" dirty="0">
                <a:latin typeface="Arial"/>
                <a:cs typeface="Arial"/>
              </a:rPr>
              <a:t>2020 </a:t>
            </a:r>
            <a:r>
              <a:rPr sz="1600" spc="-10" dirty="0">
                <a:latin typeface="Arial"/>
                <a:cs typeface="Arial"/>
              </a:rPr>
              <a:t>оны </a:t>
            </a:r>
            <a:r>
              <a:rPr sz="1600" spc="-5" dirty="0">
                <a:latin typeface="Arial"/>
                <a:cs typeface="Arial"/>
              </a:rPr>
              <a:t>06 </a:t>
            </a:r>
            <a:r>
              <a:rPr sz="1600" spc="-15" dirty="0">
                <a:latin typeface="Arial"/>
                <a:cs typeface="Arial"/>
              </a:rPr>
              <a:t>дугаар </a:t>
            </a:r>
            <a:r>
              <a:rPr sz="1600" spc="-5" dirty="0">
                <a:latin typeface="Arial"/>
                <a:cs typeface="Arial"/>
              </a:rPr>
              <a:t>сарын </a:t>
            </a:r>
            <a:r>
              <a:rPr sz="1600" spc="-10" dirty="0">
                <a:latin typeface="Arial"/>
                <a:cs typeface="Arial"/>
              </a:rPr>
              <a:t>01-ний </a:t>
            </a:r>
            <a:r>
              <a:rPr sz="1600" spc="-5" dirty="0">
                <a:latin typeface="Arial"/>
                <a:cs typeface="Arial"/>
              </a:rPr>
              <a:t>өдрөөс </a:t>
            </a:r>
            <a:r>
              <a:rPr sz="1600" spc="-10" dirty="0">
                <a:latin typeface="Arial"/>
                <a:cs typeface="Arial"/>
              </a:rPr>
              <a:t>эхлэн дагаж</a:t>
            </a:r>
            <a:r>
              <a:rPr sz="1600" spc="254" dirty="0">
                <a:latin typeface="Arial"/>
                <a:cs typeface="Arial"/>
              </a:rPr>
              <a:t> </a:t>
            </a:r>
            <a:r>
              <a:rPr sz="1600" spc="-10" dirty="0">
                <a:latin typeface="Arial"/>
                <a:cs typeface="Arial"/>
              </a:rPr>
              <a:t>мөрдөнө</a:t>
            </a:r>
            <a:r>
              <a:rPr sz="1800" spc="-10" dirty="0">
                <a:latin typeface="Arial"/>
                <a:cs typeface="Arial"/>
              </a:rPr>
              <a:t>.</a:t>
            </a:r>
            <a:endParaRPr sz="1800">
              <a:latin typeface="Arial"/>
              <a:cs typeface="Arial"/>
            </a:endParaRPr>
          </a:p>
          <a:p>
            <a:pPr marL="60960" algn="ctr">
              <a:lnSpc>
                <a:spcPct val="100000"/>
              </a:lnSpc>
            </a:pPr>
            <a:r>
              <a:rPr sz="1800" b="1" dirty="0">
                <a:latin typeface="Arial"/>
                <a:cs typeface="Arial"/>
              </a:rPr>
              <a:t>ТӨРИЙН </a:t>
            </a:r>
            <a:r>
              <a:rPr sz="1800" b="1" spc="-35" dirty="0">
                <a:latin typeface="Arial"/>
                <a:cs typeface="Arial"/>
              </a:rPr>
              <a:t>АУДИТЫН </a:t>
            </a:r>
            <a:r>
              <a:rPr sz="1800" b="1" spc="-15" dirty="0">
                <a:latin typeface="Arial"/>
                <a:cs typeface="Arial"/>
              </a:rPr>
              <a:t>ТУХАЙ </a:t>
            </a:r>
            <a:r>
              <a:rPr sz="1800" b="1" spc="-5" dirty="0">
                <a:latin typeface="Arial"/>
                <a:cs typeface="Arial"/>
              </a:rPr>
              <a:t>/Шинэчилсэн</a:t>
            </a:r>
            <a:r>
              <a:rPr sz="1800" b="1" spc="180" dirty="0">
                <a:latin typeface="Arial"/>
                <a:cs typeface="Arial"/>
              </a:rPr>
              <a:t> </a:t>
            </a:r>
            <a:r>
              <a:rPr sz="1800" b="1" spc="-15" dirty="0">
                <a:latin typeface="Arial"/>
                <a:cs typeface="Arial"/>
              </a:rPr>
              <a:t>найруулга/</a:t>
            </a:r>
            <a:endParaRPr sz="1800">
              <a:latin typeface="Arial"/>
              <a:cs typeface="Arial"/>
            </a:endParaRPr>
          </a:p>
          <a:p>
            <a:pPr>
              <a:lnSpc>
                <a:spcPct val="100000"/>
              </a:lnSpc>
            </a:pPr>
            <a:endParaRPr sz="2000">
              <a:latin typeface="Arial"/>
              <a:cs typeface="Arial"/>
            </a:endParaRPr>
          </a:p>
          <a:p>
            <a:pPr marL="3952875" marR="3890645" indent="-55880" algn="ctr">
              <a:lnSpc>
                <a:spcPct val="100000"/>
              </a:lnSpc>
              <a:spcBef>
                <a:spcPts val="1295"/>
              </a:spcBef>
            </a:pPr>
            <a:r>
              <a:rPr sz="1600" b="1" spc="-10" dirty="0">
                <a:latin typeface="Arial"/>
                <a:cs typeface="Arial"/>
              </a:rPr>
              <a:t>НЭГДҮГЭЭР </a:t>
            </a:r>
            <a:r>
              <a:rPr sz="1600" b="1" spc="-5" dirty="0">
                <a:latin typeface="Arial"/>
                <a:cs typeface="Arial"/>
              </a:rPr>
              <a:t>БҮЛЭГ  </a:t>
            </a:r>
            <a:r>
              <a:rPr sz="1600" b="1" spc="-10" dirty="0">
                <a:latin typeface="Arial"/>
                <a:cs typeface="Arial"/>
              </a:rPr>
              <a:t>НИЙТЛЭГ</a:t>
            </a:r>
            <a:r>
              <a:rPr sz="1600" b="1" spc="-50" dirty="0">
                <a:latin typeface="Arial"/>
                <a:cs typeface="Arial"/>
              </a:rPr>
              <a:t> </a:t>
            </a:r>
            <a:r>
              <a:rPr sz="1600" b="1" spc="-20" dirty="0">
                <a:latin typeface="Arial"/>
                <a:cs typeface="Arial"/>
              </a:rPr>
              <a:t>ҮНДЭСЛЭЛ</a:t>
            </a:r>
            <a:endParaRPr sz="1600">
              <a:latin typeface="Arial"/>
              <a:cs typeface="Arial"/>
            </a:endParaRPr>
          </a:p>
          <a:p>
            <a:pPr marR="31115" algn="ctr">
              <a:lnSpc>
                <a:spcPct val="100000"/>
              </a:lnSpc>
              <a:spcBef>
                <a:spcPts val="1610"/>
              </a:spcBef>
            </a:pPr>
            <a:r>
              <a:rPr sz="1800" b="1" dirty="0">
                <a:latin typeface="Arial"/>
                <a:cs typeface="Arial"/>
              </a:rPr>
              <a:t>1 </a:t>
            </a:r>
            <a:r>
              <a:rPr sz="1800" b="1" spc="-5" dirty="0">
                <a:latin typeface="Arial"/>
                <a:cs typeface="Arial"/>
              </a:rPr>
              <a:t>дүгээр </a:t>
            </a:r>
            <a:r>
              <a:rPr sz="1800" b="1" spc="-15" dirty="0">
                <a:latin typeface="Arial"/>
                <a:cs typeface="Arial"/>
              </a:rPr>
              <a:t>зүйл.Хуулийн</a:t>
            </a:r>
            <a:r>
              <a:rPr sz="1800" b="1" spc="45" dirty="0">
                <a:latin typeface="Arial"/>
                <a:cs typeface="Arial"/>
              </a:rPr>
              <a:t> </a:t>
            </a:r>
            <a:r>
              <a:rPr sz="1800" b="1" spc="-15" dirty="0">
                <a:latin typeface="Arial"/>
                <a:cs typeface="Arial"/>
              </a:rPr>
              <a:t>зорилго</a:t>
            </a:r>
            <a:endParaRPr sz="1800">
              <a:latin typeface="Arial"/>
              <a:cs typeface="Arial"/>
            </a:endParaRPr>
          </a:p>
          <a:p>
            <a:pPr marL="12700" marR="5080" algn="just">
              <a:lnSpc>
                <a:spcPct val="100000"/>
              </a:lnSpc>
              <a:spcBef>
                <a:spcPts val="1600"/>
              </a:spcBef>
            </a:pPr>
            <a:r>
              <a:rPr sz="1800" spc="-5" dirty="0">
                <a:latin typeface="Arial"/>
                <a:cs typeface="Arial"/>
              </a:rPr>
              <a:t>1.1.Энэ хуулийн зорилго нь төрийн санхүү, төсөв, нийтийн </a:t>
            </a:r>
            <a:r>
              <a:rPr sz="1800" spc="-10" dirty="0">
                <a:latin typeface="Arial"/>
                <a:cs typeface="Arial"/>
              </a:rPr>
              <a:t>өмчийг </a:t>
            </a:r>
            <a:r>
              <a:rPr sz="1800" spc="-5" dirty="0">
                <a:latin typeface="Arial"/>
                <a:cs typeface="Arial"/>
              </a:rPr>
              <a:t>зохистой төлөвлөх,  хуваарилах, ашиглах, зарцуулахад </a:t>
            </a:r>
            <a:r>
              <a:rPr sz="1800" dirty="0">
                <a:latin typeface="Arial"/>
                <a:cs typeface="Arial"/>
              </a:rPr>
              <a:t>тавих </a:t>
            </a:r>
            <a:r>
              <a:rPr sz="1800" spc="-5" dirty="0">
                <a:latin typeface="Arial"/>
                <a:cs typeface="Arial"/>
              </a:rPr>
              <a:t>хяналтыг хараат бусаар хэрэгжүүлэх байгууллагын  </a:t>
            </a:r>
            <a:r>
              <a:rPr sz="1800" dirty="0">
                <a:latin typeface="Arial"/>
                <a:cs typeface="Arial"/>
              </a:rPr>
              <a:t>бүрэн </a:t>
            </a:r>
            <a:r>
              <a:rPr sz="1800" spc="-10" dirty="0">
                <a:latin typeface="Arial"/>
                <a:cs typeface="Arial"/>
              </a:rPr>
              <a:t>эрх, </a:t>
            </a:r>
            <a:r>
              <a:rPr sz="1800" spc="-5" dirty="0">
                <a:latin typeface="Arial"/>
                <a:cs typeface="Arial"/>
              </a:rPr>
              <a:t>тогтолцоо, зохион </a:t>
            </a:r>
            <a:r>
              <a:rPr sz="1800" spc="-10" dirty="0">
                <a:latin typeface="Arial"/>
                <a:cs typeface="Arial"/>
              </a:rPr>
              <a:t>байгуулалт, </a:t>
            </a:r>
            <a:r>
              <a:rPr sz="1800" spc="-5" dirty="0">
                <a:latin typeface="Arial"/>
                <a:cs typeface="Arial"/>
              </a:rPr>
              <a:t>эрх зүйн </a:t>
            </a:r>
            <a:r>
              <a:rPr sz="1800" dirty="0">
                <a:latin typeface="Arial"/>
                <a:cs typeface="Arial"/>
              </a:rPr>
              <a:t>үндсийг </a:t>
            </a:r>
            <a:r>
              <a:rPr sz="1800" spc="-5" dirty="0">
                <a:latin typeface="Arial"/>
                <a:cs typeface="Arial"/>
              </a:rPr>
              <a:t>тогтооход</a:t>
            </a:r>
            <a:r>
              <a:rPr sz="1800" spc="50" dirty="0">
                <a:latin typeface="Arial"/>
                <a:cs typeface="Arial"/>
              </a:rPr>
              <a:t> </a:t>
            </a:r>
            <a:r>
              <a:rPr sz="1800" spc="-5" dirty="0">
                <a:latin typeface="Arial"/>
                <a:cs typeface="Arial"/>
              </a:rPr>
              <a:t>оршино.</a:t>
            </a:r>
            <a:endParaRPr sz="1800">
              <a:latin typeface="Arial"/>
              <a:cs typeface="Arial"/>
            </a:endParaRP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2" name="object 2"/>
          <p:cNvGrpSpPr/>
          <p:nvPr/>
        </p:nvGrpSpPr>
        <p:grpSpPr>
          <a:xfrm>
            <a:off x="-6350" y="5141721"/>
            <a:ext cx="12204700" cy="1722755"/>
            <a:chOff x="-6350" y="5141721"/>
            <a:chExt cx="12204700" cy="1722755"/>
          </a:xfrm>
        </p:grpSpPr>
        <p:sp>
          <p:nvSpPr>
            <p:cNvPr id="3" name="object 3"/>
            <p:cNvSpPr/>
            <p:nvPr/>
          </p:nvSpPr>
          <p:spPr>
            <a:xfrm>
              <a:off x="0" y="5148071"/>
              <a:ext cx="12192000" cy="1710055"/>
            </a:xfrm>
            <a:custGeom>
              <a:avLst/>
              <a:gdLst/>
              <a:ahLst/>
              <a:cxnLst/>
              <a:rect l="l" t="t" r="r" b="b"/>
              <a:pathLst>
                <a:path w="12192000" h="1710054">
                  <a:moveTo>
                    <a:pt x="12192000" y="0"/>
                  </a:moveTo>
                  <a:lnTo>
                    <a:pt x="0" y="0"/>
                  </a:lnTo>
                  <a:lnTo>
                    <a:pt x="0" y="1709927"/>
                  </a:lnTo>
                  <a:lnTo>
                    <a:pt x="12192000" y="1709927"/>
                  </a:lnTo>
                  <a:lnTo>
                    <a:pt x="12192000" y="0"/>
                  </a:lnTo>
                  <a:close/>
                </a:path>
              </a:pathLst>
            </a:custGeom>
            <a:solidFill>
              <a:srgbClr val="002C74"/>
            </a:solidFill>
          </p:spPr>
          <p:txBody>
            <a:bodyPr wrap="square" lIns="0" tIns="0" rIns="0" bIns="0" rtlCol="0"/>
            <a:lstStyle/>
            <a:p>
              <a:endParaRPr/>
            </a:p>
          </p:txBody>
        </p:sp>
        <p:sp>
          <p:nvSpPr>
            <p:cNvPr id="4" name="object 4"/>
            <p:cNvSpPr/>
            <p:nvPr/>
          </p:nvSpPr>
          <p:spPr>
            <a:xfrm>
              <a:off x="0" y="5148071"/>
              <a:ext cx="12192000" cy="1710055"/>
            </a:xfrm>
            <a:custGeom>
              <a:avLst/>
              <a:gdLst/>
              <a:ahLst/>
              <a:cxnLst/>
              <a:rect l="l" t="t" r="r" b="b"/>
              <a:pathLst>
                <a:path w="12192000" h="1710054">
                  <a:moveTo>
                    <a:pt x="0" y="1709927"/>
                  </a:moveTo>
                  <a:lnTo>
                    <a:pt x="12192000" y="1709927"/>
                  </a:lnTo>
                  <a:lnTo>
                    <a:pt x="12192000" y="0"/>
                  </a:lnTo>
                  <a:lnTo>
                    <a:pt x="0" y="0"/>
                  </a:lnTo>
                  <a:lnTo>
                    <a:pt x="0" y="1709927"/>
                  </a:lnTo>
                  <a:close/>
                </a:path>
              </a:pathLst>
            </a:custGeom>
            <a:ln w="12700">
              <a:solidFill>
                <a:srgbClr val="002C74"/>
              </a:solidFill>
            </a:ln>
          </p:spPr>
          <p:txBody>
            <a:bodyPr wrap="square" lIns="0" tIns="0" rIns="0" bIns="0" rtlCol="0"/>
            <a:lstStyle/>
            <a:p>
              <a:endParaRPr/>
            </a:p>
          </p:txBody>
        </p:sp>
      </p:grpSp>
      <p:sp>
        <p:nvSpPr>
          <p:cNvPr id="5" name="object 5"/>
          <p:cNvSpPr/>
          <p:nvPr/>
        </p:nvSpPr>
        <p:spPr>
          <a:xfrm>
            <a:off x="0" y="5064252"/>
            <a:ext cx="4277995" cy="0"/>
          </a:xfrm>
          <a:custGeom>
            <a:avLst/>
            <a:gdLst/>
            <a:ahLst/>
            <a:cxnLst/>
            <a:rect l="l" t="t" r="r" b="b"/>
            <a:pathLst>
              <a:path w="4277995">
                <a:moveTo>
                  <a:pt x="0" y="0"/>
                </a:moveTo>
                <a:lnTo>
                  <a:pt x="4277868" y="0"/>
                </a:lnTo>
              </a:path>
            </a:pathLst>
          </a:custGeom>
          <a:ln w="57150">
            <a:solidFill>
              <a:srgbClr val="002C74"/>
            </a:solidFill>
          </a:ln>
        </p:spPr>
        <p:txBody>
          <a:bodyPr wrap="square" lIns="0" tIns="0" rIns="0" bIns="0" rtlCol="0"/>
          <a:lstStyle/>
          <a:p>
            <a:endParaRPr/>
          </a:p>
        </p:txBody>
      </p:sp>
      <p:grpSp>
        <p:nvGrpSpPr>
          <p:cNvPr id="6" name="object 6"/>
          <p:cNvGrpSpPr/>
          <p:nvPr/>
        </p:nvGrpSpPr>
        <p:grpSpPr>
          <a:xfrm>
            <a:off x="4282440" y="5035677"/>
            <a:ext cx="7909559" cy="57150"/>
            <a:chOff x="4282440" y="5035677"/>
            <a:chExt cx="7909559" cy="57150"/>
          </a:xfrm>
        </p:grpSpPr>
        <p:sp>
          <p:nvSpPr>
            <p:cNvPr id="7" name="object 7"/>
            <p:cNvSpPr/>
            <p:nvPr/>
          </p:nvSpPr>
          <p:spPr>
            <a:xfrm>
              <a:off x="7914132" y="5064252"/>
              <a:ext cx="4277995" cy="0"/>
            </a:xfrm>
            <a:custGeom>
              <a:avLst/>
              <a:gdLst/>
              <a:ahLst/>
              <a:cxnLst/>
              <a:rect l="l" t="t" r="r" b="b"/>
              <a:pathLst>
                <a:path w="4277995">
                  <a:moveTo>
                    <a:pt x="0" y="0"/>
                  </a:moveTo>
                  <a:lnTo>
                    <a:pt x="4277868" y="0"/>
                  </a:lnTo>
                </a:path>
              </a:pathLst>
            </a:custGeom>
            <a:ln w="57150">
              <a:solidFill>
                <a:srgbClr val="002C74"/>
              </a:solidFill>
            </a:ln>
          </p:spPr>
          <p:txBody>
            <a:bodyPr wrap="square" lIns="0" tIns="0" rIns="0" bIns="0" rtlCol="0"/>
            <a:lstStyle/>
            <a:p>
              <a:endParaRPr/>
            </a:p>
          </p:txBody>
        </p:sp>
        <p:sp>
          <p:nvSpPr>
            <p:cNvPr id="8" name="object 8"/>
            <p:cNvSpPr/>
            <p:nvPr/>
          </p:nvSpPr>
          <p:spPr>
            <a:xfrm>
              <a:off x="4282440" y="5064252"/>
              <a:ext cx="3646170" cy="0"/>
            </a:xfrm>
            <a:custGeom>
              <a:avLst/>
              <a:gdLst/>
              <a:ahLst/>
              <a:cxnLst/>
              <a:rect l="l" t="t" r="r" b="b"/>
              <a:pathLst>
                <a:path w="3646170">
                  <a:moveTo>
                    <a:pt x="0" y="0"/>
                  </a:moveTo>
                  <a:lnTo>
                    <a:pt x="3646042" y="0"/>
                  </a:lnTo>
                </a:path>
              </a:pathLst>
            </a:custGeom>
            <a:ln w="57150">
              <a:solidFill>
                <a:srgbClr val="E0251C"/>
              </a:solidFill>
            </a:ln>
          </p:spPr>
          <p:txBody>
            <a:bodyPr wrap="square" lIns="0" tIns="0" rIns="0" bIns="0" rtlCol="0"/>
            <a:lstStyle/>
            <a:p>
              <a:endParaRPr/>
            </a:p>
          </p:txBody>
        </p:sp>
      </p:grpSp>
      <p:sp>
        <p:nvSpPr>
          <p:cNvPr id="9" name="object 9"/>
          <p:cNvSpPr txBox="1"/>
          <p:nvPr/>
        </p:nvSpPr>
        <p:spPr>
          <a:xfrm>
            <a:off x="3427857" y="5707176"/>
            <a:ext cx="2506345" cy="630365"/>
          </a:xfrm>
          <a:prstGeom prst="rect">
            <a:avLst/>
          </a:prstGeom>
        </p:spPr>
        <p:txBody>
          <a:bodyPr vert="horz" wrap="square" lIns="0" tIns="12700" rIns="0" bIns="0" rtlCol="0">
            <a:spAutoFit/>
          </a:bodyPr>
          <a:lstStyle/>
          <a:p>
            <a:pPr marL="225425" marR="5080" indent="-213360" algn="r">
              <a:lnSpc>
                <a:spcPct val="136100"/>
              </a:lnSpc>
              <a:spcBef>
                <a:spcPts val="100"/>
              </a:spcBef>
            </a:pPr>
            <a:r>
              <a:rPr lang="en-US" sz="1000" spc="-10" dirty="0">
                <a:solidFill>
                  <a:srgbClr val="FFFFFF"/>
                </a:solidFill>
                <a:latin typeface="Arial"/>
                <a:cs typeface="Arial"/>
              </a:rPr>
              <a:t>21060</a:t>
            </a:r>
            <a:r>
              <a:rPr sz="1000" spc="-10" dirty="0">
                <a:solidFill>
                  <a:srgbClr val="FFFFFF"/>
                </a:solidFill>
                <a:latin typeface="Arial"/>
                <a:cs typeface="Arial"/>
              </a:rPr>
              <a:t> </a:t>
            </a:r>
            <a:r>
              <a:rPr lang="mn-MN" sz="1000" spc="-5" dirty="0">
                <a:solidFill>
                  <a:srgbClr val="FFFFFF"/>
                </a:solidFill>
                <a:latin typeface="Arial"/>
                <a:cs typeface="Arial"/>
              </a:rPr>
              <a:t>Чойбалсан</a:t>
            </a:r>
            <a:r>
              <a:rPr sz="1000" spc="-5" dirty="0">
                <a:solidFill>
                  <a:srgbClr val="FFFFFF"/>
                </a:solidFill>
                <a:latin typeface="Arial"/>
                <a:cs typeface="Arial"/>
              </a:rPr>
              <a:t> хот,</a:t>
            </a:r>
            <a:r>
              <a:rPr sz="1000" spc="-60" dirty="0">
                <a:solidFill>
                  <a:srgbClr val="FFFFFF"/>
                </a:solidFill>
                <a:latin typeface="Arial"/>
                <a:cs typeface="Arial"/>
              </a:rPr>
              <a:t> </a:t>
            </a:r>
            <a:r>
              <a:rPr sz="1000" spc="-10" dirty="0" err="1">
                <a:solidFill>
                  <a:srgbClr val="FFFFFF"/>
                </a:solidFill>
                <a:latin typeface="Arial"/>
                <a:cs typeface="Arial"/>
              </a:rPr>
              <a:t>Хэрлэн</a:t>
            </a:r>
            <a:r>
              <a:rPr sz="1000" spc="-10" dirty="0">
                <a:solidFill>
                  <a:srgbClr val="FFFFFF"/>
                </a:solidFill>
                <a:latin typeface="Arial"/>
                <a:cs typeface="Arial"/>
              </a:rPr>
              <a:t> </a:t>
            </a:r>
            <a:r>
              <a:rPr sz="1000" spc="-10" dirty="0" err="1">
                <a:solidFill>
                  <a:srgbClr val="FFFFFF"/>
                </a:solidFill>
                <a:latin typeface="Arial"/>
                <a:cs typeface="Arial"/>
              </a:rPr>
              <a:t>сум</a:t>
            </a:r>
            <a:r>
              <a:rPr sz="1000" spc="-10" dirty="0">
                <a:solidFill>
                  <a:srgbClr val="FFFFFF"/>
                </a:solidFill>
                <a:latin typeface="Arial"/>
                <a:cs typeface="Arial"/>
              </a:rPr>
              <a:t>, 7 </a:t>
            </a:r>
            <a:r>
              <a:rPr sz="1000" spc="-10" dirty="0" err="1">
                <a:solidFill>
                  <a:srgbClr val="FFFFFF"/>
                </a:solidFill>
                <a:latin typeface="Arial"/>
                <a:cs typeface="Arial"/>
              </a:rPr>
              <a:t>дугаар</a:t>
            </a:r>
            <a:r>
              <a:rPr sz="1000" spc="-10" dirty="0">
                <a:solidFill>
                  <a:srgbClr val="FFFFFF"/>
                </a:solidFill>
                <a:latin typeface="Arial"/>
                <a:cs typeface="Arial"/>
              </a:rPr>
              <a:t> </a:t>
            </a:r>
            <a:r>
              <a:rPr sz="1000" spc="-10" dirty="0" err="1">
                <a:solidFill>
                  <a:srgbClr val="FFFFFF"/>
                </a:solidFill>
                <a:latin typeface="Arial"/>
                <a:cs typeface="Arial"/>
              </a:rPr>
              <a:t>баг</a:t>
            </a:r>
            <a:r>
              <a:rPr sz="1000" spc="-10" dirty="0">
                <a:solidFill>
                  <a:srgbClr val="FFFFFF"/>
                </a:solidFill>
                <a:latin typeface="Arial"/>
                <a:cs typeface="Arial"/>
              </a:rPr>
              <a:t>, АЗДТГ-</a:t>
            </a:r>
            <a:r>
              <a:rPr sz="1000" spc="-10" dirty="0" err="1">
                <a:solidFill>
                  <a:srgbClr val="FFFFFF"/>
                </a:solidFill>
                <a:latin typeface="Arial"/>
                <a:cs typeface="Arial"/>
              </a:rPr>
              <a:t>ын</a:t>
            </a:r>
            <a:r>
              <a:rPr sz="1000" spc="-10" dirty="0">
                <a:solidFill>
                  <a:srgbClr val="FFFFFF"/>
                </a:solidFill>
                <a:latin typeface="Arial"/>
                <a:cs typeface="Arial"/>
              </a:rPr>
              <a:t> </a:t>
            </a:r>
            <a:r>
              <a:rPr lang="en-US" sz="1000" spc="-10" dirty="0">
                <a:solidFill>
                  <a:srgbClr val="FFFFFF"/>
                </a:solidFill>
                <a:latin typeface="Arial"/>
                <a:cs typeface="Arial"/>
              </a:rPr>
              <a:t>II</a:t>
            </a:r>
            <a:r>
              <a:rPr lang="mn-MN" sz="1000" spc="-10" dirty="0">
                <a:solidFill>
                  <a:srgbClr val="FFFFFF"/>
                </a:solidFill>
                <a:latin typeface="Arial"/>
                <a:cs typeface="Arial"/>
              </a:rPr>
              <a:t> байр</a:t>
            </a:r>
          </a:p>
          <a:p>
            <a:pPr marL="225425" marR="5080" indent="-213360" algn="r">
              <a:lnSpc>
                <a:spcPct val="136100"/>
              </a:lnSpc>
              <a:spcBef>
                <a:spcPts val="100"/>
              </a:spcBef>
            </a:pPr>
            <a:r>
              <a:rPr sz="1000" spc="-10" dirty="0">
                <a:solidFill>
                  <a:srgbClr val="FFFFFF"/>
                </a:solidFill>
                <a:latin typeface="Arial"/>
                <a:cs typeface="Arial"/>
              </a:rPr>
              <a:t> </a:t>
            </a:r>
            <a:r>
              <a:rPr sz="1000" spc="-5" dirty="0">
                <a:solidFill>
                  <a:srgbClr val="FFFFFF"/>
                </a:solidFill>
                <a:latin typeface="Arial"/>
                <a:cs typeface="Arial"/>
              </a:rPr>
              <a:t> Утас:70-58-42-07,</a:t>
            </a:r>
            <a:r>
              <a:rPr sz="1000" spc="-35" dirty="0">
                <a:solidFill>
                  <a:srgbClr val="FFFFFF"/>
                </a:solidFill>
                <a:latin typeface="Arial"/>
                <a:cs typeface="Arial"/>
              </a:rPr>
              <a:t> </a:t>
            </a:r>
            <a:r>
              <a:rPr sz="1000" spc="-10" dirty="0">
                <a:solidFill>
                  <a:srgbClr val="FFFFFF"/>
                </a:solidFill>
                <a:latin typeface="Arial"/>
                <a:cs typeface="Arial"/>
              </a:rPr>
              <a:t>Факс:70-58-42-03</a:t>
            </a:r>
            <a:endParaRPr sz="1000" dirty="0">
              <a:latin typeface="Arial"/>
              <a:cs typeface="Arial"/>
            </a:endParaRPr>
          </a:p>
        </p:txBody>
      </p:sp>
      <p:sp>
        <p:nvSpPr>
          <p:cNvPr id="10" name="object 10"/>
          <p:cNvSpPr txBox="1"/>
          <p:nvPr/>
        </p:nvSpPr>
        <p:spPr>
          <a:xfrm>
            <a:off x="5670550" y="5528868"/>
            <a:ext cx="847725" cy="177800"/>
          </a:xfrm>
          <a:prstGeom prst="rect">
            <a:avLst/>
          </a:prstGeom>
        </p:spPr>
        <p:txBody>
          <a:bodyPr vert="horz" wrap="square" lIns="0" tIns="12065" rIns="0" bIns="0" rtlCol="0">
            <a:spAutoFit/>
          </a:bodyPr>
          <a:lstStyle/>
          <a:p>
            <a:pPr marL="12700">
              <a:lnSpc>
                <a:spcPct val="100000"/>
              </a:lnSpc>
              <a:spcBef>
                <a:spcPts val="95"/>
              </a:spcBef>
            </a:pPr>
            <a:r>
              <a:rPr sz="1000" spc="-5" dirty="0">
                <a:solidFill>
                  <a:srgbClr val="FFFFFF"/>
                </a:solidFill>
                <a:latin typeface="Arial"/>
                <a:cs typeface="Arial"/>
              </a:rPr>
              <a:t>Холбоо</a:t>
            </a:r>
            <a:r>
              <a:rPr sz="1000" spc="-85" dirty="0">
                <a:solidFill>
                  <a:srgbClr val="FFFFFF"/>
                </a:solidFill>
                <a:latin typeface="Arial"/>
                <a:cs typeface="Arial"/>
              </a:rPr>
              <a:t> </a:t>
            </a:r>
            <a:r>
              <a:rPr sz="1000" spc="-5" dirty="0">
                <a:solidFill>
                  <a:srgbClr val="FFFFFF"/>
                </a:solidFill>
                <a:latin typeface="Arial"/>
                <a:cs typeface="Arial"/>
              </a:rPr>
              <a:t>барих</a:t>
            </a:r>
            <a:endParaRPr sz="1000">
              <a:latin typeface="Arial"/>
              <a:cs typeface="Arial"/>
            </a:endParaRPr>
          </a:p>
        </p:txBody>
      </p:sp>
      <p:sp>
        <p:nvSpPr>
          <p:cNvPr id="11" name="object 11"/>
          <p:cNvSpPr txBox="1"/>
          <p:nvPr/>
        </p:nvSpPr>
        <p:spPr>
          <a:xfrm>
            <a:off x="6235953" y="5754725"/>
            <a:ext cx="3822447" cy="408253"/>
          </a:xfrm>
          <a:prstGeom prst="rect">
            <a:avLst/>
          </a:prstGeom>
        </p:spPr>
        <p:txBody>
          <a:bodyPr vert="horz" wrap="square" lIns="0" tIns="12700" rIns="0" bIns="0" rtlCol="0">
            <a:spAutoFit/>
          </a:bodyPr>
          <a:lstStyle/>
          <a:p>
            <a:pPr marL="12700" marR="5080">
              <a:lnSpc>
                <a:spcPct val="136200"/>
              </a:lnSpc>
              <a:spcBef>
                <a:spcPts val="100"/>
              </a:spcBef>
            </a:pPr>
            <a:r>
              <a:rPr sz="1000" spc="-5" dirty="0">
                <a:solidFill>
                  <a:srgbClr val="FFFFFF"/>
                </a:solidFill>
                <a:latin typeface="Arial"/>
                <a:cs typeface="Arial"/>
              </a:rPr>
              <a:t>E-mail: </a:t>
            </a:r>
            <a:r>
              <a:rPr lang="en-US" sz="1000" u="sng" spc="-5" dirty="0">
                <a:solidFill>
                  <a:srgbClr val="FFFFFF"/>
                </a:solidFill>
                <a:uFill>
                  <a:solidFill>
                    <a:srgbClr val="FFFFFF"/>
                  </a:solidFill>
                </a:uFill>
                <a:latin typeface="Arial"/>
                <a:cs typeface="Arial"/>
              </a:rPr>
              <a:t>dornod</a:t>
            </a:r>
            <a:r>
              <a:rPr sz="1000" u="sng" spc="-5" dirty="0">
                <a:solidFill>
                  <a:srgbClr val="FFFFFF"/>
                </a:solidFill>
                <a:uFill>
                  <a:solidFill>
                    <a:srgbClr val="FFFFFF"/>
                  </a:solidFill>
                </a:uFill>
                <a:latin typeface="Arial"/>
                <a:cs typeface="Arial"/>
                <a:hlinkClick r:id="rId2"/>
              </a:rPr>
              <a:t>@audit.gov.mn </a:t>
            </a:r>
            <a:r>
              <a:rPr sz="1000" spc="-5" dirty="0">
                <a:solidFill>
                  <a:srgbClr val="FFFFFF"/>
                </a:solidFill>
                <a:latin typeface="Arial"/>
                <a:cs typeface="Arial"/>
              </a:rPr>
              <a:t> </a:t>
            </a:r>
            <a:r>
              <a:rPr sz="1000" spc="-5" dirty="0">
                <a:solidFill>
                  <a:srgbClr val="FFFFFF"/>
                </a:solidFill>
                <a:latin typeface="Arial"/>
                <a:cs typeface="Arial"/>
                <a:hlinkClick r:id="rId3"/>
              </a:rPr>
              <a:t>ht</a:t>
            </a:r>
            <a:r>
              <a:rPr sz="1000" spc="-10" dirty="0">
                <a:solidFill>
                  <a:srgbClr val="FFFFFF"/>
                </a:solidFill>
                <a:latin typeface="Arial"/>
                <a:cs typeface="Arial"/>
                <a:hlinkClick r:id="rId3"/>
              </a:rPr>
              <a:t>t</a:t>
            </a:r>
            <a:r>
              <a:rPr sz="1000" spc="-5" dirty="0">
                <a:solidFill>
                  <a:srgbClr val="FFFFFF"/>
                </a:solidFill>
                <a:latin typeface="Arial"/>
                <a:cs typeface="Arial"/>
                <a:hlinkClick r:id="rId3"/>
              </a:rPr>
              <a:t>ps://</a:t>
            </a:r>
            <a:r>
              <a:rPr sz="1000" spc="-20" dirty="0">
                <a:solidFill>
                  <a:srgbClr val="FFFFFF"/>
                </a:solidFill>
                <a:latin typeface="Arial"/>
                <a:cs typeface="Arial"/>
                <a:hlinkClick r:id="rId3"/>
              </a:rPr>
              <a:t>www</a:t>
            </a:r>
            <a:r>
              <a:rPr sz="1000" spc="-5" dirty="0">
                <a:solidFill>
                  <a:srgbClr val="FFFFFF"/>
                </a:solidFill>
                <a:latin typeface="Arial"/>
                <a:cs typeface="Arial"/>
                <a:hlinkClick r:id="rId3"/>
              </a:rPr>
              <a:t>.</a:t>
            </a:r>
            <a:r>
              <a:rPr sz="1000" dirty="0">
                <a:solidFill>
                  <a:srgbClr val="FFFFFF"/>
                </a:solidFill>
                <a:latin typeface="Arial"/>
                <a:cs typeface="Arial"/>
                <a:hlinkClick r:id="rId3"/>
              </a:rPr>
              <a:t>f</a:t>
            </a:r>
            <a:r>
              <a:rPr sz="1000" spc="-5" dirty="0">
                <a:solidFill>
                  <a:srgbClr val="FFFFFF"/>
                </a:solidFill>
                <a:latin typeface="Arial"/>
                <a:cs typeface="Arial"/>
                <a:hlinkClick r:id="rId3"/>
              </a:rPr>
              <a:t>ace</a:t>
            </a:r>
            <a:r>
              <a:rPr sz="1000" spc="-10" dirty="0">
                <a:solidFill>
                  <a:srgbClr val="FFFFFF"/>
                </a:solidFill>
                <a:latin typeface="Arial"/>
                <a:cs typeface="Arial"/>
                <a:hlinkClick r:id="rId3"/>
              </a:rPr>
              <a:t>b</a:t>
            </a:r>
            <a:r>
              <a:rPr sz="1000" spc="-5" dirty="0">
                <a:solidFill>
                  <a:srgbClr val="FFFFFF"/>
                </a:solidFill>
                <a:latin typeface="Arial"/>
                <a:cs typeface="Arial"/>
                <a:hlinkClick r:id="rId3"/>
              </a:rPr>
              <a:t>o</a:t>
            </a:r>
            <a:r>
              <a:rPr sz="1000" spc="-10" dirty="0">
                <a:solidFill>
                  <a:srgbClr val="FFFFFF"/>
                </a:solidFill>
                <a:latin typeface="Arial"/>
                <a:cs typeface="Arial"/>
                <a:hlinkClick r:id="rId3"/>
              </a:rPr>
              <a:t>o</a:t>
            </a:r>
            <a:r>
              <a:rPr sz="1000" spc="10" dirty="0">
                <a:solidFill>
                  <a:srgbClr val="FFFFFF"/>
                </a:solidFill>
                <a:latin typeface="Arial"/>
                <a:cs typeface="Arial"/>
                <a:hlinkClick r:id="rId3"/>
              </a:rPr>
              <a:t>k</a:t>
            </a:r>
            <a:r>
              <a:rPr sz="1000" spc="-5" dirty="0">
                <a:solidFill>
                  <a:srgbClr val="FFFFFF"/>
                </a:solidFill>
                <a:latin typeface="Arial"/>
                <a:cs typeface="Arial"/>
                <a:hlinkClick r:id="rId3"/>
              </a:rPr>
              <a:t>.co</a:t>
            </a:r>
            <a:r>
              <a:rPr sz="1000" spc="10" dirty="0">
                <a:solidFill>
                  <a:srgbClr val="FFFFFF"/>
                </a:solidFill>
                <a:latin typeface="Arial"/>
                <a:cs typeface="Arial"/>
                <a:hlinkClick r:id="rId3"/>
              </a:rPr>
              <a:t>m</a:t>
            </a:r>
            <a:r>
              <a:rPr sz="1000" spc="-5" dirty="0">
                <a:solidFill>
                  <a:srgbClr val="FFFFFF"/>
                </a:solidFill>
                <a:latin typeface="Arial"/>
                <a:cs typeface="Arial"/>
                <a:hlinkClick r:id="rId3"/>
              </a:rPr>
              <a:t>/</a:t>
            </a:r>
            <a:r>
              <a:rPr lang="mn-MN" sz="1000" spc="-5" dirty="0" err="1">
                <a:solidFill>
                  <a:srgbClr val="FFFFFF"/>
                </a:solidFill>
                <a:latin typeface="Arial"/>
                <a:cs typeface="Arial"/>
                <a:hlinkClick r:id="rId3"/>
              </a:rPr>
              <a:t>ДорнодаймагдахьТөрийн</a:t>
            </a:r>
            <a:r>
              <a:rPr lang="mn-MN" sz="1000" spc="-5" dirty="0" err="1">
                <a:solidFill>
                  <a:srgbClr val="FFFFFF"/>
                </a:solidFill>
                <a:latin typeface="Arial"/>
                <a:cs typeface="Arial"/>
              </a:rPr>
              <a:t>аудитынгазар</a:t>
            </a:r>
            <a:endParaRPr sz="1000" dirty="0">
              <a:latin typeface="Arial"/>
              <a:cs typeface="Arial"/>
            </a:endParaRPr>
          </a:p>
        </p:txBody>
      </p:sp>
      <p:sp>
        <p:nvSpPr>
          <p:cNvPr id="12" name="object 12"/>
          <p:cNvSpPr/>
          <p:nvPr/>
        </p:nvSpPr>
        <p:spPr>
          <a:xfrm>
            <a:off x="2468879" y="2380488"/>
            <a:ext cx="7083425" cy="0"/>
          </a:xfrm>
          <a:custGeom>
            <a:avLst/>
            <a:gdLst/>
            <a:ahLst/>
            <a:cxnLst/>
            <a:rect l="l" t="t" r="r" b="b"/>
            <a:pathLst>
              <a:path w="7083425">
                <a:moveTo>
                  <a:pt x="0" y="0"/>
                </a:moveTo>
                <a:lnTo>
                  <a:pt x="7083425" y="0"/>
                </a:lnTo>
              </a:path>
            </a:pathLst>
          </a:custGeom>
          <a:ln w="12700">
            <a:solidFill>
              <a:srgbClr val="002C74"/>
            </a:solidFill>
          </a:ln>
        </p:spPr>
        <p:txBody>
          <a:bodyPr wrap="square" lIns="0" tIns="0" rIns="0" bIns="0" rtlCol="0"/>
          <a:lstStyle/>
          <a:p>
            <a:endParaRPr/>
          </a:p>
        </p:txBody>
      </p:sp>
      <p:sp>
        <p:nvSpPr>
          <p:cNvPr id="13" name="object 13"/>
          <p:cNvSpPr/>
          <p:nvPr/>
        </p:nvSpPr>
        <p:spPr>
          <a:xfrm>
            <a:off x="2468879" y="3910584"/>
            <a:ext cx="7083425" cy="0"/>
          </a:xfrm>
          <a:custGeom>
            <a:avLst/>
            <a:gdLst/>
            <a:ahLst/>
            <a:cxnLst/>
            <a:rect l="l" t="t" r="r" b="b"/>
            <a:pathLst>
              <a:path w="7083425">
                <a:moveTo>
                  <a:pt x="0" y="0"/>
                </a:moveTo>
                <a:lnTo>
                  <a:pt x="7083425" y="0"/>
                </a:lnTo>
              </a:path>
            </a:pathLst>
          </a:custGeom>
          <a:ln w="12700">
            <a:solidFill>
              <a:srgbClr val="002C74"/>
            </a:solidFill>
          </a:ln>
        </p:spPr>
        <p:txBody>
          <a:bodyPr wrap="square" lIns="0" tIns="0" rIns="0" bIns="0" rtlCol="0"/>
          <a:lstStyle/>
          <a:p>
            <a:endParaRPr/>
          </a:p>
        </p:txBody>
      </p:sp>
      <p:sp>
        <p:nvSpPr>
          <p:cNvPr id="14" name="object 14"/>
          <p:cNvSpPr txBox="1">
            <a:spLocks noGrp="1"/>
          </p:cNvSpPr>
          <p:nvPr>
            <p:ph type="title"/>
          </p:nvPr>
        </p:nvSpPr>
        <p:spPr>
          <a:xfrm>
            <a:off x="3783329" y="2754883"/>
            <a:ext cx="4644390" cy="878840"/>
          </a:xfrm>
          <a:prstGeom prst="rect">
            <a:avLst/>
          </a:prstGeom>
        </p:spPr>
        <p:txBody>
          <a:bodyPr vert="horz" wrap="square" lIns="0" tIns="12065" rIns="0" bIns="0" rtlCol="0">
            <a:spAutoFit/>
          </a:bodyPr>
          <a:lstStyle/>
          <a:p>
            <a:pPr marL="1263650" marR="5080" indent="-1251585">
              <a:lnSpc>
                <a:spcPct val="100000"/>
              </a:lnSpc>
              <a:spcBef>
                <a:spcPts val="95"/>
              </a:spcBef>
            </a:pPr>
            <a:r>
              <a:rPr sz="2800" b="0" spc="-30" dirty="0">
                <a:solidFill>
                  <a:srgbClr val="002C74"/>
                </a:solidFill>
                <a:latin typeface="Arial"/>
                <a:cs typeface="Arial"/>
              </a:rPr>
              <a:t>АНХААРАЛ </a:t>
            </a:r>
            <a:r>
              <a:rPr sz="2800" b="0" spc="-20" dirty="0">
                <a:solidFill>
                  <a:srgbClr val="002C74"/>
                </a:solidFill>
                <a:latin typeface="Arial"/>
                <a:cs typeface="Arial"/>
              </a:rPr>
              <a:t>ХАНДУУЛСАНД  </a:t>
            </a:r>
            <a:r>
              <a:rPr sz="2800" b="0" spc="-25" dirty="0">
                <a:solidFill>
                  <a:srgbClr val="002C74"/>
                </a:solidFill>
                <a:latin typeface="Arial"/>
                <a:cs typeface="Arial"/>
              </a:rPr>
              <a:t>БАЯРЛАЛАА</a:t>
            </a:r>
            <a:endParaRPr sz="2800">
              <a:latin typeface="Arial"/>
              <a:cs typeface="Arial"/>
            </a:endParaRPr>
          </a:p>
        </p:txBody>
      </p:sp>
      <p:sp>
        <p:nvSpPr>
          <p:cNvPr id="15" name="object 15"/>
          <p:cNvSpPr/>
          <p:nvPr/>
        </p:nvSpPr>
        <p:spPr>
          <a:xfrm>
            <a:off x="5277611" y="12191"/>
            <a:ext cx="1636776" cy="1033271"/>
          </a:xfrm>
          <a:prstGeom prst="rect">
            <a:avLst/>
          </a:prstGeom>
          <a:blipFill>
            <a:blip r:embed="rId4" cstate="print"/>
            <a:stretch>
              <a:fillRect/>
            </a:stretch>
          </a:blipFill>
        </p:spPr>
        <p:txBody>
          <a:bodyPr wrap="square" lIns="0" tIns="0" rIns="0" bIns="0" rtlCol="0"/>
          <a:lstStyle/>
          <a:p>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820159" y="1709673"/>
            <a:ext cx="4508500" cy="299720"/>
          </a:xfrm>
          <a:prstGeom prst="rect">
            <a:avLst/>
          </a:prstGeom>
        </p:spPr>
        <p:txBody>
          <a:bodyPr vert="horz" wrap="square" lIns="0" tIns="12700" rIns="0" bIns="0" rtlCol="0">
            <a:spAutoFit/>
          </a:bodyPr>
          <a:lstStyle/>
          <a:p>
            <a:pPr marL="12700">
              <a:lnSpc>
                <a:spcPct val="100000"/>
              </a:lnSpc>
              <a:spcBef>
                <a:spcPts val="100"/>
              </a:spcBef>
            </a:pPr>
            <a:r>
              <a:rPr sz="1800" spc="-15" dirty="0"/>
              <a:t>МОНГОЛ </a:t>
            </a:r>
            <a:r>
              <a:rPr sz="1800" spc="-20" dirty="0"/>
              <a:t>УЛСЫН </a:t>
            </a:r>
            <a:r>
              <a:rPr sz="1800" dirty="0"/>
              <a:t>ИХ </a:t>
            </a:r>
            <a:r>
              <a:rPr sz="1800" spc="-20" dirty="0"/>
              <a:t>ХУРЛЫН</a:t>
            </a:r>
            <a:r>
              <a:rPr sz="1800" dirty="0"/>
              <a:t> </a:t>
            </a:r>
            <a:r>
              <a:rPr sz="1800" spc="-20" dirty="0"/>
              <a:t>ТОГТООЛ</a:t>
            </a:r>
            <a:endParaRPr sz="1800"/>
          </a:p>
        </p:txBody>
      </p:sp>
      <p:sp>
        <p:nvSpPr>
          <p:cNvPr id="3" name="object 3"/>
          <p:cNvSpPr txBox="1"/>
          <p:nvPr/>
        </p:nvSpPr>
        <p:spPr>
          <a:xfrm>
            <a:off x="898042" y="2181860"/>
            <a:ext cx="2626995" cy="269240"/>
          </a:xfrm>
          <a:prstGeom prst="rect">
            <a:avLst/>
          </a:prstGeom>
        </p:spPr>
        <p:txBody>
          <a:bodyPr vert="horz" wrap="square" lIns="0" tIns="12065" rIns="0" bIns="0" rtlCol="0">
            <a:spAutoFit/>
          </a:bodyPr>
          <a:lstStyle/>
          <a:p>
            <a:pPr marL="12700">
              <a:lnSpc>
                <a:spcPct val="100000"/>
              </a:lnSpc>
              <a:spcBef>
                <a:spcPts val="95"/>
              </a:spcBef>
            </a:pPr>
            <a:r>
              <a:rPr sz="1600" spc="-5" dirty="0">
                <a:latin typeface="Arial"/>
                <a:cs typeface="Arial"/>
              </a:rPr>
              <a:t>2020 </a:t>
            </a:r>
            <a:r>
              <a:rPr sz="1600" spc="-10" dirty="0">
                <a:latin typeface="Arial"/>
                <a:cs typeface="Arial"/>
              </a:rPr>
              <a:t>оны </a:t>
            </a:r>
            <a:r>
              <a:rPr sz="1600" spc="-5" dirty="0">
                <a:latin typeface="Arial"/>
                <a:cs typeface="Arial"/>
              </a:rPr>
              <a:t>01 сарын 09</a:t>
            </a:r>
            <a:r>
              <a:rPr sz="1600" spc="5" dirty="0">
                <a:latin typeface="Arial"/>
                <a:cs typeface="Arial"/>
              </a:rPr>
              <a:t> </a:t>
            </a:r>
            <a:r>
              <a:rPr sz="1600" spc="-10" dirty="0">
                <a:latin typeface="Arial"/>
                <a:cs typeface="Arial"/>
              </a:rPr>
              <a:t>өдөр</a:t>
            </a:r>
            <a:endParaRPr sz="1600">
              <a:latin typeface="Arial"/>
              <a:cs typeface="Arial"/>
            </a:endParaRPr>
          </a:p>
        </p:txBody>
      </p:sp>
      <p:sp>
        <p:nvSpPr>
          <p:cNvPr id="4" name="object 4"/>
          <p:cNvSpPr txBox="1"/>
          <p:nvPr/>
        </p:nvSpPr>
        <p:spPr>
          <a:xfrm>
            <a:off x="8557006" y="2181860"/>
            <a:ext cx="3029585" cy="269240"/>
          </a:xfrm>
          <a:prstGeom prst="rect">
            <a:avLst/>
          </a:prstGeom>
        </p:spPr>
        <p:txBody>
          <a:bodyPr vert="horz" wrap="square" lIns="0" tIns="12065" rIns="0" bIns="0" rtlCol="0">
            <a:spAutoFit/>
          </a:bodyPr>
          <a:lstStyle/>
          <a:p>
            <a:pPr marL="12700">
              <a:lnSpc>
                <a:spcPct val="100000"/>
              </a:lnSpc>
              <a:spcBef>
                <a:spcPts val="95"/>
              </a:spcBef>
            </a:pPr>
            <a:r>
              <a:rPr sz="1600" spc="-5" dirty="0">
                <a:latin typeface="Arial"/>
                <a:cs typeface="Arial"/>
              </a:rPr>
              <a:t>Төрийн </a:t>
            </a:r>
            <a:r>
              <a:rPr sz="1600" spc="-15" dirty="0">
                <a:latin typeface="Arial"/>
                <a:cs typeface="Arial"/>
              </a:rPr>
              <a:t>ордон, </a:t>
            </a:r>
            <a:r>
              <a:rPr sz="1600" spc="-25" dirty="0">
                <a:latin typeface="Arial"/>
                <a:cs typeface="Arial"/>
              </a:rPr>
              <a:t>Улаанбаатар</a:t>
            </a:r>
            <a:r>
              <a:rPr sz="1600" spc="25" dirty="0">
                <a:latin typeface="Arial"/>
                <a:cs typeface="Arial"/>
              </a:rPr>
              <a:t> </a:t>
            </a:r>
            <a:r>
              <a:rPr sz="1600" spc="-25" dirty="0">
                <a:latin typeface="Arial"/>
                <a:cs typeface="Arial"/>
              </a:rPr>
              <a:t>хот</a:t>
            </a:r>
            <a:endParaRPr sz="1600">
              <a:latin typeface="Arial"/>
              <a:cs typeface="Arial"/>
            </a:endParaRPr>
          </a:p>
        </p:txBody>
      </p:sp>
      <p:sp>
        <p:nvSpPr>
          <p:cNvPr id="5" name="object 5"/>
          <p:cNvSpPr txBox="1"/>
          <p:nvPr/>
        </p:nvSpPr>
        <p:spPr>
          <a:xfrm>
            <a:off x="898042" y="2621661"/>
            <a:ext cx="10730230" cy="3626485"/>
          </a:xfrm>
          <a:prstGeom prst="rect">
            <a:avLst/>
          </a:prstGeom>
        </p:spPr>
        <p:txBody>
          <a:bodyPr vert="horz" wrap="square" lIns="0" tIns="12065" rIns="0" bIns="0" rtlCol="0">
            <a:spAutoFit/>
          </a:bodyPr>
          <a:lstStyle/>
          <a:p>
            <a:pPr marR="194310" algn="ctr">
              <a:lnSpc>
                <a:spcPct val="100000"/>
              </a:lnSpc>
              <a:spcBef>
                <a:spcPts val="95"/>
              </a:spcBef>
            </a:pPr>
            <a:r>
              <a:rPr sz="1600" spc="-10" dirty="0">
                <a:latin typeface="Arial"/>
                <a:cs typeface="Arial"/>
              </a:rPr>
              <a:t>Дугаар</a:t>
            </a:r>
            <a:r>
              <a:rPr sz="1600" spc="30" dirty="0">
                <a:latin typeface="Arial"/>
                <a:cs typeface="Arial"/>
              </a:rPr>
              <a:t> </a:t>
            </a:r>
            <a:r>
              <a:rPr sz="1600" spc="-5" dirty="0">
                <a:latin typeface="Arial"/>
                <a:cs typeface="Arial"/>
              </a:rPr>
              <a:t>2</a:t>
            </a:r>
            <a:endParaRPr sz="1600">
              <a:latin typeface="Arial"/>
              <a:cs typeface="Arial"/>
            </a:endParaRPr>
          </a:p>
          <a:p>
            <a:pPr algn="ctr">
              <a:lnSpc>
                <a:spcPct val="100000"/>
              </a:lnSpc>
              <a:spcBef>
                <a:spcPts val="1535"/>
              </a:spcBef>
            </a:pPr>
            <a:r>
              <a:rPr sz="1800" b="1" spc="-15" dirty="0">
                <a:latin typeface="Arial"/>
                <a:cs typeface="Arial"/>
              </a:rPr>
              <a:t>Монгол </a:t>
            </a:r>
            <a:r>
              <a:rPr sz="1800" b="1" spc="-30" dirty="0">
                <a:latin typeface="Arial"/>
                <a:cs typeface="Arial"/>
              </a:rPr>
              <a:t>Улсын </a:t>
            </a:r>
            <a:r>
              <a:rPr sz="1800" b="1" spc="-10" dirty="0">
                <a:latin typeface="Arial"/>
                <a:cs typeface="Arial"/>
              </a:rPr>
              <a:t>Үндсэн хуульд </a:t>
            </a:r>
            <a:r>
              <a:rPr sz="1800" b="1" spc="-15" dirty="0">
                <a:latin typeface="Arial"/>
                <a:cs typeface="Arial"/>
              </a:rPr>
              <a:t>оруулсан </a:t>
            </a:r>
            <a:r>
              <a:rPr sz="1800" b="1" spc="-40" dirty="0">
                <a:latin typeface="Arial"/>
                <a:cs typeface="Arial"/>
              </a:rPr>
              <a:t>нэмэлт, </a:t>
            </a:r>
            <a:r>
              <a:rPr sz="1800" b="1" spc="-10" dirty="0">
                <a:latin typeface="Arial"/>
                <a:cs typeface="Arial"/>
              </a:rPr>
              <a:t>өөрчлөлтөд хууль тогтоомжийг</a:t>
            </a:r>
            <a:r>
              <a:rPr sz="1800" b="1" spc="325" dirty="0">
                <a:latin typeface="Arial"/>
                <a:cs typeface="Arial"/>
              </a:rPr>
              <a:t> </a:t>
            </a:r>
            <a:r>
              <a:rPr sz="1800" b="1" spc="-10" dirty="0">
                <a:latin typeface="Arial"/>
                <a:cs typeface="Arial"/>
              </a:rPr>
              <a:t>нийцүүлэх,</a:t>
            </a:r>
            <a:endParaRPr sz="1800">
              <a:latin typeface="Arial"/>
              <a:cs typeface="Arial"/>
            </a:endParaRPr>
          </a:p>
          <a:p>
            <a:pPr algn="ctr">
              <a:lnSpc>
                <a:spcPct val="100000"/>
              </a:lnSpc>
            </a:pPr>
            <a:r>
              <a:rPr sz="1800" b="1" spc="-10" dirty="0">
                <a:latin typeface="Arial"/>
                <a:cs typeface="Arial"/>
              </a:rPr>
              <a:t>түүнтэй </a:t>
            </a:r>
            <a:r>
              <a:rPr sz="1800" b="1" spc="-25" dirty="0">
                <a:latin typeface="Arial"/>
                <a:cs typeface="Arial"/>
              </a:rPr>
              <a:t>холбогдуулан </a:t>
            </a:r>
            <a:r>
              <a:rPr sz="1800" b="1" spc="-15" dirty="0">
                <a:latin typeface="Arial"/>
                <a:cs typeface="Arial"/>
              </a:rPr>
              <a:t>авах </a:t>
            </a:r>
            <a:r>
              <a:rPr sz="1800" b="1" spc="-5" dirty="0">
                <a:latin typeface="Arial"/>
                <a:cs typeface="Arial"/>
              </a:rPr>
              <a:t>арга </a:t>
            </a:r>
            <a:r>
              <a:rPr sz="1800" b="1" spc="-10" dirty="0">
                <a:latin typeface="Arial"/>
                <a:cs typeface="Arial"/>
              </a:rPr>
              <a:t>хэмжээний</a:t>
            </a:r>
            <a:r>
              <a:rPr sz="1800" b="1" spc="185" dirty="0">
                <a:latin typeface="Arial"/>
                <a:cs typeface="Arial"/>
              </a:rPr>
              <a:t> </a:t>
            </a:r>
            <a:r>
              <a:rPr sz="1800" b="1" dirty="0">
                <a:latin typeface="Arial"/>
                <a:cs typeface="Arial"/>
              </a:rPr>
              <a:t>тухай</a:t>
            </a:r>
            <a:endParaRPr sz="1800">
              <a:latin typeface="Arial"/>
              <a:cs typeface="Arial"/>
            </a:endParaRPr>
          </a:p>
          <a:p>
            <a:pPr marL="12700" marR="5080" lvl="2">
              <a:lnSpc>
                <a:spcPct val="100000"/>
              </a:lnSpc>
              <a:spcBef>
                <a:spcPts val="1505"/>
              </a:spcBef>
              <a:buSzPct val="94444"/>
              <a:buAutoNum type="arabicPeriod" startAt="5"/>
              <a:tabLst>
                <a:tab pos="584835" algn="l"/>
              </a:tabLst>
            </a:pPr>
            <a:r>
              <a:rPr sz="1800" spc="-5" dirty="0">
                <a:solidFill>
                  <a:srgbClr val="333333"/>
                </a:solidFill>
                <a:latin typeface="Arial"/>
                <a:cs typeface="Arial"/>
              </a:rPr>
              <a:t>төрийн санхүү, төсвийн хяналт </a:t>
            </a:r>
            <a:r>
              <a:rPr sz="1800" b="1" spc="-10" dirty="0">
                <a:solidFill>
                  <a:srgbClr val="E0251C"/>
                </a:solidFill>
                <a:latin typeface="Arial"/>
                <a:cs typeface="Arial"/>
              </a:rPr>
              <a:t>/аудит/</a:t>
            </a:r>
            <a:r>
              <a:rPr sz="1800" spc="-10" dirty="0">
                <a:solidFill>
                  <a:srgbClr val="002C74"/>
                </a:solidFill>
                <a:latin typeface="Arial"/>
                <a:cs typeface="Arial"/>
              </a:rPr>
              <a:t>-</a:t>
            </a:r>
            <a:r>
              <a:rPr sz="1800" spc="-10" dirty="0">
                <a:solidFill>
                  <a:srgbClr val="333333"/>
                </a:solidFill>
                <a:latin typeface="Arial"/>
                <a:cs typeface="Arial"/>
              </a:rPr>
              <a:t>ыг </a:t>
            </a:r>
            <a:r>
              <a:rPr sz="1800" spc="-20" dirty="0">
                <a:solidFill>
                  <a:srgbClr val="333333"/>
                </a:solidFill>
                <a:latin typeface="Arial"/>
                <a:cs typeface="Arial"/>
              </a:rPr>
              <a:t>хараат бусаар </a:t>
            </a:r>
            <a:r>
              <a:rPr sz="1800" spc="-10" dirty="0">
                <a:solidFill>
                  <a:srgbClr val="333333"/>
                </a:solidFill>
                <a:latin typeface="Arial"/>
                <a:cs typeface="Arial"/>
              </a:rPr>
              <a:t>хэрэгжүүлэх байгууллагын </a:t>
            </a:r>
            <a:r>
              <a:rPr sz="1800" dirty="0">
                <a:solidFill>
                  <a:srgbClr val="333333"/>
                </a:solidFill>
                <a:latin typeface="Arial"/>
                <a:cs typeface="Arial"/>
              </a:rPr>
              <a:t>бүрэн </a:t>
            </a:r>
            <a:r>
              <a:rPr sz="1800" spc="-10" dirty="0">
                <a:solidFill>
                  <a:srgbClr val="333333"/>
                </a:solidFill>
                <a:latin typeface="Arial"/>
                <a:cs typeface="Arial"/>
              </a:rPr>
              <a:t>эрх,  </a:t>
            </a:r>
            <a:r>
              <a:rPr sz="1800" spc="-15" dirty="0">
                <a:solidFill>
                  <a:srgbClr val="333333"/>
                </a:solidFill>
                <a:latin typeface="Arial"/>
                <a:cs typeface="Arial"/>
              </a:rPr>
              <a:t>зохион </a:t>
            </a:r>
            <a:r>
              <a:rPr sz="1800" spc="-35" dirty="0">
                <a:solidFill>
                  <a:srgbClr val="333333"/>
                </a:solidFill>
                <a:latin typeface="Arial"/>
                <a:cs typeface="Arial"/>
              </a:rPr>
              <a:t>байгуулалт, </a:t>
            </a:r>
            <a:r>
              <a:rPr sz="1800" dirty="0">
                <a:solidFill>
                  <a:srgbClr val="333333"/>
                </a:solidFill>
                <a:latin typeface="Arial"/>
                <a:cs typeface="Arial"/>
              </a:rPr>
              <a:t>үйл </a:t>
            </a:r>
            <a:r>
              <a:rPr sz="1800" spc="-10" dirty="0">
                <a:solidFill>
                  <a:srgbClr val="333333"/>
                </a:solidFill>
                <a:latin typeface="Arial"/>
                <a:cs typeface="Arial"/>
              </a:rPr>
              <a:t>ажиллагааны журмыг </a:t>
            </a:r>
            <a:r>
              <a:rPr sz="1800" spc="-15" dirty="0">
                <a:solidFill>
                  <a:srgbClr val="333333"/>
                </a:solidFill>
                <a:latin typeface="Arial"/>
                <a:cs typeface="Arial"/>
              </a:rPr>
              <a:t>хуулиар</a:t>
            </a:r>
            <a:r>
              <a:rPr sz="1800" spc="195" dirty="0">
                <a:solidFill>
                  <a:srgbClr val="333333"/>
                </a:solidFill>
                <a:latin typeface="Arial"/>
                <a:cs typeface="Arial"/>
              </a:rPr>
              <a:t> </a:t>
            </a:r>
            <a:r>
              <a:rPr sz="1800" spc="-15" dirty="0">
                <a:solidFill>
                  <a:srgbClr val="333333"/>
                </a:solidFill>
                <a:latin typeface="Arial"/>
                <a:cs typeface="Arial"/>
              </a:rPr>
              <a:t>тогтоох;</a:t>
            </a:r>
            <a:endParaRPr sz="1800">
              <a:latin typeface="Arial"/>
              <a:cs typeface="Arial"/>
            </a:endParaRPr>
          </a:p>
          <a:p>
            <a:pPr lvl="2">
              <a:lnSpc>
                <a:spcPct val="100000"/>
              </a:lnSpc>
              <a:spcBef>
                <a:spcPts val="35"/>
              </a:spcBef>
              <a:buClr>
                <a:srgbClr val="333333"/>
              </a:buClr>
              <a:buFont typeface="Arial"/>
              <a:buAutoNum type="arabicPeriod" startAt="5"/>
            </a:pPr>
            <a:endParaRPr sz="1850">
              <a:latin typeface="Arial"/>
              <a:cs typeface="Arial"/>
            </a:endParaRPr>
          </a:p>
          <a:p>
            <a:pPr marL="584200" lvl="2" indent="-572135">
              <a:lnSpc>
                <a:spcPct val="100000"/>
              </a:lnSpc>
              <a:buSzPct val="94444"/>
              <a:buAutoNum type="arabicPeriod" startAt="5"/>
              <a:tabLst>
                <a:tab pos="584835" algn="l"/>
              </a:tabLst>
            </a:pPr>
            <a:r>
              <a:rPr sz="1800" spc="-5" dirty="0">
                <a:solidFill>
                  <a:srgbClr val="333333"/>
                </a:solidFill>
                <a:latin typeface="Arial"/>
                <a:cs typeface="Arial"/>
              </a:rPr>
              <a:t>төрийн нийтийн өмчийг </a:t>
            </a:r>
            <a:r>
              <a:rPr sz="1800" spc="-15" dirty="0">
                <a:solidFill>
                  <a:srgbClr val="333333"/>
                </a:solidFill>
                <a:latin typeface="Arial"/>
                <a:cs typeface="Arial"/>
              </a:rPr>
              <a:t>зохистой </a:t>
            </a:r>
            <a:r>
              <a:rPr sz="1800" spc="-10" dirty="0">
                <a:solidFill>
                  <a:srgbClr val="333333"/>
                </a:solidFill>
                <a:latin typeface="Arial"/>
                <a:cs typeface="Arial"/>
              </a:rPr>
              <a:t>ашиглах, </a:t>
            </a:r>
            <a:r>
              <a:rPr sz="1800" spc="-15" dirty="0">
                <a:solidFill>
                  <a:srgbClr val="333333"/>
                </a:solidFill>
                <a:latin typeface="Arial"/>
                <a:cs typeface="Arial"/>
              </a:rPr>
              <a:t>зарцуулахад </a:t>
            </a:r>
            <a:r>
              <a:rPr sz="1800" spc="-10" dirty="0">
                <a:solidFill>
                  <a:srgbClr val="333333"/>
                </a:solidFill>
                <a:latin typeface="Arial"/>
                <a:cs typeface="Arial"/>
              </a:rPr>
              <a:t>тавих </a:t>
            </a:r>
            <a:r>
              <a:rPr sz="1800" spc="-5" dirty="0">
                <a:solidFill>
                  <a:srgbClr val="333333"/>
                </a:solidFill>
                <a:latin typeface="Arial"/>
                <a:cs typeface="Arial"/>
              </a:rPr>
              <a:t>хяналтыг </a:t>
            </a:r>
            <a:r>
              <a:rPr sz="1800" spc="-10" dirty="0">
                <a:solidFill>
                  <a:srgbClr val="333333"/>
                </a:solidFill>
                <a:latin typeface="Arial"/>
                <a:cs typeface="Arial"/>
              </a:rPr>
              <a:t>боловсронгуй</a:t>
            </a:r>
            <a:r>
              <a:rPr sz="1800" spc="240" dirty="0">
                <a:solidFill>
                  <a:srgbClr val="333333"/>
                </a:solidFill>
                <a:latin typeface="Arial"/>
                <a:cs typeface="Arial"/>
              </a:rPr>
              <a:t> </a:t>
            </a:r>
            <a:r>
              <a:rPr sz="1800" spc="-20" dirty="0">
                <a:solidFill>
                  <a:srgbClr val="333333"/>
                </a:solidFill>
                <a:latin typeface="Arial"/>
                <a:cs typeface="Arial"/>
              </a:rPr>
              <a:t>болгох.</a:t>
            </a:r>
            <a:endParaRPr sz="1800">
              <a:latin typeface="Arial"/>
              <a:cs typeface="Arial"/>
            </a:endParaRPr>
          </a:p>
          <a:p>
            <a:pPr marL="355600" marR="8255" indent="-342900">
              <a:lnSpc>
                <a:spcPct val="100000"/>
              </a:lnSpc>
              <a:spcBef>
                <a:spcPts val="1789"/>
              </a:spcBef>
              <a:buChar char="•"/>
              <a:tabLst>
                <a:tab pos="354965" algn="l"/>
                <a:tab pos="355600" algn="l"/>
              </a:tabLst>
            </a:pPr>
            <a:r>
              <a:rPr sz="1800" spc="-5" dirty="0">
                <a:latin typeface="Arial"/>
                <a:cs typeface="Arial"/>
              </a:rPr>
              <a:t>Төрийн аудитын байгууллагын </a:t>
            </a:r>
            <a:r>
              <a:rPr sz="1800" dirty="0">
                <a:latin typeface="Arial"/>
                <a:cs typeface="Arial"/>
              </a:rPr>
              <a:t>бие </a:t>
            </a:r>
            <a:r>
              <a:rPr sz="1800" spc="-5" dirty="0">
                <a:latin typeface="Arial"/>
                <a:cs typeface="Arial"/>
              </a:rPr>
              <a:t>даасан, </a:t>
            </a:r>
            <a:r>
              <a:rPr sz="1800" dirty="0">
                <a:latin typeface="Arial"/>
                <a:cs typeface="Arial"/>
              </a:rPr>
              <a:t>үйл </a:t>
            </a:r>
            <a:r>
              <a:rPr sz="1800" spc="-5" dirty="0">
                <a:latin typeface="Arial"/>
                <a:cs typeface="Arial"/>
              </a:rPr>
              <a:t>ажиллагааны хараат </a:t>
            </a:r>
            <a:r>
              <a:rPr sz="1800" spc="-10" dirty="0">
                <a:latin typeface="Arial"/>
                <a:cs typeface="Arial"/>
              </a:rPr>
              <a:t>бус </a:t>
            </a:r>
            <a:r>
              <a:rPr sz="1800" dirty="0">
                <a:latin typeface="Arial"/>
                <a:cs typeface="Arial"/>
              </a:rPr>
              <a:t>байдлыг </a:t>
            </a:r>
            <a:r>
              <a:rPr sz="1800" spc="-5" dirty="0">
                <a:latin typeface="Arial"/>
                <a:cs typeface="Arial"/>
              </a:rPr>
              <a:t>сайжруулах,  эрх хэмжээг</a:t>
            </a:r>
            <a:r>
              <a:rPr sz="1800" spc="-25" dirty="0">
                <a:latin typeface="Arial"/>
                <a:cs typeface="Arial"/>
              </a:rPr>
              <a:t> </a:t>
            </a:r>
            <a:r>
              <a:rPr sz="1800" dirty="0">
                <a:latin typeface="Arial"/>
                <a:cs typeface="Arial"/>
              </a:rPr>
              <a:t>нэмэгдүүлэх;</a:t>
            </a:r>
            <a:endParaRPr sz="1800">
              <a:latin typeface="Arial"/>
              <a:cs typeface="Arial"/>
            </a:endParaRPr>
          </a:p>
          <a:p>
            <a:pPr marL="355600" marR="5715" indent="-342900">
              <a:lnSpc>
                <a:spcPct val="100000"/>
              </a:lnSpc>
              <a:spcBef>
                <a:spcPts val="5"/>
              </a:spcBef>
              <a:buChar char="•"/>
              <a:tabLst>
                <a:tab pos="354965" algn="l"/>
                <a:tab pos="355600" algn="l"/>
                <a:tab pos="1299845" algn="l"/>
                <a:tab pos="2747010" algn="l"/>
                <a:tab pos="3308985" algn="l"/>
                <a:tab pos="4923155" algn="l"/>
                <a:tab pos="5908040" algn="l"/>
                <a:tab pos="6884670" algn="l"/>
                <a:tab pos="7755255" algn="l"/>
                <a:tab pos="8686800" algn="l"/>
                <a:tab pos="9599295" algn="l"/>
              </a:tabLst>
            </a:pPr>
            <a:r>
              <a:rPr sz="1800" dirty="0">
                <a:latin typeface="Arial"/>
                <a:cs typeface="Arial"/>
              </a:rPr>
              <a:t>Зо</a:t>
            </a:r>
            <a:r>
              <a:rPr sz="1800" spc="-15" dirty="0">
                <a:latin typeface="Arial"/>
                <a:cs typeface="Arial"/>
              </a:rPr>
              <a:t>х</a:t>
            </a:r>
            <a:r>
              <a:rPr sz="1800" dirty="0">
                <a:latin typeface="Arial"/>
                <a:cs typeface="Arial"/>
              </a:rPr>
              <a:t>ион	бай</a:t>
            </a:r>
            <a:r>
              <a:rPr sz="1800" spc="20" dirty="0">
                <a:latin typeface="Arial"/>
                <a:cs typeface="Arial"/>
              </a:rPr>
              <a:t>г</a:t>
            </a:r>
            <a:r>
              <a:rPr sz="1800" spc="-10" dirty="0">
                <a:latin typeface="Arial"/>
                <a:cs typeface="Arial"/>
              </a:rPr>
              <a:t>у</a:t>
            </a:r>
            <a:r>
              <a:rPr sz="1800" spc="-25" dirty="0">
                <a:latin typeface="Arial"/>
                <a:cs typeface="Arial"/>
              </a:rPr>
              <a:t>у</a:t>
            </a:r>
            <a:r>
              <a:rPr sz="1800" spc="15" dirty="0">
                <a:latin typeface="Arial"/>
                <a:cs typeface="Arial"/>
              </a:rPr>
              <a:t>л</a:t>
            </a:r>
            <a:r>
              <a:rPr sz="1800" spc="-5" dirty="0">
                <a:latin typeface="Arial"/>
                <a:cs typeface="Arial"/>
              </a:rPr>
              <a:t>а</a:t>
            </a:r>
            <a:r>
              <a:rPr sz="1800" spc="5" dirty="0">
                <a:latin typeface="Arial"/>
                <a:cs typeface="Arial"/>
              </a:rPr>
              <a:t>л</a:t>
            </a:r>
            <a:r>
              <a:rPr sz="1800" dirty="0">
                <a:latin typeface="Arial"/>
                <a:cs typeface="Arial"/>
              </a:rPr>
              <a:t>т,	үйл	</a:t>
            </a:r>
            <a:r>
              <a:rPr sz="1800" spc="-20" dirty="0">
                <a:latin typeface="Arial"/>
                <a:cs typeface="Arial"/>
              </a:rPr>
              <a:t>а</a:t>
            </a:r>
            <a:r>
              <a:rPr sz="1800" dirty="0">
                <a:latin typeface="Arial"/>
                <a:cs typeface="Arial"/>
              </a:rPr>
              <a:t>жи</a:t>
            </a:r>
            <a:r>
              <a:rPr sz="1800" spc="-10" dirty="0">
                <a:latin typeface="Arial"/>
                <a:cs typeface="Arial"/>
              </a:rPr>
              <a:t>л</a:t>
            </a:r>
            <a:r>
              <a:rPr sz="1800" dirty="0">
                <a:latin typeface="Arial"/>
                <a:cs typeface="Arial"/>
              </a:rPr>
              <a:t>л</a:t>
            </a:r>
            <a:r>
              <a:rPr sz="1800" spc="-5" dirty="0">
                <a:latin typeface="Arial"/>
                <a:cs typeface="Arial"/>
              </a:rPr>
              <a:t>аг</a:t>
            </a:r>
            <a:r>
              <a:rPr sz="1800" spc="-10" dirty="0">
                <a:latin typeface="Arial"/>
                <a:cs typeface="Arial"/>
              </a:rPr>
              <a:t>а</a:t>
            </a:r>
            <a:r>
              <a:rPr sz="1800" spc="-5" dirty="0">
                <a:latin typeface="Arial"/>
                <a:cs typeface="Arial"/>
              </a:rPr>
              <a:t>ан</a:t>
            </a:r>
            <a:r>
              <a:rPr sz="1800" dirty="0">
                <a:latin typeface="Arial"/>
                <a:cs typeface="Arial"/>
              </a:rPr>
              <a:t>ы	</a:t>
            </a:r>
            <a:r>
              <a:rPr sz="1800" spc="5" dirty="0">
                <a:latin typeface="Arial"/>
                <a:cs typeface="Arial"/>
              </a:rPr>
              <a:t>ж</a:t>
            </a:r>
            <a:r>
              <a:rPr sz="1800" spc="-25" dirty="0">
                <a:latin typeface="Arial"/>
                <a:cs typeface="Arial"/>
              </a:rPr>
              <a:t>у</a:t>
            </a:r>
            <a:r>
              <a:rPr sz="1800" spc="-5" dirty="0">
                <a:latin typeface="Arial"/>
                <a:cs typeface="Arial"/>
              </a:rPr>
              <a:t>рм</a:t>
            </a:r>
            <a:r>
              <a:rPr sz="1800" spc="5" dirty="0">
                <a:latin typeface="Arial"/>
                <a:cs typeface="Arial"/>
              </a:rPr>
              <a:t>ы</a:t>
            </a:r>
            <a:r>
              <a:rPr sz="1800" dirty="0">
                <a:latin typeface="Arial"/>
                <a:cs typeface="Arial"/>
              </a:rPr>
              <a:t>г	М</a:t>
            </a:r>
            <a:r>
              <a:rPr sz="1800" spc="5" dirty="0">
                <a:latin typeface="Arial"/>
                <a:cs typeface="Arial"/>
              </a:rPr>
              <a:t>о</a:t>
            </a:r>
            <a:r>
              <a:rPr sz="1800" spc="-5" dirty="0">
                <a:latin typeface="Arial"/>
                <a:cs typeface="Arial"/>
              </a:rPr>
              <a:t>н</a:t>
            </a:r>
            <a:r>
              <a:rPr sz="1800" spc="15" dirty="0">
                <a:latin typeface="Arial"/>
                <a:cs typeface="Arial"/>
              </a:rPr>
              <a:t>г</a:t>
            </a:r>
            <a:r>
              <a:rPr sz="1800" spc="-5" dirty="0">
                <a:latin typeface="Arial"/>
                <a:cs typeface="Arial"/>
              </a:rPr>
              <a:t>о</a:t>
            </a:r>
            <a:r>
              <a:rPr sz="1800" dirty="0">
                <a:latin typeface="Arial"/>
                <a:cs typeface="Arial"/>
              </a:rPr>
              <a:t>л	</a:t>
            </a:r>
            <a:r>
              <a:rPr sz="1800" spc="-5" dirty="0">
                <a:latin typeface="Arial"/>
                <a:cs typeface="Arial"/>
              </a:rPr>
              <a:t>Улс</a:t>
            </a:r>
            <a:r>
              <a:rPr sz="1800" dirty="0">
                <a:latin typeface="Arial"/>
                <a:cs typeface="Arial"/>
              </a:rPr>
              <a:t>ын	</a:t>
            </a:r>
            <a:r>
              <a:rPr sz="1800" spc="-5" dirty="0">
                <a:latin typeface="Arial"/>
                <a:cs typeface="Arial"/>
              </a:rPr>
              <a:t>Үндс</a:t>
            </a:r>
            <a:r>
              <a:rPr sz="1800" spc="5" dirty="0">
                <a:latin typeface="Arial"/>
                <a:cs typeface="Arial"/>
              </a:rPr>
              <a:t>э</a:t>
            </a:r>
            <a:r>
              <a:rPr sz="1800" dirty="0">
                <a:latin typeface="Arial"/>
                <a:cs typeface="Arial"/>
              </a:rPr>
              <a:t>н	х</a:t>
            </a:r>
            <a:r>
              <a:rPr sz="1800" spc="-15" dirty="0">
                <a:latin typeface="Arial"/>
                <a:cs typeface="Arial"/>
              </a:rPr>
              <a:t>уу</a:t>
            </a:r>
            <a:r>
              <a:rPr sz="1800" dirty="0">
                <a:latin typeface="Arial"/>
                <a:cs typeface="Arial"/>
              </a:rPr>
              <a:t>льд	</a:t>
            </a:r>
            <a:r>
              <a:rPr sz="1800" spc="-5" dirty="0">
                <a:latin typeface="Arial"/>
                <a:cs typeface="Arial"/>
              </a:rPr>
              <a:t>ни</a:t>
            </a:r>
            <a:r>
              <a:rPr sz="1800" spc="-10" dirty="0">
                <a:latin typeface="Arial"/>
                <a:cs typeface="Arial"/>
              </a:rPr>
              <a:t>й</a:t>
            </a:r>
            <a:r>
              <a:rPr sz="1800" dirty="0">
                <a:latin typeface="Arial"/>
                <a:cs typeface="Arial"/>
              </a:rPr>
              <a:t>цүүлэн  </a:t>
            </a:r>
            <a:r>
              <a:rPr sz="1800" spc="-5" dirty="0">
                <a:latin typeface="Arial"/>
                <a:cs typeface="Arial"/>
              </a:rPr>
              <a:t>шинэчлэх.</a:t>
            </a:r>
            <a:endParaRPr sz="1800">
              <a:latin typeface="Arial"/>
              <a:cs typeface="Arial"/>
            </a:endParaRPr>
          </a:p>
        </p:txBody>
      </p:sp>
      <p:sp>
        <p:nvSpPr>
          <p:cNvPr id="6" name="object 6"/>
          <p:cNvSpPr/>
          <p:nvPr/>
        </p:nvSpPr>
        <p:spPr>
          <a:xfrm>
            <a:off x="5529071" y="283463"/>
            <a:ext cx="1133855" cy="1260347"/>
          </a:xfrm>
          <a:prstGeom prst="rect">
            <a:avLst/>
          </a:prstGeom>
          <a:blipFill>
            <a:blip r:embed="rId2" cstate="print"/>
            <a:stretch>
              <a:fillRect/>
            </a:stretch>
          </a:blipFill>
        </p:spPr>
        <p:txBody>
          <a:bodyPr wrap="square" lIns="0" tIns="0" rIns="0" bIns="0" rtlCol="0"/>
          <a:lstStyle/>
          <a:p>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253744" y="2629026"/>
            <a:ext cx="9676765" cy="1128835"/>
          </a:xfrm>
          <a:prstGeom prst="rect">
            <a:avLst/>
          </a:prstGeom>
        </p:spPr>
        <p:txBody>
          <a:bodyPr vert="horz" wrap="square" lIns="0" tIns="81280" rIns="0" bIns="0" rtlCol="0">
            <a:spAutoFit/>
          </a:bodyPr>
          <a:lstStyle/>
          <a:p>
            <a:pPr marL="12700" marR="5080" indent="1163955" algn="ctr">
              <a:lnSpc>
                <a:spcPts val="4320"/>
              </a:lnSpc>
              <a:spcBef>
                <a:spcPts val="640"/>
              </a:spcBef>
            </a:pPr>
            <a:r>
              <a:rPr sz="4000" b="0" spc="-5" dirty="0">
                <a:solidFill>
                  <a:srgbClr val="002C74"/>
                </a:solidFill>
                <a:latin typeface="Arial"/>
                <a:cs typeface="Arial"/>
              </a:rPr>
              <a:t>Төрийн </a:t>
            </a:r>
            <a:r>
              <a:rPr sz="4000" b="0" spc="-35" dirty="0">
                <a:solidFill>
                  <a:srgbClr val="002C74"/>
                </a:solidFill>
                <a:latin typeface="Arial"/>
                <a:cs typeface="Arial"/>
              </a:rPr>
              <a:t>аудитын </a:t>
            </a:r>
            <a:r>
              <a:rPr sz="4000" b="0" spc="-5" dirty="0" err="1">
                <a:solidFill>
                  <a:srgbClr val="002C74"/>
                </a:solidFill>
                <a:latin typeface="Arial"/>
                <a:cs typeface="Arial"/>
              </a:rPr>
              <a:t>тухай</a:t>
            </a:r>
            <a:r>
              <a:rPr sz="4000" b="0" spc="-5" dirty="0">
                <a:solidFill>
                  <a:srgbClr val="002C74"/>
                </a:solidFill>
                <a:latin typeface="Arial"/>
                <a:cs typeface="Arial"/>
              </a:rPr>
              <a:t> </a:t>
            </a:r>
            <a:r>
              <a:rPr sz="4000" b="0" spc="-20" dirty="0" err="1">
                <a:solidFill>
                  <a:srgbClr val="002C74"/>
                </a:solidFill>
                <a:latin typeface="Arial"/>
                <a:cs typeface="Arial"/>
              </a:rPr>
              <a:t>хууль</a:t>
            </a:r>
            <a:br>
              <a:rPr sz="4000" b="0" spc="-20" dirty="0">
                <a:solidFill>
                  <a:srgbClr val="002C74"/>
                </a:solidFill>
                <a:latin typeface="Arial"/>
                <a:cs typeface="Arial"/>
              </a:rPr>
            </a:br>
            <a:r>
              <a:rPr lang="mn-MN" sz="2000" b="0" i="1" spc="-20" dirty="0">
                <a:solidFill>
                  <a:srgbClr val="002C74"/>
                </a:solidFill>
                <a:latin typeface="Arial"/>
                <a:cs typeface="Arial"/>
              </a:rPr>
              <a:t> /</a:t>
            </a:r>
            <a:r>
              <a:rPr lang="mn-MN" sz="2800" b="0" i="1" spc="-5" dirty="0">
                <a:solidFill>
                  <a:srgbClr val="002C74"/>
                </a:solidFill>
                <a:latin typeface="Arial"/>
                <a:cs typeface="Arial"/>
              </a:rPr>
              <a:t>шинэчилсэн</a:t>
            </a:r>
            <a:r>
              <a:rPr lang="en-US" sz="2800" b="0" i="1" spc="-5" dirty="0">
                <a:solidFill>
                  <a:srgbClr val="002C74"/>
                </a:solidFill>
                <a:latin typeface="Arial"/>
                <a:cs typeface="Arial"/>
              </a:rPr>
              <a:t> </a:t>
            </a:r>
            <a:r>
              <a:rPr lang="mn-MN" sz="2800" b="0" i="1" spc="-20" dirty="0" err="1">
                <a:solidFill>
                  <a:srgbClr val="002C74"/>
                </a:solidFill>
                <a:latin typeface="Arial"/>
                <a:cs typeface="Arial"/>
              </a:rPr>
              <a:t>найру</a:t>
            </a:r>
            <a:r>
              <a:rPr sz="2800" b="0" i="1" spc="-20" dirty="0" err="1">
                <a:solidFill>
                  <a:srgbClr val="002C74"/>
                </a:solidFill>
                <a:latin typeface="Arial"/>
                <a:cs typeface="Arial"/>
              </a:rPr>
              <a:t>улга</a:t>
            </a:r>
            <a:r>
              <a:rPr sz="2800" b="0" i="1" spc="-20" dirty="0">
                <a:solidFill>
                  <a:srgbClr val="002C74"/>
                </a:solidFill>
                <a:latin typeface="Arial"/>
                <a:cs typeface="Arial"/>
              </a:rPr>
              <a:t>/</a:t>
            </a:r>
            <a:endParaRPr sz="2000" i="1" dirty="0">
              <a:latin typeface="Arial"/>
              <a:cs typeface="Aria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object 2"/>
          <p:cNvGrpSpPr/>
          <p:nvPr/>
        </p:nvGrpSpPr>
        <p:grpSpPr>
          <a:xfrm>
            <a:off x="848613" y="2002535"/>
            <a:ext cx="10600055" cy="3769360"/>
            <a:chOff x="848613" y="2002535"/>
            <a:chExt cx="10600055" cy="3769360"/>
          </a:xfrm>
        </p:grpSpPr>
        <p:sp>
          <p:nvSpPr>
            <p:cNvPr id="3" name="object 3"/>
            <p:cNvSpPr/>
            <p:nvPr/>
          </p:nvSpPr>
          <p:spPr>
            <a:xfrm>
              <a:off x="854963" y="2225039"/>
              <a:ext cx="10587355" cy="3540760"/>
            </a:xfrm>
            <a:custGeom>
              <a:avLst/>
              <a:gdLst/>
              <a:ahLst/>
              <a:cxnLst/>
              <a:rect l="l" t="t" r="r" b="b"/>
              <a:pathLst>
                <a:path w="10587355" h="3540760">
                  <a:moveTo>
                    <a:pt x="0" y="156972"/>
                  </a:moveTo>
                  <a:lnTo>
                    <a:pt x="8002" y="107338"/>
                  </a:lnTo>
                  <a:lnTo>
                    <a:pt x="30288" y="64245"/>
                  </a:lnTo>
                  <a:lnTo>
                    <a:pt x="64270" y="30272"/>
                  </a:lnTo>
                  <a:lnTo>
                    <a:pt x="107364" y="7997"/>
                  </a:lnTo>
                  <a:lnTo>
                    <a:pt x="156984" y="0"/>
                  </a:lnTo>
                  <a:lnTo>
                    <a:pt x="10430256" y="0"/>
                  </a:lnTo>
                  <a:lnTo>
                    <a:pt x="10479889" y="7997"/>
                  </a:lnTo>
                  <a:lnTo>
                    <a:pt x="10522982" y="30272"/>
                  </a:lnTo>
                  <a:lnTo>
                    <a:pt x="10556955" y="64245"/>
                  </a:lnTo>
                  <a:lnTo>
                    <a:pt x="10579230" y="107338"/>
                  </a:lnTo>
                  <a:lnTo>
                    <a:pt x="10587228" y="156972"/>
                  </a:lnTo>
                  <a:lnTo>
                    <a:pt x="10587228" y="3383267"/>
                  </a:lnTo>
                  <a:lnTo>
                    <a:pt x="10579230" y="3432887"/>
                  </a:lnTo>
                  <a:lnTo>
                    <a:pt x="10556955" y="3475981"/>
                  </a:lnTo>
                  <a:lnTo>
                    <a:pt x="10522982" y="3509963"/>
                  </a:lnTo>
                  <a:lnTo>
                    <a:pt x="10479889" y="3532249"/>
                  </a:lnTo>
                  <a:lnTo>
                    <a:pt x="10430256" y="3540252"/>
                  </a:lnTo>
                  <a:lnTo>
                    <a:pt x="156984" y="3540252"/>
                  </a:lnTo>
                  <a:lnTo>
                    <a:pt x="107364" y="3532249"/>
                  </a:lnTo>
                  <a:lnTo>
                    <a:pt x="64270" y="3509963"/>
                  </a:lnTo>
                  <a:lnTo>
                    <a:pt x="30288" y="3475981"/>
                  </a:lnTo>
                  <a:lnTo>
                    <a:pt x="8002" y="3432887"/>
                  </a:lnTo>
                  <a:lnTo>
                    <a:pt x="0" y="3383267"/>
                  </a:lnTo>
                  <a:lnTo>
                    <a:pt x="0" y="156972"/>
                  </a:lnTo>
                  <a:close/>
                </a:path>
              </a:pathLst>
            </a:custGeom>
            <a:ln w="12700">
              <a:solidFill>
                <a:srgbClr val="000000"/>
              </a:solidFill>
              <a:prstDash val="sysDash"/>
            </a:ln>
          </p:spPr>
          <p:txBody>
            <a:bodyPr wrap="square" lIns="0" tIns="0" rIns="0" bIns="0" rtlCol="0"/>
            <a:lstStyle/>
            <a:p>
              <a:endParaRPr/>
            </a:p>
          </p:txBody>
        </p:sp>
        <p:sp>
          <p:nvSpPr>
            <p:cNvPr id="4" name="object 4"/>
            <p:cNvSpPr/>
            <p:nvPr/>
          </p:nvSpPr>
          <p:spPr>
            <a:xfrm>
              <a:off x="1165859" y="2002535"/>
              <a:ext cx="7431405" cy="509270"/>
            </a:xfrm>
            <a:custGeom>
              <a:avLst/>
              <a:gdLst/>
              <a:ahLst/>
              <a:cxnLst/>
              <a:rect l="l" t="t" r="r" b="b"/>
              <a:pathLst>
                <a:path w="7431405" h="509269">
                  <a:moveTo>
                    <a:pt x="7346188" y="0"/>
                  </a:moveTo>
                  <a:lnTo>
                    <a:pt x="84836" y="0"/>
                  </a:lnTo>
                  <a:lnTo>
                    <a:pt x="51815" y="6665"/>
                  </a:lnTo>
                  <a:lnTo>
                    <a:pt x="24849" y="24844"/>
                  </a:lnTo>
                  <a:lnTo>
                    <a:pt x="6667" y="51810"/>
                  </a:lnTo>
                  <a:lnTo>
                    <a:pt x="0" y="84836"/>
                  </a:lnTo>
                  <a:lnTo>
                    <a:pt x="0" y="424179"/>
                  </a:lnTo>
                  <a:lnTo>
                    <a:pt x="6667" y="457205"/>
                  </a:lnTo>
                  <a:lnTo>
                    <a:pt x="24849" y="484171"/>
                  </a:lnTo>
                  <a:lnTo>
                    <a:pt x="51815" y="502350"/>
                  </a:lnTo>
                  <a:lnTo>
                    <a:pt x="84836" y="509015"/>
                  </a:lnTo>
                  <a:lnTo>
                    <a:pt x="7346188" y="509015"/>
                  </a:lnTo>
                  <a:lnTo>
                    <a:pt x="7379213" y="502350"/>
                  </a:lnTo>
                  <a:lnTo>
                    <a:pt x="7406179" y="484171"/>
                  </a:lnTo>
                  <a:lnTo>
                    <a:pt x="7424358" y="457205"/>
                  </a:lnTo>
                  <a:lnTo>
                    <a:pt x="7431024" y="424179"/>
                  </a:lnTo>
                  <a:lnTo>
                    <a:pt x="7431024" y="84836"/>
                  </a:lnTo>
                  <a:lnTo>
                    <a:pt x="7424358" y="51810"/>
                  </a:lnTo>
                  <a:lnTo>
                    <a:pt x="7406179" y="24844"/>
                  </a:lnTo>
                  <a:lnTo>
                    <a:pt x="7379213" y="6665"/>
                  </a:lnTo>
                  <a:lnTo>
                    <a:pt x="7346188" y="0"/>
                  </a:lnTo>
                  <a:close/>
                </a:path>
              </a:pathLst>
            </a:custGeom>
            <a:solidFill>
              <a:srgbClr val="002C74"/>
            </a:solidFill>
          </p:spPr>
          <p:txBody>
            <a:bodyPr wrap="square" lIns="0" tIns="0" rIns="0" bIns="0" rtlCol="0"/>
            <a:lstStyle/>
            <a:p>
              <a:endParaRPr/>
            </a:p>
          </p:txBody>
        </p:sp>
      </p:grpSp>
      <p:sp>
        <p:nvSpPr>
          <p:cNvPr id="5" name="object 5"/>
          <p:cNvSpPr txBox="1"/>
          <p:nvPr/>
        </p:nvSpPr>
        <p:spPr>
          <a:xfrm>
            <a:off x="933703" y="2084324"/>
            <a:ext cx="10431780" cy="2027555"/>
          </a:xfrm>
          <a:prstGeom prst="rect">
            <a:avLst/>
          </a:prstGeom>
        </p:spPr>
        <p:txBody>
          <a:bodyPr vert="horz" wrap="square" lIns="0" tIns="13335" rIns="0" bIns="0" rtlCol="0">
            <a:spAutoFit/>
          </a:bodyPr>
          <a:lstStyle/>
          <a:p>
            <a:pPr marL="349250">
              <a:lnSpc>
                <a:spcPct val="100000"/>
              </a:lnSpc>
              <a:spcBef>
                <a:spcPts val="105"/>
              </a:spcBef>
            </a:pPr>
            <a:r>
              <a:rPr sz="2000" dirty="0">
                <a:solidFill>
                  <a:srgbClr val="FFFFFF"/>
                </a:solidFill>
                <a:latin typeface="Arial"/>
                <a:cs typeface="Arial"/>
              </a:rPr>
              <a:t>ТӨРИЙН </a:t>
            </a:r>
            <a:r>
              <a:rPr sz="2000" spc="-25" dirty="0">
                <a:solidFill>
                  <a:srgbClr val="FFFFFF"/>
                </a:solidFill>
                <a:latin typeface="Arial"/>
                <a:cs typeface="Arial"/>
              </a:rPr>
              <a:t>АУДИТЫН </a:t>
            </a:r>
            <a:r>
              <a:rPr sz="2000" dirty="0">
                <a:solidFill>
                  <a:srgbClr val="FFFFFF"/>
                </a:solidFill>
                <a:latin typeface="Arial"/>
                <a:cs typeface="Arial"/>
              </a:rPr>
              <a:t>ТУХАЙ </a:t>
            </a:r>
            <a:r>
              <a:rPr sz="2000" spc="-15" dirty="0">
                <a:solidFill>
                  <a:srgbClr val="FFFFFF"/>
                </a:solidFill>
                <a:latin typeface="Arial"/>
                <a:cs typeface="Arial"/>
              </a:rPr>
              <a:t>ХУУЛЬ </a:t>
            </a:r>
            <a:r>
              <a:rPr sz="2000" spc="-5" dirty="0">
                <a:solidFill>
                  <a:srgbClr val="FFFFFF"/>
                </a:solidFill>
                <a:latin typeface="Arial"/>
                <a:cs typeface="Arial"/>
              </a:rPr>
              <a:t>/шинэчилсэн</a:t>
            </a:r>
            <a:r>
              <a:rPr sz="2000" spc="-45" dirty="0">
                <a:solidFill>
                  <a:srgbClr val="FFFFFF"/>
                </a:solidFill>
                <a:latin typeface="Arial"/>
                <a:cs typeface="Arial"/>
              </a:rPr>
              <a:t> </a:t>
            </a:r>
            <a:r>
              <a:rPr sz="2000" spc="-15" dirty="0">
                <a:solidFill>
                  <a:srgbClr val="FFFFFF"/>
                </a:solidFill>
                <a:latin typeface="Arial"/>
                <a:cs typeface="Arial"/>
              </a:rPr>
              <a:t>найруулга/</a:t>
            </a:r>
            <a:endParaRPr sz="2000" dirty="0">
              <a:latin typeface="Arial"/>
              <a:cs typeface="Arial"/>
            </a:endParaRPr>
          </a:p>
          <a:p>
            <a:pPr marL="12700" marR="5080" indent="685800" algn="just">
              <a:lnSpc>
                <a:spcPct val="150000"/>
              </a:lnSpc>
              <a:spcBef>
                <a:spcPts val="390"/>
              </a:spcBef>
            </a:pPr>
            <a:r>
              <a:rPr sz="1800" spc="-5" dirty="0">
                <a:latin typeface="Arial"/>
                <a:cs typeface="Arial"/>
              </a:rPr>
              <a:t>Төрийн санхүү, төсвийн хяналтыг </a:t>
            </a:r>
            <a:r>
              <a:rPr sz="1800" spc="-20" dirty="0">
                <a:latin typeface="Arial"/>
                <a:cs typeface="Arial"/>
              </a:rPr>
              <a:t>хараат бусаар </a:t>
            </a:r>
            <a:r>
              <a:rPr sz="1800" spc="-10" dirty="0">
                <a:latin typeface="Arial"/>
                <a:cs typeface="Arial"/>
              </a:rPr>
              <a:t>хэрэгжүүлэх, </a:t>
            </a:r>
            <a:r>
              <a:rPr sz="1800" spc="-15" dirty="0">
                <a:latin typeface="Arial"/>
                <a:cs typeface="Arial"/>
              </a:rPr>
              <a:t>татвар </a:t>
            </a:r>
            <a:r>
              <a:rPr sz="1800" spc="-5" dirty="0">
                <a:latin typeface="Arial"/>
                <a:cs typeface="Arial"/>
              </a:rPr>
              <a:t>болон </a:t>
            </a:r>
            <a:r>
              <a:rPr sz="1800" spc="-15" dirty="0">
                <a:latin typeface="Arial"/>
                <a:cs typeface="Arial"/>
              </a:rPr>
              <a:t>татварын </a:t>
            </a:r>
            <a:r>
              <a:rPr sz="1800" spc="-25" dirty="0">
                <a:latin typeface="Arial"/>
                <a:cs typeface="Arial"/>
              </a:rPr>
              <a:t>бус  </a:t>
            </a:r>
            <a:r>
              <a:rPr sz="1800" spc="-15" dirty="0">
                <a:latin typeface="Arial"/>
                <a:cs typeface="Arial"/>
              </a:rPr>
              <a:t>орлого, байгалийн </a:t>
            </a:r>
            <a:r>
              <a:rPr sz="1800" spc="-10" dirty="0">
                <a:latin typeface="Arial"/>
                <a:cs typeface="Arial"/>
              </a:rPr>
              <a:t>баялгийн ашиглалтаас бүрдсэн </a:t>
            </a:r>
            <a:r>
              <a:rPr sz="1800" spc="-5" dirty="0">
                <a:latin typeface="Arial"/>
                <a:cs typeface="Arial"/>
              </a:rPr>
              <a:t>нийтийн өмчийг </a:t>
            </a:r>
            <a:r>
              <a:rPr sz="1800" spc="-15" dirty="0">
                <a:latin typeface="Arial"/>
                <a:cs typeface="Arial"/>
              </a:rPr>
              <a:t>зохистойгоор </a:t>
            </a:r>
            <a:r>
              <a:rPr sz="1800" spc="-10" dirty="0">
                <a:latin typeface="Arial"/>
                <a:cs typeface="Arial"/>
              </a:rPr>
              <a:t>төлөвлөх,  </a:t>
            </a:r>
            <a:r>
              <a:rPr sz="1800" spc="-5" dirty="0">
                <a:latin typeface="Arial"/>
                <a:cs typeface="Arial"/>
              </a:rPr>
              <a:t>тайлагнах, </a:t>
            </a:r>
            <a:r>
              <a:rPr sz="1800" spc="-10" dirty="0">
                <a:latin typeface="Arial"/>
                <a:cs typeface="Arial"/>
              </a:rPr>
              <a:t>ашиглах, зарцуулах </a:t>
            </a:r>
            <a:r>
              <a:rPr sz="1800" dirty="0">
                <a:latin typeface="Arial"/>
                <a:cs typeface="Arial"/>
              </a:rPr>
              <a:t>үйл </a:t>
            </a:r>
            <a:r>
              <a:rPr sz="1800" spc="-10" dirty="0">
                <a:latin typeface="Arial"/>
                <a:cs typeface="Arial"/>
              </a:rPr>
              <a:t>ажиллагаанд тавих </a:t>
            </a:r>
            <a:r>
              <a:rPr sz="1800" spc="-5" dirty="0">
                <a:latin typeface="Arial"/>
                <a:cs typeface="Arial"/>
              </a:rPr>
              <a:t>хяналтын </a:t>
            </a:r>
            <a:r>
              <a:rPr sz="1800" spc="-10" dirty="0">
                <a:latin typeface="Arial"/>
                <a:cs typeface="Arial"/>
              </a:rPr>
              <a:t>эрх </a:t>
            </a:r>
            <a:r>
              <a:rPr sz="1800" spc="-5" dirty="0">
                <a:latin typeface="Arial"/>
                <a:cs typeface="Arial"/>
              </a:rPr>
              <a:t>зүйн үндсийг </a:t>
            </a:r>
            <a:r>
              <a:rPr sz="1800" spc="-15" dirty="0">
                <a:latin typeface="Arial"/>
                <a:cs typeface="Arial"/>
              </a:rPr>
              <a:t>тогтоох  </a:t>
            </a:r>
            <a:r>
              <a:rPr sz="1800" spc="-10" dirty="0">
                <a:latin typeface="Arial"/>
                <a:cs typeface="Arial"/>
              </a:rPr>
              <a:t>зорилгоор </a:t>
            </a:r>
            <a:r>
              <a:rPr sz="1800" spc="-5" dirty="0">
                <a:latin typeface="Arial"/>
                <a:cs typeface="Arial"/>
              </a:rPr>
              <a:t>төрийн </a:t>
            </a:r>
            <a:r>
              <a:rPr sz="1800" spc="-20" dirty="0">
                <a:latin typeface="Arial"/>
                <a:cs typeface="Arial"/>
              </a:rPr>
              <a:t>аудитын </a:t>
            </a:r>
            <a:r>
              <a:rPr sz="1800" spc="-10" dirty="0">
                <a:latin typeface="Arial"/>
                <a:cs typeface="Arial"/>
              </a:rPr>
              <a:t>тухай </a:t>
            </a:r>
            <a:r>
              <a:rPr sz="1800" spc="-15" dirty="0">
                <a:latin typeface="Arial"/>
                <a:cs typeface="Arial"/>
              </a:rPr>
              <a:t>хуулийн </a:t>
            </a:r>
            <a:r>
              <a:rPr sz="1800" dirty="0">
                <a:latin typeface="Arial"/>
                <a:cs typeface="Arial"/>
              </a:rPr>
              <a:t>шинэчилсэн </a:t>
            </a:r>
            <a:r>
              <a:rPr sz="1800" spc="-15" dirty="0">
                <a:latin typeface="Arial"/>
                <a:cs typeface="Arial"/>
              </a:rPr>
              <a:t>найруулгыг танилцуулж</a:t>
            </a:r>
            <a:r>
              <a:rPr sz="1800" spc="225" dirty="0">
                <a:latin typeface="Arial"/>
                <a:cs typeface="Arial"/>
              </a:rPr>
              <a:t> </a:t>
            </a:r>
            <a:r>
              <a:rPr sz="1800" spc="-10" dirty="0">
                <a:latin typeface="Arial"/>
                <a:cs typeface="Arial"/>
              </a:rPr>
              <a:t>байна.</a:t>
            </a:r>
            <a:endParaRPr sz="1800" dirty="0">
              <a:latin typeface="Arial"/>
              <a:cs typeface="Arial"/>
            </a:endParaRPr>
          </a:p>
        </p:txBody>
      </p:sp>
      <p:grpSp>
        <p:nvGrpSpPr>
          <p:cNvPr id="6" name="object 6"/>
          <p:cNvGrpSpPr/>
          <p:nvPr/>
        </p:nvGrpSpPr>
        <p:grpSpPr>
          <a:xfrm>
            <a:off x="2669222" y="4386007"/>
            <a:ext cx="4886325" cy="1121410"/>
            <a:chOff x="2612551" y="4427318"/>
            <a:chExt cx="4886325" cy="1121410"/>
          </a:xfrm>
        </p:grpSpPr>
        <p:sp>
          <p:nvSpPr>
            <p:cNvPr id="7" name="object 7"/>
            <p:cNvSpPr/>
            <p:nvPr/>
          </p:nvSpPr>
          <p:spPr>
            <a:xfrm>
              <a:off x="2612551" y="4427318"/>
              <a:ext cx="1352827" cy="1048395"/>
            </a:xfrm>
            <a:prstGeom prst="rect">
              <a:avLst/>
            </a:prstGeom>
            <a:blipFill>
              <a:blip r:embed="rId2" cstate="print"/>
              <a:stretch>
                <a:fillRect/>
              </a:stretch>
            </a:blipFill>
          </p:spPr>
          <p:txBody>
            <a:bodyPr wrap="square" lIns="0" tIns="0" rIns="0" bIns="0" rtlCol="0"/>
            <a:lstStyle/>
            <a:p>
              <a:endParaRPr/>
            </a:p>
          </p:txBody>
        </p:sp>
        <p:sp>
          <p:nvSpPr>
            <p:cNvPr id="8" name="object 8"/>
            <p:cNvSpPr/>
            <p:nvPr/>
          </p:nvSpPr>
          <p:spPr>
            <a:xfrm>
              <a:off x="5624322" y="4496561"/>
              <a:ext cx="1850389" cy="1051560"/>
            </a:xfrm>
            <a:custGeom>
              <a:avLst/>
              <a:gdLst/>
              <a:ahLst/>
              <a:cxnLst/>
              <a:rect l="l" t="t" r="r" b="b"/>
              <a:pathLst>
                <a:path w="1850390" h="1051560">
                  <a:moveTo>
                    <a:pt x="0" y="1043940"/>
                  </a:moveTo>
                  <a:lnTo>
                    <a:pt x="0" y="0"/>
                  </a:lnTo>
                </a:path>
                <a:path w="1850390" h="1051560">
                  <a:moveTo>
                    <a:pt x="1850135" y="1051560"/>
                  </a:moveTo>
                  <a:lnTo>
                    <a:pt x="1850135" y="7619"/>
                  </a:lnTo>
                </a:path>
              </a:pathLst>
            </a:custGeom>
            <a:ln w="47625">
              <a:solidFill>
                <a:srgbClr val="002C74"/>
              </a:solidFill>
            </a:ln>
          </p:spPr>
          <p:txBody>
            <a:bodyPr wrap="square" lIns="0" tIns="0" rIns="0" bIns="0" rtlCol="0"/>
            <a:lstStyle/>
            <a:p>
              <a:endParaRPr/>
            </a:p>
          </p:txBody>
        </p:sp>
      </p:grpSp>
      <p:sp>
        <p:nvSpPr>
          <p:cNvPr id="9" name="object 9"/>
          <p:cNvSpPr txBox="1"/>
          <p:nvPr/>
        </p:nvSpPr>
        <p:spPr>
          <a:xfrm>
            <a:off x="4433696" y="4335602"/>
            <a:ext cx="768985" cy="1136015"/>
          </a:xfrm>
          <a:prstGeom prst="rect">
            <a:avLst/>
          </a:prstGeom>
        </p:spPr>
        <p:txBody>
          <a:bodyPr vert="horz" wrap="square" lIns="0" tIns="12700" rIns="0" bIns="0" rtlCol="0">
            <a:spAutoFit/>
          </a:bodyPr>
          <a:lstStyle/>
          <a:p>
            <a:pPr marL="635" algn="ctr">
              <a:lnSpc>
                <a:spcPct val="100000"/>
              </a:lnSpc>
              <a:spcBef>
                <a:spcPts val="100"/>
              </a:spcBef>
            </a:pPr>
            <a:r>
              <a:rPr sz="5400" b="1" dirty="0">
                <a:solidFill>
                  <a:srgbClr val="1F3863"/>
                </a:solidFill>
                <a:latin typeface="Arial"/>
                <a:cs typeface="Arial"/>
              </a:rPr>
              <a:t>6</a:t>
            </a:r>
            <a:endParaRPr sz="5400" dirty="0">
              <a:latin typeface="Arial"/>
              <a:cs typeface="Arial"/>
            </a:endParaRPr>
          </a:p>
          <a:p>
            <a:pPr algn="ctr">
              <a:lnSpc>
                <a:spcPct val="100000"/>
              </a:lnSpc>
              <a:spcBef>
                <a:spcPts val="100"/>
              </a:spcBef>
            </a:pPr>
            <a:r>
              <a:rPr sz="1800" b="1" dirty="0">
                <a:solidFill>
                  <a:srgbClr val="1F3863"/>
                </a:solidFill>
                <a:latin typeface="Arial"/>
                <a:cs typeface="Arial"/>
              </a:rPr>
              <a:t>БҮ</a:t>
            </a:r>
            <a:r>
              <a:rPr sz="1800" b="1" spc="-10" dirty="0">
                <a:solidFill>
                  <a:srgbClr val="1F3863"/>
                </a:solidFill>
                <a:latin typeface="Arial"/>
                <a:cs typeface="Arial"/>
              </a:rPr>
              <a:t>Л</a:t>
            </a:r>
            <a:r>
              <a:rPr sz="1800" b="1" spc="-5" dirty="0">
                <a:solidFill>
                  <a:srgbClr val="1F3863"/>
                </a:solidFill>
                <a:latin typeface="Arial"/>
                <a:cs typeface="Arial"/>
              </a:rPr>
              <a:t>ЭГ</a:t>
            </a:r>
            <a:endParaRPr sz="1800" dirty="0">
              <a:latin typeface="Arial"/>
              <a:cs typeface="Arial"/>
            </a:endParaRPr>
          </a:p>
        </p:txBody>
      </p:sp>
      <p:sp>
        <p:nvSpPr>
          <p:cNvPr id="10" name="object 10"/>
          <p:cNvSpPr txBox="1"/>
          <p:nvPr/>
        </p:nvSpPr>
        <p:spPr>
          <a:xfrm>
            <a:off x="6207378" y="4321809"/>
            <a:ext cx="787400" cy="1135380"/>
          </a:xfrm>
          <a:prstGeom prst="rect">
            <a:avLst/>
          </a:prstGeom>
        </p:spPr>
        <p:txBody>
          <a:bodyPr vert="horz" wrap="square" lIns="0" tIns="12700" rIns="0" bIns="0" rtlCol="0">
            <a:spAutoFit/>
          </a:bodyPr>
          <a:lstStyle/>
          <a:p>
            <a:pPr marL="12700">
              <a:lnSpc>
                <a:spcPct val="100000"/>
              </a:lnSpc>
              <a:spcBef>
                <a:spcPts val="100"/>
              </a:spcBef>
            </a:pPr>
            <a:r>
              <a:rPr sz="5400" b="1" spc="-10" dirty="0">
                <a:solidFill>
                  <a:srgbClr val="1F3863"/>
                </a:solidFill>
                <a:latin typeface="Arial"/>
                <a:cs typeface="Arial"/>
              </a:rPr>
              <a:t>43</a:t>
            </a:r>
            <a:endParaRPr sz="5400" dirty="0">
              <a:latin typeface="Arial"/>
              <a:cs typeface="Arial"/>
            </a:endParaRPr>
          </a:p>
          <a:p>
            <a:pPr marL="96520">
              <a:lnSpc>
                <a:spcPct val="100000"/>
              </a:lnSpc>
              <a:spcBef>
                <a:spcPts val="95"/>
              </a:spcBef>
            </a:pPr>
            <a:r>
              <a:rPr sz="1800" b="1" spc="-5" dirty="0">
                <a:solidFill>
                  <a:srgbClr val="1F3863"/>
                </a:solidFill>
                <a:latin typeface="Arial"/>
                <a:cs typeface="Arial"/>
              </a:rPr>
              <a:t>ЗҮЙЛ</a:t>
            </a:r>
            <a:endParaRPr sz="1800" dirty="0">
              <a:latin typeface="Arial"/>
              <a:cs typeface="Arial"/>
            </a:endParaRPr>
          </a:p>
        </p:txBody>
      </p:sp>
      <p:sp>
        <p:nvSpPr>
          <p:cNvPr id="11" name="object 11"/>
          <p:cNvSpPr txBox="1"/>
          <p:nvPr/>
        </p:nvSpPr>
        <p:spPr>
          <a:xfrm>
            <a:off x="8116316" y="4363973"/>
            <a:ext cx="1168400" cy="1135380"/>
          </a:xfrm>
          <a:prstGeom prst="rect">
            <a:avLst/>
          </a:prstGeom>
        </p:spPr>
        <p:txBody>
          <a:bodyPr vert="horz" wrap="square" lIns="0" tIns="12700" rIns="0" bIns="0" rtlCol="0">
            <a:spAutoFit/>
          </a:bodyPr>
          <a:lstStyle/>
          <a:p>
            <a:pPr algn="ctr">
              <a:lnSpc>
                <a:spcPct val="100000"/>
              </a:lnSpc>
              <a:spcBef>
                <a:spcPts val="100"/>
              </a:spcBef>
            </a:pPr>
            <a:r>
              <a:rPr sz="5400" b="1" spc="-10" dirty="0">
                <a:solidFill>
                  <a:srgbClr val="1F3863"/>
                </a:solidFill>
                <a:latin typeface="Arial"/>
                <a:cs typeface="Arial"/>
              </a:rPr>
              <a:t>225</a:t>
            </a:r>
            <a:endParaRPr sz="5400" dirty="0">
              <a:latin typeface="Arial"/>
              <a:cs typeface="Arial"/>
            </a:endParaRPr>
          </a:p>
          <a:p>
            <a:pPr marL="635" algn="ctr">
              <a:lnSpc>
                <a:spcPct val="100000"/>
              </a:lnSpc>
              <a:spcBef>
                <a:spcPts val="95"/>
              </a:spcBef>
            </a:pPr>
            <a:r>
              <a:rPr sz="1800" b="1" spc="-15" dirty="0">
                <a:solidFill>
                  <a:srgbClr val="1F3863"/>
                </a:solidFill>
                <a:latin typeface="Arial"/>
                <a:cs typeface="Arial"/>
              </a:rPr>
              <a:t>хэсэг</a:t>
            </a:r>
            <a:endParaRPr sz="1800" dirty="0">
              <a:latin typeface="Arial"/>
              <a:cs typeface="Aria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
                                        </p:tgtEl>
                                        <p:attrNameLst>
                                          <p:attrName>style.visibility</p:attrName>
                                        </p:attrNameLst>
                                      </p:cBhvr>
                                      <p:to>
                                        <p:strVal val="visible"/>
                                      </p:to>
                                    </p:set>
                                    <p:anim calcmode="lin" valueType="num">
                                      <p:cBhvr additive="base">
                                        <p:cTn id="13" dur="500" fill="hold"/>
                                        <p:tgtEl>
                                          <p:spTgt spid="9"/>
                                        </p:tgtEl>
                                        <p:attrNameLst>
                                          <p:attrName>ppt_x</p:attrName>
                                        </p:attrNameLst>
                                      </p:cBhvr>
                                      <p:tavLst>
                                        <p:tav tm="0">
                                          <p:val>
                                            <p:strVal val="#ppt_x"/>
                                          </p:val>
                                        </p:tav>
                                        <p:tav tm="100000">
                                          <p:val>
                                            <p:strVal val="#ppt_x"/>
                                          </p:val>
                                        </p:tav>
                                      </p:tavLst>
                                    </p:anim>
                                    <p:anim calcmode="lin" valueType="num">
                                      <p:cBhvr additive="base">
                                        <p:cTn id="14"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anim calcmode="lin" valueType="num">
                                      <p:cBhvr additive="base">
                                        <p:cTn id="19" dur="500" fill="hold"/>
                                        <p:tgtEl>
                                          <p:spTgt spid="10"/>
                                        </p:tgtEl>
                                        <p:attrNameLst>
                                          <p:attrName>ppt_x</p:attrName>
                                        </p:attrNameLst>
                                      </p:cBhvr>
                                      <p:tavLst>
                                        <p:tav tm="0">
                                          <p:val>
                                            <p:strVal val="#ppt_x"/>
                                          </p:val>
                                        </p:tav>
                                        <p:tav tm="100000">
                                          <p:val>
                                            <p:strVal val="#ppt_x"/>
                                          </p:val>
                                        </p:tav>
                                      </p:tavLst>
                                    </p:anim>
                                    <p:anim calcmode="lin" valueType="num">
                                      <p:cBhvr additive="base">
                                        <p:cTn id="20"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1"/>
                                        </p:tgtEl>
                                        <p:attrNameLst>
                                          <p:attrName>style.visibility</p:attrName>
                                        </p:attrNameLst>
                                      </p:cBhvr>
                                      <p:to>
                                        <p:strVal val="visible"/>
                                      </p:to>
                                    </p:set>
                                    <p:anim calcmode="lin" valueType="num">
                                      <p:cBhvr additive="base">
                                        <p:cTn id="25" dur="500" fill="hold"/>
                                        <p:tgtEl>
                                          <p:spTgt spid="11"/>
                                        </p:tgtEl>
                                        <p:attrNameLst>
                                          <p:attrName>ppt_x</p:attrName>
                                        </p:attrNameLst>
                                      </p:cBhvr>
                                      <p:tavLst>
                                        <p:tav tm="0">
                                          <p:val>
                                            <p:strVal val="#ppt_x"/>
                                          </p:val>
                                        </p:tav>
                                        <p:tav tm="100000">
                                          <p:val>
                                            <p:strVal val="#ppt_x"/>
                                          </p:val>
                                        </p:tav>
                                      </p:tavLst>
                                    </p:anim>
                                    <p:anim calcmode="lin" valueType="num">
                                      <p:cBhvr additive="base">
                                        <p:cTn id="26"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P spid="11"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8991600" y="166686"/>
            <a:ext cx="2375535" cy="182101"/>
          </a:xfrm>
          <a:prstGeom prst="rect">
            <a:avLst/>
          </a:prstGeom>
        </p:spPr>
        <p:txBody>
          <a:bodyPr vert="horz" wrap="square" lIns="0" tIns="12700" rIns="0" bIns="0" rtlCol="0">
            <a:spAutoFit/>
          </a:bodyPr>
          <a:lstStyle/>
          <a:p>
            <a:pPr algn="ctr">
              <a:lnSpc>
                <a:spcPct val="100000"/>
              </a:lnSpc>
              <a:spcBef>
                <a:spcPts val="100"/>
              </a:spcBef>
            </a:pPr>
            <a:r>
              <a:rPr sz="1100" b="1" spc="-5" dirty="0">
                <a:latin typeface="Arial"/>
                <a:cs typeface="Arial"/>
              </a:rPr>
              <a:t>ТӨРИЙН </a:t>
            </a:r>
            <a:r>
              <a:rPr sz="1100" b="1" spc="-10" dirty="0">
                <a:latin typeface="Arial"/>
                <a:cs typeface="Arial"/>
              </a:rPr>
              <a:t>АУДИТЫН </a:t>
            </a:r>
            <a:r>
              <a:rPr sz="1100" b="1" spc="-15" dirty="0">
                <a:latin typeface="Arial"/>
                <a:cs typeface="Arial"/>
              </a:rPr>
              <a:t>ТУХАЙ</a:t>
            </a:r>
            <a:r>
              <a:rPr sz="1100" b="1" spc="65" dirty="0">
                <a:latin typeface="Arial"/>
                <a:cs typeface="Arial"/>
              </a:rPr>
              <a:t> </a:t>
            </a:r>
            <a:r>
              <a:rPr sz="1100" b="1" spc="-5" dirty="0">
                <a:latin typeface="Arial"/>
                <a:cs typeface="Arial"/>
              </a:rPr>
              <a:t>ХУУЛЬ</a:t>
            </a:r>
            <a:endParaRPr sz="1100" dirty="0">
              <a:latin typeface="Arial"/>
              <a:cs typeface="Arial"/>
            </a:endParaRPr>
          </a:p>
        </p:txBody>
      </p:sp>
      <p:sp>
        <p:nvSpPr>
          <p:cNvPr id="3" name="object 3"/>
          <p:cNvSpPr/>
          <p:nvPr/>
        </p:nvSpPr>
        <p:spPr>
          <a:xfrm>
            <a:off x="3541776" y="1098803"/>
            <a:ext cx="8091170" cy="1559560"/>
          </a:xfrm>
          <a:custGeom>
            <a:avLst/>
            <a:gdLst/>
            <a:ahLst/>
            <a:cxnLst/>
            <a:rect l="l" t="t" r="r" b="b"/>
            <a:pathLst>
              <a:path w="8091170" h="1559560">
                <a:moveTo>
                  <a:pt x="0" y="114046"/>
                </a:moveTo>
                <a:lnTo>
                  <a:pt x="8961" y="69651"/>
                </a:lnTo>
                <a:lnTo>
                  <a:pt x="33400" y="33400"/>
                </a:lnTo>
                <a:lnTo>
                  <a:pt x="69651" y="8961"/>
                </a:lnTo>
                <a:lnTo>
                  <a:pt x="114046" y="0"/>
                </a:lnTo>
                <a:lnTo>
                  <a:pt x="7976870" y="0"/>
                </a:lnTo>
                <a:lnTo>
                  <a:pt x="8021264" y="8961"/>
                </a:lnTo>
                <a:lnTo>
                  <a:pt x="8057515" y="33400"/>
                </a:lnTo>
                <a:lnTo>
                  <a:pt x="8081954" y="69651"/>
                </a:lnTo>
                <a:lnTo>
                  <a:pt x="8090916" y="114046"/>
                </a:lnTo>
                <a:lnTo>
                  <a:pt x="8090916" y="1445006"/>
                </a:lnTo>
                <a:lnTo>
                  <a:pt x="8081954" y="1489400"/>
                </a:lnTo>
                <a:lnTo>
                  <a:pt x="8057514" y="1525651"/>
                </a:lnTo>
                <a:lnTo>
                  <a:pt x="8021264" y="1550090"/>
                </a:lnTo>
                <a:lnTo>
                  <a:pt x="7976870" y="1559052"/>
                </a:lnTo>
                <a:lnTo>
                  <a:pt x="114046" y="1559052"/>
                </a:lnTo>
                <a:lnTo>
                  <a:pt x="69651" y="1550090"/>
                </a:lnTo>
                <a:lnTo>
                  <a:pt x="33400" y="1525651"/>
                </a:lnTo>
                <a:lnTo>
                  <a:pt x="8961" y="1489400"/>
                </a:lnTo>
                <a:lnTo>
                  <a:pt x="0" y="1445006"/>
                </a:lnTo>
                <a:lnTo>
                  <a:pt x="0" y="114046"/>
                </a:lnTo>
                <a:close/>
              </a:path>
            </a:pathLst>
          </a:custGeom>
          <a:ln w="12699">
            <a:solidFill>
              <a:srgbClr val="FFFFFF"/>
            </a:solidFill>
            <a:prstDash val="sysDash"/>
          </a:ln>
        </p:spPr>
        <p:txBody>
          <a:bodyPr wrap="square" lIns="0" tIns="0" rIns="0" bIns="0" rtlCol="0"/>
          <a:lstStyle/>
          <a:p>
            <a:endParaRPr/>
          </a:p>
        </p:txBody>
      </p:sp>
      <p:sp>
        <p:nvSpPr>
          <p:cNvPr id="6" name="object 6"/>
          <p:cNvSpPr txBox="1"/>
          <p:nvPr/>
        </p:nvSpPr>
        <p:spPr>
          <a:xfrm>
            <a:off x="3795903" y="1252960"/>
            <a:ext cx="7747634" cy="1257395"/>
          </a:xfrm>
          <a:prstGeom prst="rect">
            <a:avLst/>
          </a:prstGeom>
        </p:spPr>
        <p:txBody>
          <a:bodyPr vert="horz" wrap="square" lIns="0" tIns="13335" rIns="0" bIns="0" rtlCol="0">
            <a:spAutoFit/>
          </a:bodyPr>
          <a:lstStyle/>
          <a:p>
            <a:pPr marL="12700" marR="5080" algn="just">
              <a:spcBef>
                <a:spcPts val="105"/>
              </a:spcBef>
            </a:pPr>
            <a:r>
              <a:rPr lang="mn-MN" sz="2000" b="1" spc="-25" dirty="0">
                <a:latin typeface="Arial"/>
                <a:cs typeface="Arial"/>
              </a:rPr>
              <a:t>Т</a:t>
            </a:r>
            <a:r>
              <a:rPr lang="mn-MN" sz="2000" b="1" dirty="0">
                <a:latin typeface="Arial"/>
                <a:cs typeface="Arial"/>
              </a:rPr>
              <a:t>өрийн </a:t>
            </a:r>
            <a:r>
              <a:rPr lang="mn-MN" sz="2000" b="1" spc="20" dirty="0">
                <a:latin typeface="Arial"/>
                <a:cs typeface="Arial"/>
              </a:rPr>
              <a:t>с</a:t>
            </a:r>
            <a:r>
              <a:rPr lang="mn-MN" sz="2000" b="1" spc="-5" dirty="0">
                <a:latin typeface="Arial"/>
                <a:cs typeface="Arial"/>
              </a:rPr>
              <a:t>а</a:t>
            </a:r>
            <a:r>
              <a:rPr lang="mn-MN" sz="2000" b="1" spc="-10" dirty="0">
                <a:latin typeface="Arial"/>
                <a:cs typeface="Arial"/>
              </a:rPr>
              <a:t>н</a:t>
            </a:r>
            <a:r>
              <a:rPr lang="mn-MN" sz="2000" b="1" spc="-5" dirty="0">
                <a:latin typeface="Arial"/>
                <a:cs typeface="Arial"/>
              </a:rPr>
              <a:t>хү</a:t>
            </a:r>
            <a:r>
              <a:rPr lang="mn-MN" sz="2000" b="1" spc="5" dirty="0">
                <a:latin typeface="Arial"/>
                <a:cs typeface="Arial"/>
              </a:rPr>
              <a:t>ү</a:t>
            </a:r>
            <a:r>
              <a:rPr lang="mn-MN" sz="2000" dirty="0">
                <a:latin typeface="Arial"/>
                <a:cs typeface="Arial"/>
              </a:rPr>
              <a:t>, </a:t>
            </a:r>
            <a:r>
              <a:rPr lang="mn-MN" sz="2000" b="1" spc="-20" dirty="0">
                <a:latin typeface="Arial"/>
                <a:cs typeface="Arial"/>
              </a:rPr>
              <a:t>т</a:t>
            </a:r>
            <a:r>
              <a:rPr lang="mn-MN" sz="2000" b="1" dirty="0">
                <a:latin typeface="Arial"/>
                <a:cs typeface="Arial"/>
              </a:rPr>
              <a:t>өсөв</a:t>
            </a:r>
            <a:r>
              <a:rPr lang="mn-MN" sz="2000" dirty="0">
                <a:latin typeface="Arial"/>
                <a:cs typeface="Arial"/>
              </a:rPr>
              <a:t>, </a:t>
            </a:r>
            <a:r>
              <a:rPr lang="mn-MN" sz="2000" b="1" dirty="0">
                <a:latin typeface="Arial"/>
                <a:cs typeface="Arial"/>
              </a:rPr>
              <a:t>н</a:t>
            </a:r>
            <a:r>
              <a:rPr lang="mn-MN" sz="2000" b="1" spc="-10" dirty="0">
                <a:latin typeface="Arial"/>
                <a:cs typeface="Arial"/>
              </a:rPr>
              <a:t>и</a:t>
            </a:r>
            <a:r>
              <a:rPr lang="mn-MN" sz="2000" b="1" spc="10" dirty="0">
                <a:latin typeface="Arial"/>
                <a:cs typeface="Arial"/>
              </a:rPr>
              <a:t>й</a:t>
            </a:r>
            <a:r>
              <a:rPr lang="mn-MN" sz="2000" b="1" spc="-35" dirty="0">
                <a:latin typeface="Arial"/>
                <a:cs typeface="Arial"/>
              </a:rPr>
              <a:t>т</a:t>
            </a:r>
            <a:r>
              <a:rPr lang="mn-MN" sz="2000" b="1" dirty="0">
                <a:latin typeface="Arial"/>
                <a:cs typeface="Arial"/>
              </a:rPr>
              <a:t>и</a:t>
            </a:r>
            <a:r>
              <a:rPr lang="mn-MN" sz="2000" b="1" spc="5" dirty="0">
                <a:latin typeface="Arial"/>
                <a:cs typeface="Arial"/>
              </a:rPr>
              <a:t>й</a:t>
            </a:r>
            <a:r>
              <a:rPr lang="mn-MN" sz="2000" b="1" dirty="0">
                <a:latin typeface="Arial"/>
                <a:cs typeface="Arial"/>
              </a:rPr>
              <a:t>н </a:t>
            </a:r>
            <a:r>
              <a:rPr lang="mn-MN" sz="2000" b="1" spc="-10" dirty="0">
                <a:latin typeface="Arial"/>
                <a:cs typeface="Arial"/>
              </a:rPr>
              <a:t>ө</a:t>
            </a:r>
            <a:r>
              <a:rPr lang="mn-MN" sz="2000" b="1" spc="5" dirty="0">
                <a:latin typeface="Arial"/>
                <a:cs typeface="Arial"/>
              </a:rPr>
              <a:t>м</a:t>
            </a:r>
            <a:r>
              <a:rPr lang="mn-MN" sz="2000" b="1" spc="-15" dirty="0">
                <a:latin typeface="Arial"/>
                <a:cs typeface="Arial"/>
              </a:rPr>
              <a:t>ч</a:t>
            </a:r>
            <a:r>
              <a:rPr lang="mn-MN" sz="2000" spc="-5" dirty="0">
                <a:latin typeface="Arial"/>
                <a:cs typeface="Arial"/>
              </a:rPr>
              <a:t>ий</a:t>
            </a:r>
            <a:r>
              <a:rPr lang="mn-MN" sz="2000" dirty="0">
                <a:latin typeface="Arial"/>
                <a:cs typeface="Arial"/>
              </a:rPr>
              <a:t>г </a:t>
            </a:r>
            <a:r>
              <a:rPr lang="mn-MN" sz="2000" spc="-20" dirty="0">
                <a:latin typeface="Arial"/>
                <a:cs typeface="Arial"/>
              </a:rPr>
              <a:t>з</a:t>
            </a:r>
            <a:r>
              <a:rPr lang="mn-MN" sz="2000" spc="-25" dirty="0">
                <a:latin typeface="Arial"/>
                <a:cs typeface="Arial"/>
              </a:rPr>
              <a:t>о</a:t>
            </a:r>
            <a:r>
              <a:rPr lang="mn-MN" sz="2000" dirty="0">
                <a:latin typeface="Arial"/>
                <a:cs typeface="Arial"/>
              </a:rPr>
              <a:t>х</a:t>
            </a:r>
            <a:r>
              <a:rPr lang="mn-MN" sz="2000" spc="-25" dirty="0">
                <a:latin typeface="Arial"/>
                <a:cs typeface="Arial"/>
              </a:rPr>
              <a:t>и</a:t>
            </a:r>
            <a:r>
              <a:rPr lang="mn-MN" sz="2000" dirty="0">
                <a:latin typeface="Arial"/>
                <a:cs typeface="Arial"/>
              </a:rPr>
              <a:t>с</a:t>
            </a:r>
            <a:r>
              <a:rPr lang="mn-MN" sz="2000" spc="-40" dirty="0">
                <a:latin typeface="Arial"/>
                <a:cs typeface="Arial"/>
              </a:rPr>
              <a:t>т</a:t>
            </a:r>
            <a:r>
              <a:rPr lang="mn-MN" sz="2000" spc="-5" dirty="0">
                <a:latin typeface="Arial"/>
                <a:cs typeface="Arial"/>
              </a:rPr>
              <a:t>о</a:t>
            </a:r>
            <a:r>
              <a:rPr lang="mn-MN" sz="2000" dirty="0">
                <a:latin typeface="Arial"/>
                <a:cs typeface="Arial"/>
              </a:rPr>
              <a:t>й тө</a:t>
            </a:r>
            <a:r>
              <a:rPr lang="mn-MN" sz="2000" spc="-10" dirty="0">
                <a:latin typeface="Arial"/>
                <a:cs typeface="Arial"/>
              </a:rPr>
              <a:t>л</a:t>
            </a:r>
            <a:r>
              <a:rPr lang="mn-MN" sz="2000" spc="-5" dirty="0">
                <a:latin typeface="Arial"/>
                <a:cs typeface="Arial"/>
              </a:rPr>
              <a:t>ө</a:t>
            </a:r>
            <a:r>
              <a:rPr lang="mn-MN" sz="2000" spc="-45" dirty="0">
                <a:latin typeface="Arial"/>
                <a:cs typeface="Arial"/>
              </a:rPr>
              <a:t>в</a:t>
            </a:r>
            <a:r>
              <a:rPr lang="mn-MN" sz="2000" spc="-20" dirty="0">
                <a:latin typeface="Arial"/>
                <a:cs typeface="Arial"/>
              </a:rPr>
              <a:t>л</a:t>
            </a:r>
            <a:r>
              <a:rPr lang="mn-MN" sz="2000" spc="-15" dirty="0">
                <a:latin typeface="Arial"/>
                <a:cs typeface="Arial"/>
              </a:rPr>
              <a:t>ө</a:t>
            </a:r>
            <a:r>
              <a:rPr lang="mn-MN" sz="2000" dirty="0">
                <a:latin typeface="Arial"/>
                <a:cs typeface="Arial"/>
              </a:rPr>
              <a:t>х, х</a:t>
            </a:r>
            <a:r>
              <a:rPr lang="mn-MN" sz="2000" spc="-10" dirty="0">
                <a:latin typeface="Arial"/>
                <a:cs typeface="Arial"/>
              </a:rPr>
              <a:t>у</a:t>
            </a:r>
            <a:r>
              <a:rPr lang="mn-MN" sz="2000" spc="-25" dirty="0">
                <a:latin typeface="Arial"/>
                <a:cs typeface="Arial"/>
              </a:rPr>
              <a:t>в</a:t>
            </a:r>
            <a:r>
              <a:rPr lang="mn-MN" sz="2000" spc="-5" dirty="0">
                <a:latin typeface="Arial"/>
                <a:cs typeface="Arial"/>
              </a:rPr>
              <a:t>аари</a:t>
            </a:r>
            <a:r>
              <a:rPr lang="mn-MN" sz="2000" spc="-15" dirty="0">
                <a:latin typeface="Arial"/>
                <a:cs typeface="Arial"/>
              </a:rPr>
              <a:t>л</a:t>
            </a:r>
            <a:r>
              <a:rPr lang="mn-MN" sz="2000" spc="-5" dirty="0">
                <a:latin typeface="Arial"/>
                <a:cs typeface="Arial"/>
              </a:rPr>
              <a:t>а</a:t>
            </a:r>
            <a:r>
              <a:rPr lang="mn-MN" sz="2000" spc="-10" dirty="0">
                <a:latin typeface="Arial"/>
                <a:cs typeface="Arial"/>
              </a:rPr>
              <a:t>х</a:t>
            </a:r>
            <a:r>
              <a:rPr lang="mn-MN" sz="2000" dirty="0">
                <a:latin typeface="Arial"/>
                <a:cs typeface="Arial"/>
              </a:rPr>
              <a:t>, </a:t>
            </a:r>
            <a:r>
              <a:rPr lang="mn-MN" sz="2000" spc="-5" dirty="0">
                <a:latin typeface="Arial"/>
                <a:cs typeface="Arial"/>
              </a:rPr>
              <a:t>аш</a:t>
            </a:r>
            <a:r>
              <a:rPr lang="mn-MN" sz="2000" spc="-20" dirty="0">
                <a:latin typeface="Arial"/>
                <a:cs typeface="Arial"/>
              </a:rPr>
              <a:t>и</a:t>
            </a:r>
            <a:r>
              <a:rPr lang="mn-MN" sz="2000" spc="-50" dirty="0">
                <a:latin typeface="Arial"/>
                <a:cs typeface="Arial"/>
              </a:rPr>
              <a:t>г</a:t>
            </a:r>
            <a:r>
              <a:rPr lang="mn-MN" sz="2000" spc="-5" dirty="0">
                <a:latin typeface="Arial"/>
                <a:cs typeface="Arial"/>
              </a:rPr>
              <a:t>ла</a:t>
            </a:r>
            <a:r>
              <a:rPr lang="mn-MN" sz="2000" spc="-15" dirty="0">
                <a:latin typeface="Arial"/>
                <a:cs typeface="Arial"/>
              </a:rPr>
              <a:t>х</a:t>
            </a:r>
            <a:r>
              <a:rPr lang="mn-MN" sz="2000" dirty="0">
                <a:latin typeface="Arial"/>
                <a:cs typeface="Arial"/>
              </a:rPr>
              <a:t>, </a:t>
            </a:r>
            <a:r>
              <a:rPr lang="mn-MN" sz="2000" spc="-5" dirty="0">
                <a:latin typeface="Arial"/>
                <a:cs typeface="Arial"/>
              </a:rPr>
              <a:t>з</a:t>
            </a:r>
            <a:r>
              <a:rPr lang="mn-MN" sz="2000" spc="-10" dirty="0">
                <a:latin typeface="Arial"/>
                <a:cs typeface="Arial"/>
              </a:rPr>
              <a:t>а</a:t>
            </a:r>
            <a:r>
              <a:rPr lang="mn-MN" sz="2000" spc="-5" dirty="0">
                <a:latin typeface="Arial"/>
                <a:cs typeface="Arial"/>
              </a:rPr>
              <a:t>рцу</a:t>
            </a:r>
            <a:r>
              <a:rPr lang="mn-MN" sz="2000" spc="-65" dirty="0">
                <a:latin typeface="Arial"/>
                <a:cs typeface="Arial"/>
              </a:rPr>
              <a:t>у</a:t>
            </a:r>
            <a:r>
              <a:rPr lang="mn-MN" sz="2000" spc="-5" dirty="0">
                <a:latin typeface="Arial"/>
                <a:cs typeface="Arial"/>
              </a:rPr>
              <a:t>ла</a:t>
            </a:r>
            <a:r>
              <a:rPr lang="mn-MN" sz="2000" spc="-40" dirty="0">
                <a:latin typeface="Arial"/>
                <a:cs typeface="Arial"/>
              </a:rPr>
              <a:t>х</a:t>
            </a:r>
            <a:r>
              <a:rPr lang="mn-MN" sz="2000" spc="-5" dirty="0">
                <a:latin typeface="Arial"/>
                <a:cs typeface="Arial"/>
              </a:rPr>
              <a:t>а</a:t>
            </a:r>
            <a:r>
              <a:rPr lang="mn-MN" sz="2000" dirty="0">
                <a:latin typeface="Arial"/>
                <a:cs typeface="Arial"/>
              </a:rPr>
              <a:t>д </a:t>
            </a:r>
            <a:r>
              <a:rPr lang="mn-MN" sz="2000" spc="-35" dirty="0">
                <a:latin typeface="Arial"/>
                <a:cs typeface="Arial"/>
              </a:rPr>
              <a:t>т</a:t>
            </a:r>
            <a:r>
              <a:rPr lang="mn-MN" sz="2000" spc="-5" dirty="0">
                <a:latin typeface="Arial"/>
                <a:cs typeface="Arial"/>
              </a:rPr>
              <a:t>ави</a:t>
            </a:r>
            <a:r>
              <a:rPr lang="mn-MN" sz="2000" dirty="0">
                <a:latin typeface="Arial"/>
                <a:cs typeface="Arial"/>
              </a:rPr>
              <a:t>х </a:t>
            </a:r>
            <a:r>
              <a:rPr lang="mn-MN" sz="2000" spc="-10" dirty="0">
                <a:latin typeface="Arial"/>
                <a:cs typeface="Arial"/>
              </a:rPr>
              <a:t>хя</a:t>
            </a:r>
            <a:r>
              <a:rPr lang="mn-MN" sz="2000" spc="-5" dirty="0">
                <a:latin typeface="Arial"/>
                <a:cs typeface="Arial"/>
              </a:rPr>
              <a:t>на</a:t>
            </a:r>
            <a:r>
              <a:rPr lang="mn-MN" sz="2000" spc="-10" dirty="0">
                <a:latin typeface="Arial"/>
                <a:cs typeface="Arial"/>
              </a:rPr>
              <a:t>лт</a:t>
            </a:r>
            <a:r>
              <a:rPr lang="mn-MN" sz="2000" dirty="0">
                <a:latin typeface="Arial"/>
                <a:cs typeface="Arial"/>
              </a:rPr>
              <a:t>ыг </a:t>
            </a:r>
            <a:r>
              <a:rPr lang="mn-MN" sz="2000" spc="-35" dirty="0">
                <a:latin typeface="Arial"/>
                <a:cs typeface="Arial"/>
              </a:rPr>
              <a:t>х</a:t>
            </a:r>
            <a:r>
              <a:rPr lang="mn-MN" sz="2000" spc="-5" dirty="0">
                <a:latin typeface="Arial"/>
                <a:cs typeface="Arial"/>
              </a:rPr>
              <a:t>а</a:t>
            </a:r>
            <a:r>
              <a:rPr lang="mn-MN" sz="2000" spc="-15" dirty="0">
                <a:latin typeface="Arial"/>
                <a:cs typeface="Arial"/>
              </a:rPr>
              <a:t>ра</a:t>
            </a:r>
            <a:r>
              <a:rPr lang="mn-MN" sz="2000" spc="-50" dirty="0">
                <a:latin typeface="Arial"/>
                <a:cs typeface="Arial"/>
              </a:rPr>
              <a:t>а</a:t>
            </a:r>
            <a:r>
              <a:rPr lang="mn-MN" sz="2000" dirty="0">
                <a:latin typeface="Arial"/>
                <a:cs typeface="Arial"/>
              </a:rPr>
              <a:t>т </a:t>
            </a:r>
            <a:r>
              <a:rPr sz="2000" spc="-15" dirty="0" err="1">
                <a:latin typeface="Arial"/>
                <a:cs typeface="Arial"/>
              </a:rPr>
              <a:t>бусаар</a:t>
            </a:r>
            <a:r>
              <a:rPr sz="2000" spc="-15" dirty="0">
                <a:latin typeface="Arial"/>
                <a:cs typeface="Arial"/>
              </a:rPr>
              <a:t> </a:t>
            </a:r>
            <a:r>
              <a:rPr sz="2000" spc="-5" dirty="0">
                <a:latin typeface="Arial"/>
                <a:cs typeface="Arial"/>
              </a:rPr>
              <a:t>хэрэгжүүлэх </a:t>
            </a:r>
            <a:r>
              <a:rPr sz="2000" spc="-15" dirty="0">
                <a:latin typeface="Arial"/>
                <a:cs typeface="Arial"/>
              </a:rPr>
              <a:t>байгууллагын </a:t>
            </a:r>
            <a:r>
              <a:rPr sz="2000" spc="-5" dirty="0">
                <a:latin typeface="Arial"/>
                <a:cs typeface="Arial"/>
              </a:rPr>
              <a:t>бүрэн </a:t>
            </a:r>
            <a:r>
              <a:rPr sz="2000" spc="-10" dirty="0">
                <a:latin typeface="Arial"/>
                <a:cs typeface="Arial"/>
              </a:rPr>
              <a:t>эрх, </a:t>
            </a:r>
            <a:r>
              <a:rPr sz="2000" spc="-20" dirty="0">
                <a:latin typeface="Arial"/>
                <a:cs typeface="Arial"/>
              </a:rPr>
              <a:t>тогтолцоо, </a:t>
            </a:r>
            <a:r>
              <a:rPr sz="2000" spc="-10" dirty="0" err="1">
                <a:latin typeface="Arial"/>
                <a:cs typeface="Arial"/>
              </a:rPr>
              <a:t>зохион</a:t>
            </a:r>
            <a:r>
              <a:rPr sz="2000" spc="-10" dirty="0">
                <a:latin typeface="Arial"/>
                <a:cs typeface="Arial"/>
              </a:rPr>
              <a:t> </a:t>
            </a:r>
            <a:r>
              <a:rPr sz="2000" spc="-35" dirty="0" err="1">
                <a:latin typeface="Arial"/>
                <a:cs typeface="Arial"/>
              </a:rPr>
              <a:t>байгуулалт</a:t>
            </a:r>
            <a:r>
              <a:rPr sz="2000" spc="-35" dirty="0">
                <a:latin typeface="Arial"/>
                <a:cs typeface="Arial"/>
              </a:rPr>
              <a:t>, </a:t>
            </a:r>
            <a:r>
              <a:rPr sz="2000" spc="-10" dirty="0">
                <a:latin typeface="Arial"/>
                <a:cs typeface="Arial"/>
              </a:rPr>
              <a:t>эрх </a:t>
            </a:r>
            <a:r>
              <a:rPr sz="2000" dirty="0">
                <a:latin typeface="Arial"/>
                <a:cs typeface="Arial"/>
              </a:rPr>
              <a:t>зүйн үндсийг </a:t>
            </a:r>
            <a:r>
              <a:rPr sz="2000" spc="-20" dirty="0">
                <a:latin typeface="Arial"/>
                <a:cs typeface="Arial"/>
              </a:rPr>
              <a:t>тогтооход</a:t>
            </a:r>
            <a:r>
              <a:rPr sz="2000" spc="-70" dirty="0">
                <a:latin typeface="Arial"/>
                <a:cs typeface="Arial"/>
              </a:rPr>
              <a:t> </a:t>
            </a:r>
            <a:r>
              <a:rPr sz="2000" spc="-5" dirty="0">
                <a:latin typeface="Arial"/>
                <a:cs typeface="Arial"/>
              </a:rPr>
              <a:t>оршино.</a:t>
            </a:r>
            <a:endParaRPr sz="2000" dirty="0">
              <a:latin typeface="Arial"/>
              <a:cs typeface="Arial"/>
            </a:endParaRPr>
          </a:p>
        </p:txBody>
      </p:sp>
      <p:sp>
        <p:nvSpPr>
          <p:cNvPr id="7" name="object 7"/>
          <p:cNvSpPr txBox="1"/>
          <p:nvPr/>
        </p:nvSpPr>
        <p:spPr>
          <a:xfrm>
            <a:off x="534720" y="1330833"/>
            <a:ext cx="2035810" cy="299720"/>
          </a:xfrm>
          <a:prstGeom prst="rect">
            <a:avLst/>
          </a:prstGeom>
        </p:spPr>
        <p:txBody>
          <a:bodyPr vert="horz" wrap="square" lIns="0" tIns="12700" rIns="0" bIns="0" rtlCol="0">
            <a:spAutoFit/>
          </a:bodyPr>
          <a:lstStyle/>
          <a:p>
            <a:pPr marL="12700">
              <a:lnSpc>
                <a:spcPct val="100000"/>
              </a:lnSpc>
              <a:spcBef>
                <a:spcPts val="100"/>
              </a:spcBef>
            </a:pPr>
            <a:r>
              <a:rPr sz="1800" b="1" spc="-20" dirty="0">
                <a:latin typeface="Arial"/>
                <a:cs typeface="Arial"/>
              </a:rPr>
              <a:t>Хуулийн</a:t>
            </a:r>
            <a:r>
              <a:rPr sz="1800" b="1" spc="-10" dirty="0">
                <a:latin typeface="Arial"/>
                <a:cs typeface="Arial"/>
              </a:rPr>
              <a:t> зорилго:</a:t>
            </a:r>
            <a:endParaRPr sz="1800" dirty="0">
              <a:latin typeface="Arial"/>
              <a:cs typeface="Arial"/>
            </a:endParaRPr>
          </a:p>
        </p:txBody>
      </p:sp>
      <p:sp>
        <p:nvSpPr>
          <p:cNvPr id="8" name="object 8"/>
          <p:cNvSpPr txBox="1"/>
          <p:nvPr/>
        </p:nvSpPr>
        <p:spPr>
          <a:xfrm>
            <a:off x="431698" y="4773244"/>
            <a:ext cx="2242820" cy="575310"/>
          </a:xfrm>
          <a:prstGeom prst="rect">
            <a:avLst/>
          </a:prstGeom>
        </p:spPr>
        <p:txBody>
          <a:bodyPr vert="horz" wrap="square" lIns="0" tIns="12700" rIns="0" bIns="0" rtlCol="0">
            <a:spAutoFit/>
          </a:bodyPr>
          <a:lstStyle/>
          <a:p>
            <a:pPr marL="12700">
              <a:lnSpc>
                <a:spcPct val="100000"/>
              </a:lnSpc>
              <a:spcBef>
                <a:spcPts val="100"/>
              </a:spcBef>
              <a:tabLst>
                <a:tab pos="1251585" algn="l"/>
              </a:tabLst>
            </a:pPr>
            <a:r>
              <a:rPr sz="1800" b="1" dirty="0">
                <a:latin typeface="Arial"/>
                <a:cs typeface="Arial"/>
              </a:rPr>
              <a:t>Төри</a:t>
            </a:r>
            <a:r>
              <a:rPr sz="1800" b="1" spc="-10" dirty="0">
                <a:latin typeface="Arial"/>
                <a:cs typeface="Arial"/>
              </a:rPr>
              <a:t>й</a:t>
            </a:r>
            <a:r>
              <a:rPr sz="1800" b="1" dirty="0">
                <a:latin typeface="Arial"/>
                <a:cs typeface="Arial"/>
              </a:rPr>
              <a:t>н	а</a:t>
            </a:r>
            <a:r>
              <a:rPr sz="1800" b="1" spc="-55" dirty="0">
                <a:latin typeface="Arial"/>
                <a:cs typeface="Arial"/>
              </a:rPr>
              <a:t>у</a:t>
            </a:r>
            <a:r>
              <a:rPr sz="1800" b="1" dirty="0">
                <a:latin typeface="Arial"/>
                <a:cs typeface="Arial"/>
              </a:rPr>
              <a:t>ди</a:t>
            </a:r>
            <a:r>
              <a:rPr sz="1800" b="1" spc="-20" dirty="0">
                <a:latin typeface="Arial"/>
                <a:cs typeface="Arial"/>
              </a:rPr>
              <a:t>т</a:t>
            </a:r>
            <a:r>
              <a:rPr sz="1800" b="1" dirty="0">
                <a:latin typeface="Arial"/>
                <a:cs typeface="Arial"/>
              </a:rPr>
              <a:t>ын</a:t>
            </a:r>
            <a:endParaRPr sz="1800" dirty="0">
              <a:latin typeface="Arial"/>
              <a:cs typeface="Arial"/>
            </a:endParaRPr>
          </a:p>
          <a:p>
            <a:pPr marL="12700">
              <a:lnSpc>
                <a:spcPct val="100000"/>
              </a:lnSpc>
              <a:spcBef>
                <a:spcPts val="5"/>
              </a:spcBef>
            </a:pPr>
            <a:r>
              <a:rPr sz="1800" b="1" spc="-10" dirty="0">
                <a:latin typeface="Arial"/>
                <a:cs typeface="Arial"/>
              </a:rPr>
              <a:t>үндсэн</a:t>
            </a:r>
            <a:r>
              <a:rPr sz="1800" b="1" spc="-5" dirty="0">
                <a:latin typeface="Arial"/>
                <a:cs typeface="Arial"/>
              </a:rPr>
              <a:t> </a:t>
            </a:r>
            <a:r>
              <a:rPr sz="1800" b="1" spc="-15" dirty="0">
                <a:latin typeface="Arial"/>
                <a:cs typeface="Arial"/>
              </a:rPr>
              <a:t>зорилт:</a:t>
            </a:r>
            <a:endParaRPr sz="1800" dirty="0">
              <a:latin typeface="Arial"/>
              <a:cs typeface="Arial"/>
            </a:endParaRPr>
          </a:p>
        </p:txBody>
      </p:sp>
      <p:sp>
        <p:nvSpPr>
          <p:cNvPr id="9" name="object 9"/>
          <p:cNvSpPr/>
          <p:nvPr/>
        </p:nvSpPr>
        <p:spPr>
          <a:xfrm>
            <a:off x="3541776" y="4661915"/>
            <a:ext cx="8091170" cy="1765300"/>
          </a:xfrm>
          <a:custGeom>
            <a:avLst/>
            <a:gdLst/>
            <a:ahLst/>
            <a:cxnLst/>
            <a:rect l="l" t="t" r="r" b="b"/>
            <a:pathLst>
              <a:path w="8091170" h="1765300">
                <a:moveTo>
                  <a:pt x="0" y="129158"/>
                </a:moveTo>
                <a:lnTo>
                  <a:pt x="10144" y="78866"/>
                </a:lnTo>
                <a:lnTo>
                  <a:pt x="37814" y="37814"/>
                </a:lnTo>
                <a:lnTo>
                  <a:pt x="78866" y="10144"/>
                </a:lnTo>
                <a:lnTo>
                  <a:pt x="129159" y="0"/>
                </a:lnTo>
                <a:lnTo>
                  <a:pt x="7961757" y="0"/>
                </a:lnTo>
                <a:lnTo>
                  <a:pt x="8012049" y="10144"/>
                </a:lnTo>
                <a:lnTo>
                  <a:pt x="8053101" y="37814"/>
                </a:lnTo>
                <a:lnTo>
                  <a:pt x="8080771" y="78866"/>
                </a:lnTo>
                <a:lnTo>
                  <a:pt x="8090916" y="129158"/>
                </a:lnTo>
                <a:lnTo>
                  <a:pt x="8090916" y="1635620"/>
                </a:lnTo>
                <a:lnTo>
                  <a:pt x="8080771" y="1685898"/>
                </a:lnTo>
                <a:lnTo>
                  <a:pt x="8053101" y="1726957"/>
                </a:lnTo>
                <a:lnTo>
                  <a:pt x="8012048" y="1754640"/>
                </a:lnTo>
                <a:lnTo>
                  <a:pt x="7961757" y="1764791"/>
                </a:lnTo>
                <a:lnTo>
                  <a:pt x="129159" y="1764791"/>
                </a:lnTo>
                <a:lnTo>
                  <a:pt x="78867" y="1754640"/>
                </a:lnTo>
                <a:lnTo>
                  <a:pt x="37814" y="1726957"/>
                </a:lnTo>
                <a:lnTo>
                  <a:pt x="10144" y="1685898"/>
                </a:lnTo>
                <a:lnTo>
                  <a:pt x="0" y="1635620"/>
                </a:lnTo>
                <a:lnTo>
                  <a:pt x="0" y="129158"/>
                </a:lnTo>
                <a:close/>
              </a:path>
            </a:pathLst>
          </a:custGeom>
          <a:ln w="12699">
            <a:solidFill>
              <a:srgbClr val="FFFFFF"/>
            </a:solidFill>
            <a:prstDash val="sysDash"/>
          </a:ln>
        </p:spPr>
        <p:txBody>
          <a:bodyPr wrap="square" lIns="0" tIns="0" rIns="0" bIns="0" rtlCol="0"/>
          <a:lstStyle/>
          <a:p>
            <a:endParaRPr/>
          </a:p>
        </p:txBody>
      </p:sp>
      <p:sp>
        <p:nvSpPr>
          <p:cNvPr id="10" name="object 10"/>
          <p:cNvSpPr txBox="1"/>
          <p:nvPr/>
        </p:nvSpPr>
        <p:spPr>
          <a:xfrm>
            <a:off x="3723894" y="4567429"/>
            <a:ext cx="7934959" cy="1552348"/>
          </a:xfrm>
          <a:prstGeom prst="rect">
            <a:avLst/>
          </a:prstGeom>
        </p:spPr>
        <p:txBody>
          <a:bodyPr vert="horz" wrap="square" lIns="0" tIns="13335" rIns="0" bIns="0" rtlCol="0">
            <a:spAutoFit/>
          </a:bodyPr>
          <a:lstStyle/>
          <a:p>
            <a:pPr marL="12700" algn="just">
              <a:lnSpc>
                <a:spcPts val="2370"/>
              </a:lnSpc>
              <a:spcBef>
                <a:spcPts val="100"/>
              </a:spcBef>
              <a:tabLst>
                <a:tab pos="1617345" algn="l"/>
                <a:tab pos="3230245" algn="l"/>
                <a:tab pos="4182745" algn="l"/>
                <a:tab pos="5342890" algn="l"/>
                <a:tab pos="6868159" algn="l"/>
              </a:tabLst>
            </a:pPr>
            <a:r>
              <a:rPr sz="2000" spc="-5" dirty="0" err="1">
                <a:latin typeface="Arial"/>
                <a:cs typeface="Arial"/>
              </a:rPr>
              <a:t>Төрийн</a:t>
            </a:r>
            <a:r>
              <a:rPr sz="2000" spc="-5" dirty="0">
                <a:latin typeface="Arial"/>
                <a:cs typeface="Arial"/>
              </a:rPr>
              <a:t> </a:t>
            </a:r>
            <a:r>
              <a:rPr sz="2000" dirty="0">
                <a:latin typeface="Arial"/>
                <a:cs typeface="Arial"/>
              </a:rPr>
              <a:t>санхүү, </a:t>
            </a:r>
            <a:r>
              <a:rPr sz="2000" spc="-5" dirty="0">
                <a:latin typeface="Arial"/>
                <a:cs typeface="Arial"/>
              </a:rPr>
              <a:t>төсөв, </a:t>
            </a:r>
            <a:r>
              <a:rPr sz="2000" spc="-10" dirty="0">
                <a:latin typeface="Arial"/>
                <a:cs typeface="Arial"/>
              </a:rPr>
              <a:t>нийтийн өмчийг </a:t>
            </a:r>
            <a:r>
              <a:rPr sz="2000" spc="-15" dirty="0">
                <a:latin typeface="Arial"/>
                <a:cs typeface="Arial"/>
              </a:rPr>
              <a:t>хууль </a:t>
            </a:r>
            <a:r>
              <a:rPr sz="2000" spc="-5" dirty="0">
                <a:latin typeface="Arial"/>
                <a:cs typeface="Arial"/>
              </a:rPr>
              <a:t>ёсны дагуу арвилан  </a:t>
            </a:r>
            <a:r>
              <a:rPr sz="2000" spc="-10" dirty="0">
                <a:latin typeface="Arial"/>
                <a:cs typeface="Arial"/>
              </a:rPr>
              <a:t>хэмнэлттэй, </a:t>
            </a:r>
            <a:r>
              <a:rPr sz="2000" dirty="0">
                <a:latin typeface="Arial"/>
                <a:cs typeface="Arial"/>
              </a:rPr>
              <a:t>үр </a:t>
            </a:r>
            <a:r>
              <a:rPr sz="2000" spc="-10" dirty="0">
                <a:latin typeface="Arial"/>
                <a:cs typeface="Arial"/>
              </a:rPr>
              <a:t>ашигтай, </a:t>
            </a:r>
            <a:r>
              <a:rPr sz="2000" dirty="0">
                <a:latin typeface="Arial"/>
                <a:cs typeface="Arial"/>
              </a:rPr>
              <a:t>үр </a:t>
            </a:r>
            <a:r>
              <a:rPr sz="2000" spc="-5" dirty="0">
                <a:latin typeface="Arial"/>
                <a:cs typeface="Arial"/>
              </a:rPr>
              <a:t>нөлөөтэйгөөр </a:t>
            </a:r>
            <a:r>
              <a:rPr sz="2000" spc="-10" dirty="0">
                <a:latin typeface="Arial"/>
                <a:cs typeface="Arial"/>
              </a:rPr>
              <a:t>төлөвлөх, хуваарилах,  ашиглах,</a:t>
            </a:r>
            <a:r>
              <a:rPr sz="2000" spc="270" dirty="0">
                <a:latin typeface="Arial"/>
                <a:cs typeface="Arial"/>
              </a:rPr>
              <a:t> </a:t>
            </a:r>
            <a:r>
              <a:rPr sz="2000" spc="-15" dirty="0">
                <a:latin typeface="Arial"/>
                <a:cs typeface="Arial"/>
              </a:rPr>
              <a:t>зарцуулахад</a:t>
            </a:r>
            <a:r>
              <a:rPr sz="2000" spc="290" dirty="0">
                <a:latin typeface="Arial"/>
                <a:cs typeface="Arial"/>
              </a:rPr>
              <a:t> </a:t>
            </a:r>
            <a:r>
              <a:rPr sz="2000" spc="-5" dirty="0">
                <a:latin typeface="Arial"/>
                <a:cs typeface="Arial"/>
              </a:rPr>
              <a:t>хяналт</a:t>
            </a:r>
            <a:r>
              <a:rPr sz="2000" spc="275" dirty="0">
                <a:latin typeface="Arial"/>
                <a:cs typeface="Arial"/>
              </a:rPr>
              <a:t> </a:t>
            </a:r>
            <a:r>
              <a:rPr sz="2000" spc="-10" dirty="0">
                <a:latin typeface="Arial"/>
                <a:cs typeface="Arial"/>
              </a:rPr>
              <a:t>тавих,</a:t>
            </a:r>
            <a:r>
              <a:rPr sz="2000" spc="280" dirty="0">
                <a:latin typeface="Arial"/>
                <a:cs typeface="Arial"/>
              </a:rPr>
              <a:t> </a:t>
            </a:r>
            <a:r>
              <a:rPr sz="2000" spc="-5" dirty="0">
                <a:latin typeface="Arial"/>
                <a:cs typeface="Arial"/>
              </a:rPr>
              <a:t>түүнчлэн</a:t>
            </a:r>
            <a:r>
              <a:rPr sz="2000" spc="285" dirty="0">
                <a:latin typeface="Arial"/>
                <a:cs typeface="Arial"/>
              </a:rPr>
              <a:t> </a:t>
            </a:r>
            <a:r>
              <a:rPr sz="2000" spc="-10" dirty="0" err="1">
                <a:latin typeface="Arial"/>
                <a:cs typeface="Arial"/>
              </a:rPr>
              <a:t>төрийн</a:t>
            </a:r>
            <a:r>
              <a:rPr sz="2000" spc="275" dirty="0">
                <a:latin typeface="Arial"/>
                <a:cs typeface="Arial"/>
              </a:rPr>
              <a:t> </a:t>
            </a:r>
            <a:r>
              <a:rPr sz="2000" spc="-5" dirty="0" err="1">
                <a:latin typeface="Arial"/>
                <a:cs typeface="Arial"/>
              </a:rPr>
              <a:t>санхүүгийн</a:t>
            </a:r>
            <a:r>
              <a:rPr sz="2000" spc="-5" dirty="0">
                <a:latin typeface="Arial"/>
                <a:cs typeface="Arial"/>
              </a:rPr>
              <a:t> </a:t>
            </a:r>
            <a:r>
              <a:rPr lang="mn-MN" sz="2000" spc="-80" dirty="0">
                <a:latin typeface="Arial"/>
                <a:cs typeface="Arial"/>
              </a:rPr>
              <a:t>у</a:t>
            </a:r>
            <a:r>
              <a:rPr lang="mn-MN" sz="2000" spc="-5" dirty="0">
                <a:latin typeface="Arial"/>
                <a:cs typeface="Arial"/>
              </a:rPr>
              <a:t>д</a:t>
            </a:r>
            <a:r>
              <a:rPr lang="mn-MN" sz="2000" spc="-10" dirty="0">
                <a:latin typeface="Arial"/>
                <a:cs typeface="Arial"/>
              </a:rPr>
              <a:t>и</a:t>
            </a:r>
            <a:r>
              <a:rPr lang="mn-MN" sz="2000" spc="-50" dirty="0">
                <a:latin typeface="Arial"/>
                <a:cs typeface="Arial"/>
              </a:rPr>
              <a:t>р</a:t>
            </a:r>
            <a:r>
              <a:rPr lang="mn-MN" sz="2000" spc="-5" dirty="0">
                <a:latin typeface="Arial"/>
                <a:cs typeface="Arial"/>
              </a:rPr>
              <a:t>д</a:t>
            </a:r>
            <a:r>
              <a:rPr lang="mn-MN" sz="2000" spc="-10" dirty="0">
                <a:latin typeface="Arial"/>
                <a:cs typeface="Arial"/>
              </a:rPr>
              <a:t>л</a:t>
            </a:r>
            <a:r>
              <a:rPr lang="mn-MN" sz="2000" spc="-5" dirty="0">
                <a:latin typeface="Arial"/>
                <a:cs typeface="Arial"/>
              </a:rPr>
              <a:t>аг</a:t>
            </a:r>
            <a:r>
              <a:rPr lang="mn-MN" sz="2000" spc="-15" dirty="0">
                <a:latin typeface="Arial"/>
                <a:cs typeface="Arial"/>
              </a:rPr>
              <a:t>ы</a:t>
            </a:r>
            <a:r>
              <a:rPr lang="mn-MN" sz="2000" dirty="0">
                <a:latin typeface="Arial"/>
                <a:cs typeface="Arial"/>
              </a:rPr>
              <a:t>г	с</a:t>
            </a:r>
            <a:r>
              <a:rPr lang="mn-MN" sz="2000" spc="5" dirty="0">
                <a:latin typeface="Arial"/>
                <a:cs typeface="Arial"/>
              </a:rPr>
              <a:t>а</a:t>
            </a:r>
            <a:r>
              <a:rPr lang="mn-MN" sz="2000" spc="-20" dirty="0">
                <a:latin typeface="Arial"/>
                <a:cs typeface="Arial"/>
              </a:rPr>
              <a:t>й</a:t>
            </a:r>
            <a:r>
              <a:rPr lang="mn-MN" sz="2000" dirty="0">
                <a:latin typeface="Arial"/>
                <a:cs typeface="Arial"/>
              </a:rPr>
              <a:t>ж</a:t>
            </a:r>
            <a:r>
              <a:rPr lang="mn-MN" sz="2000" spc="-20" dirty="0">
                <a:latin typeface="Arial"/>
                <a:cs typeface="Arial"/>
              </a:rPr>
              <a:t>р</a:t>
            </a:r>
            <a:r>
              <a:rPr lang="mn-MN" sz="2000" dirty="0">
                <a:latin typeface="Arial"/>
                <a:cs typeface="Arial"/>
              </a:rPr>
              <a:t>у</a:t>
            </a:r>
            <a:r>
              <a:rPr lang="mn-MN" sz="2000" spc="-65" dirty="0">
                <a:latin typeface="Arial"/>
                <a:cs typeface="Arial"/>
              </a:rPr>
              <a:t>у</a:t>
            </a:r>
            <a:r>
              <a:rPr lang="mn-MN" sz="2000" spc="-5" dirty="0">
                <a:latin typeface="Arial"/>
                <a:cs typeface="Arial"/>
              </a:rPr>
              <a:t>л</a:t>
            </a:r>
            <a:r>
              <a:rPr lang="mn-MN" sz="2000" spc="-15" dirty="0">
                <a:latin typeface="Arial"/>
                <a:cs typeface="Arial"/>
              </a:rPr>
              <a:t>ж</a:t>
            </a:r>
            <a:r>
              <a:rPr lang="mn-MN" sz="2000" dirty="0">
                <a:latin typeface="Arial"/>
                <a:cs typeface="Arial"/>
              </a:rPr>
              <a:t>,	</a:t>
            </a:r>
            <a:r>
              <a:rPr lang="mn-MN" sz="2000" spc="-55" dirty="0">
                <a:latin typeface="Arial"/>
                <a:cs typeface="Arial"/>
              </a:rPr>
              <a:t>э</a:t>
            </a:r>
            <a:r>
              <a:rPr lang="mn-MN" sz="2000" spc="-5" dirty="0">
                <a:latin typeface="Arial"/>
                <a:cs typeface="Arial"/>
              </a:rPr>
              <a:t>д</a:t>
            </a:r>
            <a:r>
              <a:rPr lang="mn-MN" sz="2000" spc="-10" dirty="0">
                <a:latin typeface="Arial"/>
                <a:cs typeface="Arial"/>
              </a:rPr>
              <a:t>и</a:t>
            </a:r>
            <a:r>
              <a:rPr lang="mn-MN" sz="2000" dirty="0">
                <a:latin typeface="Arial"/>
                <a:cs typeface="Arial"/>
              </a:rPr>
              <a:t>йн	з</a:t>
            </a:r>
            <a:r>
              <a:rPr lang="mn-MN" sz="2000" spc="-15" dirty="0">
                <a:latin typeface="Arial"/>
                <a:cs typeface="Arial"/>
              </a:rPr>
              <a:t>а</a:t>
            </a:r>
            <a:r>
              <a:rPr lang="mn-MN" sz="2000" dirty="0">
                <a:latin typeface="Arial"/>
                <a:cs typeface="Arial"/>
              </a:rPr>
              <a:t>сг</a:t>
            </a:r>
            <a:r>
              <a:rPr lang="mn-MN" sz="2000" spc="-10" dirty="0">
                <a:latin typeface="Arial"/>
                <a:cs typeface="Arial"/>
              </a:rPr>
              <a:t>и</a:t>
            </a:r>
            <a:r>
              <a:rPr lang="mn-MN" sz="2000" dirty="0">
                <a:latin typeface="Arial"/>
                <a:cs typeface="Arial"/>
              </a:rPr>
              <a:t>йн	</a:t>
            </a:r>
            <a:r>
              <a:rPr lang="mn-MN" sz="2000" spc="-35" dirty="0">
                <a:latin typeface="Arial"/>
                <a:cs typeface="Arial"/>
              </a:rPr>
              <a:t>т</a:t>
            </a:r>
            <a:r>
              <a:rPr lang="mn-MN" sz="2000" spc="-15" dirty="0">
                <a:latin typeface="Arial"/>
                <a:cs typeface="Arial"/>
              </a:rPr>
              <a:t>о</a:t>
            </a:r>
            <a:r>
              <a:rPr lang="mn-MN" sz="2000" dirty="0">
                <a:latin typeface="Arial"/>
                <a:cs typeface="Arial"/>
              </a:rPr>
              <a:t>гт</a:t>
            </a:r>
            <a:r>
              <a:rPr lang="mn-MN" sz="2000" spc="-40" dirty="0">
                <a:latin typeface="Arial"/>
                <a:cs typeface="Arial"/>
              </a:rPr>
              <a:t>в</a:t>
            </a:r>
            <a:r>
              <a:rPr lang="mn-MN" sz="2000" spc="-5" dirty="0">
                <a:latin typeface="Arial"/>
                <a:cs typeface="Arial"/>
              </a:rPr>
              <a:t>о</a:t>
            </a:r>
            <a:r>
              <a:rPr lang="mn-MN" sz="2000" spc="-45" dirty="0">
                <a:latin typeface="Arial"/>
                <a:cs typeface="Arial"/>
              </a:rPr>
              <a:t>р</a:t>
            </a:r>
            <a:r>
              <a:rPr lang="mn-MN" sz="2000" spc="-35" dirty="0">
                <a:latin typeface="Arial"/>
                <a:cs typeface="Arial"/>
              </a:rPr>
              <a:t>т</a:t>
            </a:r>
            <a:r>
              <a:rPr lang="mn-MN" sz="2000" spc="-5" dirty="0">
                <a:latin typeface="Arial"/>
                <a:cs typeface="Arial"/>
              </a:rPr>
              <a:t>о</a:t>
            </a:r>
            <a:r>
              <a:rPr lang="mn-MN" sz="2000" dirty="0">
                <a:latin typeface="Arial"/>
                <a:cs typeface="Arial"/>
              </a:rPr>
              <a:t>й	хө</a:t>
            </a:r>
            <a:r>
              <a:rPr lang="mn-MN" sz="2000" spc="-20" dirty="0">
                <a:latin typeface="Arial"/>
                <a:cs typeface="Arial"/>
              </a:rPr>
              <a:t>г</a:t>
            </a:r>
            <a:r>
              <a:rPr lang="mn-MN" sz="2000" spc="-10" dirty="0">
                <a:latin typeface="Arial"/>
                <a:cs typeface="Arial"/>
              </a:rPr>
              <a:t>ж</a:t>
            </a:r>
            <a:r>
              <a:rPr lang="mn-MN" sz="2000" spc="-5" dirty="0">
                <a:latin typeface="Arial"/>
                <a:cs typeface="Arial"/>
              </a:rPr>
              <a:t>л</a:t>
            </a:r>
            <a:r>
              <a:rPr lang="mn-MN" sz="2000" spc="-10" dirty="0">
                <a:latin typeface="Arial"/>
                <a:cs typeface="Arial"/>
              </a:rPr>
              <a:t>и</a:t>
            </a:r>
            <a:r>
              <a:rPr lang="mn-MN" sz="2000" dirty="0">
                <a:latin typeface="Arial"/>
                <a:cs typeface="Arial"/>
              </a:rPr>
              <a:t>йг</a:t>
            </a:r>
          </a:p>
          <a:p>
            <a:pPr marL="12700">
              <a:lnSpc>
                <a:spcPts val="2370"/>
              </a:lnSpc>
            </a:pPr>
            <a:r>
              <a:rPr lang="mn-MN" sz="2000" spc="-15" dirty="0">
                <a:latin typeface="Arial"/>
                <a:cs typeface="Arial"/>
              </a:rPr>
              <a:t>хангахад </a:t>
            </a:r>
            <a:r>
              <a:rPr lang="mn-MN" sz="2000" dirty="0">
                <a:latin typeface="Arial"/>
                <a:cs typeface="Arial"/>
              </a:rPr>
              <a:t>дэмжлэг </a:t>
            </a:r>
            <a:r>
              <a:rPr lang="mn-MN" sz="2000" spc="-10" dirty="0">
                <a:latin typeface="Arial"/>
                <a:cs typeface="Arial"/>
              </a:rPr>
              <a:t>үзүүлэхэд</a:t>
            </a:r>
            <a:r>
              <a:rPr lang="mn-MN" sz="2000" spc="-55" dirty="0">
                <a:latin typeface="Arial"/>
                <a:cs typeface="Arial"/>
              </a:rPr>
              <a:t> </a:t>
            </a:r>
            <a:r>
              <a:rPr lang="mn-MN" sz="2000" spc="-10" dirty="0">
                <a:latin typeface="Arial"/>
                <a:cs typeface="Arial"/>
              </a:rPr>
              <a:t>чиглэнэ.</a:t>
            </a:r>
            <a:endParaRPr lang="mn-MN" sz="2000" dirty="0">
              <a:latin typeface="Arial"/>
              <a:cs typeface="Arial"/>
            </a:endParaRPr>
          </a:p>
        </p:txBody>
      </p:sp>
      <p:sp>
        <p:nvSpPr>
          <p:cNvPr id="12" name="object 12"/>
          <p:cNvSpPr/>
          <p:nvPr/>
        </p:nvSpPr>
        <p:spPr>
          <a:xfrm>
            <a:off x="3541776" y="2833116"/>
            <a:ext cx="8091170" cy="1559560"/>
          </a:xfrm>
          <a:custGeom>
            <a:avLst/>
            <a:gdLst/>
            <a:ahLst/>
            <a:cxnLst/>
            <a:rect l="l" t="t" r="r" b="b"/>
            <a:pathLst>
              <a:path w="8091170" h="1559560">
                <a:moveTo>
                  <a:pt x="0" y="114046"/>
                </a:moveTo>
                <a:lnTo>
                  <a:pt x="8961" y="69651"/>
                </a:lnTo>
                <a:lnTo>
                  <a:pt x="33400" y="33400"/>
                </a:lnTo>
                <a:lnTo>
                  <a:pt x="69651" y="8961"/>
                </a:lnTo>
                <a:lnTo>
                  <a:pt x="114046" y="0"/>
                </a:lnTo>
                <a:lnTo>
                  <a:pt x="7976870" y="0"/>
                </a:lnTo>
                <a:lnTo>
                  <a:pt x="8021264" y="8961"/>
                </a:lnTo>
                <a:lnTo>
                  <a:pt x="8057515" y="33400"/>
                </a:lnTo>
                <a:lnTo>
                  <a:pt x="8081954" y="69651"/>
                </a:lnTo>
                <a:lnTo>
                  <a:pt x="8090916" y="114046"/>
                </a:lnTo>
                <a:lnTo>
                  <a:pt x="8090916" y="1445006"/>
                </a:lnTo>
                <a:lnTo>
                  <a:pt x="8081954" y="1489400"/>
                </a:lnTo>
                <a:lnTo>
                  <a:pt x="8057514" y="1525651"/>
                </a:lnTo>
                <a:lnTo>
                  <a:pt x="8021264" y="1550090"/>
                </a:lnTo>
                <a:lnTo>
                  <a:pt x="7976870" y="1559052"/>
                </a:lnTo>
                <a:lnTo>
                  <a:pt x="114046" y="1559052"/>
                </a:lnTo>
                <a:lnTo>
                  <a:pt x="69651" y="1550090"/>
                </a:lnTo>
                <a:lnTo>
                  <a:pt x="33400" y="1525651"/>
                </a:lnTo>
                <a:lnTo>
                  <a:pt x="8961" y="1489400"/>
                </a:lnTo>
                <a:lnTo>
                  <a:pt x="0" y="1445006"/>
                </a:lnTo>
                <a:lnTo>
                  <a:pt x="0" y="114046"/>
                </a:lnTo>
                <a:close/>
              </a:path>
            </a:pathLst>
          </a:custGeom>
          <a:ln w="12699">
            <a:solidFill>
              <a:srgbClr val="FFFFFF"/>
            </a:solidFill>
            <a:prstDash val="sysDash"/>
          </a:ln>
        </p:spPr>
        <p:txBody>
          <a:bodyPr wrap="square" lIns="0" tIns="0" rIns="0" bIns="0" rtlCol="0"/>
          <a:lstStyle/>
          <a:p>
            <a:endParaRPr/>
          </a:p>
        </p:txBody>
      </p:sp>
      <p:sp>
        <p:nvSpPr>
          <p:cNvPr id="13" name="object 13"/>
          <p:cNvSpPr txBox="1"/>
          <p:nvPr/>
        </p:nvSpPr>
        <p:spPr>
          <a:xfrm>
            <a:off x="3808603" y="2939542"/>
            <a:ext cx="7748905" cy="1245870"/>
          </a:xfrm>
          <a:prstGeom prst="rect">
            <a:avLst/>
          </a:prstGeom>
        </p:spPr>
        <p:txBody>
          <a:bodyPr vert="horz" wrap="square" lIns="0" tIns="13335" rIns="0" bIns="0" rtlCol="0">
            <a:spAutoFit/>
          </a:bodyPr>
          <a:lstStyle/>
          <a:p>
            <a:pPr marL="12700" marR="5080" algn="just">
              <a:lnSpc>
                <a:spcPct val="100000"/>
              </a:lnSpc>
              <a:spcBef>
                <a:spcPts val="105"/>
              </a:spcBef>
            </a:pPr>
            <a:r>
              <a:rPr sz="2000" spc="-15" dirty="0" err="1">
                <a:latin typeface="Arial"/>
                <a:cs typeface="Arial"/>
              </a:rPr>
              <a:t>Хууль</a:t>
            </a:r>
            <a:r>
              <a:rPr sz="2000" spc="-15" dirty="0">
                <a:latin typeface="Arial"/>
                <a:cs typeface="Arial"/>
              </a:rPr>
              <a:t> </a:t>
            </a:r>
            <a:r>
              <a:rPr sz="2000" spc="-10" dirty="0">
                <a:latin typeface="Arial"/>
                <a:cs typeface="Arial"/>
              </a:rPr>
              <a:t>дээдлэх, </a:t>
            </a:r>
            <a:r>
              <a:rPr sz="2000" b="1" dirty="0">
                <a:latin typeface="Arial"/>
                <a:cs typeface="Arial"/>
              </a:rPr>
              <a:t>хараат </a:t>
            </a:r>
            <a:r>
              <a:rPr sz="2000" b="1" spc="-25" dirty="0">
                <a:latin typeface="Arial"/>
                <a:cs typeface="Arial"/>
              </a:rPr>
              <a:t>бус, </a:t>
            </a:r>
            <a:r>
              <a:rPr sz="2000" b="1" dirty="0">
                <a:latin typeface="Arial"/>
                <a:cs typeface="Arial"/>
              </a:rPr>
              <a:t>бие </a:t>
            </a:r>
            <a:r>
              <a:rPr sz="2000" b="1" spc="5" dirty="0">
                <a:latin typeface="Arial"/>
                <a:cs typeface="Arial"/>
              </a:rPr>
              <a:t>даасан </a:t>
            </a:r>
            <a:r>
              <a:rPr sz="2000" b="1" spc="-5" dirty="0">
                <a:latin typeface="Arial"/>
                <a:cs typeface="Arial"/>
              </a:rPr>
              <a:t>байх, </a:t>
            </a:r>
            <a:r>
              <a:rPr sz="2000" spc="-20" dirty="0">
                <a:latin typeface="Arial"/>
                <a:cs typeface="Arial"/>
              </a:rPr>
              <a:t>шударга </a:t>
            </a:r>
            <a:r>
              <a:rPr sz="2000" spc="-5" dirty="0">
                <a:latin typeface="Arial"/>
                <a:cs typeface="Arial"/>
              </a:rPr>
              <a:t>ёсыг  </a:t>
            </a:r>
            <a:r>
              <a:rPr sz="2000" spc="-15" dirty="0">
                <a:latin typeface="Arial"/>
                <a:cs typeface="Arial"/>
              </a:rPr>
              <a:t>хангах, </a:t>
            </a:r>
            <a:r>
              <a:rPr sz="2000" b="1" spc="-15" dirty="0">
                <a:latin typeface="Arial"/>
                <a:cs typeface="Arial"/>
              </a:rPr>
              <a:t>мэдээллээр </a:t>
            </a:r>
            <a:r>
              <a:rPr sz="2000" b="1" spc="-10" dirty="0">
                <a:latin typeface="Arial"/>
                <a:cs typeface="Arial"/>
              </a:rPr>
              <a:t>бүрэн хангагдах</a:t>
            </a:r>
            <a:r>
              <a:rPr sz="2000" spc="-10" dirty="0">
                <a:latin typeface="Arial"/>
                <a:cs typeface="Arial"/>
              </a:rPr>
              <a:t>, </a:t>
            </a:r>
            <a:r>
              <a:rPr sz="2000" spc="-5" dirty="0">
                <a:latin typeface="Arial"/>
                <a:cs typeface="Arial"/>
              </a:rPr>
              <a:t>ил </a:t>
            </a:r>
            <a:r>
              <a:rPr sz="2000" spc="-25" dirty="0">
                <a:latin typeface="Arial"/>
                <a:cs typeface="Arial"/>
              </a:rPr>
              <a:t>тод, </a:t>
            </a:r>
            <a:r>
              <a:rPr sz="2000" spc="-15" dirty="0">
                <a:latin typeface="Arial"/>
                <a:cs typeface="Arial"/>
              </a:rPr>
              <a:t>бодитой байх,  </a:t>
            </a:r>
            <a:r>
              <a:rPr sz="2000" b="1" spc="-5" dirty="0">
                <a:latin typeface="Arial"/>
                <a:cs typeface="Arial"/>
              </a:rPr>
              <a:t>төрийн </a:t>
            </a:r>
            <a:r>
              <a:rPr sz="2000" b="1" spc="-15" dirty="0">
                <a:latin typeface="Arial"/>
                <a:cs typeface="Arial"/>
              </a:rPr>
              <a:t>аудитын </a:t>
            </a:r>
            <a:r>
              <a:rPr sz="2000" b="1" spc="-20" dirty="0">
                <a:latin typeface="Arial"/>
                <a:cs typeface="Arial"/>
              </a:rPr>
              <a:t>олон </a:t>
            </a:r>
            <a:r>
              <a:rPr sz="2000" b="1" spc="-15" dirty="0">
                <a:latin typeface="Arial"/>
                <a:cs typeface="Arial"/>
              </a:rPr>
              <a:t>улсын </a:t>
            </a:r>
            <a:r>
              <a:rPr sz="2000" b="1" spc="-10" dirty="0">
                <a:latin typeface="Arial"/>
                <a:cs typeface="Arial"/>
              </a:rPr>
              <a:t>нийтлэг стандартад </a:t>
            </a:r>
            <a:r>
              <a:rPr sz="2000" b="1" spc="-5" dirty="0">
                <a:latin typeface="Arial"/>
                <a:cs typeface="Arial"/>
              </a:rPr>
              <a:t>нийцсэн  </a:t>
            </a:r>
            <a:r>
              <a:rPr sz="2000" b="1" dirty="0">
                <a:latin typeface="Arial"/>
                <a:cs typeface="Arial"/>
              </a:rPr>
              <a:t>байх </a:t>
            </a:r>
            <a:r>
              <a:rPr sz="2000" spc="-5" dirty="0">
                <a:latin typeface="Arial"/>
                <a:cs typeface="Arial"/>
              </a:rPr>
              <a:t>зарчмыг</a:t>
            </a:r>
            <a:r>
              <a:rPr sz="2000" spc="-65" dirty="0">
                <a:latin typeface="Arial"/>
                <a:cs typeface="Arial"/>
              </a:rPr>
              <a:t> </a:t>
            </a:r>
            <a:r>
              <a:rPr sz="2000" spc="-10" dirty="0">
                <a:latin typeface="Arial"/>
                <a:cs typeface="Arial"/>
              </a:rPr>
              <a:t>баримтална.</a:t>
            </a:r>
            <a:endParaRPr sz="2000" dirty="0">
              <a:latin typeface="Arial"/>
              <a:cs typeface="Arial"/>
            </a:endParaRPr>
          </a:p>
        </p:txBody>
      </p:sp>
      <p:sp>
        <p:nvSpPr>
          <p:cNvPr id="15" name="object 15"/>
          <p:cNvSpPr txBox="1"/>
          <p:nvPr/>
        </p:nvSpPr>
        <p:spPr>
          <a:xfrm>
            <a:off x="431698" y="2994152"/>
            <a:ext cx="2138832" cy="566822"/>
          </a:xfrm>
          <a:prstGeom prst="rect">
            <a:avLst/>
          </a:prstGeom>
        </p:spPr>
        <p:txBody>
          <a:bodyPr vert="horz" wrap="square" lIns="0" tIns="12700" rIns="0" bIns="0" rtlCol="0">
            <a:spAutoFit/>
          </a:bodyPr>
          <a:lstStyle/>
          <a:p>
            <a:pPr marL="12700" marR="5080">
              <a:lnSpc>
                <a:spcPct val="100000"/>
              </a:lnSpc>
              <a:spcBef>
                <a:spcPts val="100"/>
              </a:spcBef>
            </a:pPr>
            <a:r>
              <a:rPr sz="1800" b="1" dirty="0" err="1">
                <a:latin typeface="Arial"/>
                <a:cs typeface="Arial"/>
              </a:rPr>
              <a:t>Төрийн</a:t>
            </a:r>
            <a:r>
              <a:rPr sz="1800" b="1" dirty="0">
                <a:latin typeface="Arial"/>
                <a:cs typeface="Arial"/>
              </a:rPr>
              <a:t> </a:t>
            </a:r>
            <a:r>
              <a:rPr lang="mn-MN" b="1" dirty="0">
                <a:latin typeface="Arial"/>
                <a:cs typeface="Arial"/>
              </a:rPr>
              <a:t>аудитын</a:t>
            </a:r>
            <a:r>
              <a:rPr sz="1800" b="1" dirty="0">
                <a:latin typeface="Arial"/>
                <a:cs typeface="Arial"/>
              </a:rPr>
              <a:t> </a:t>
            </a:r>
            <a:r>
              <a:rPr sz="1800" b="1" spc="-20" dirty="0">
                <a:latin typeface="Arial"/>
                <a:cs typeface="Arial"/>
              </a:rPr>
              <a:t>з</a:t>
            </a:r>
            <a:r>
              <a:rPr sz="1800" b="1" spc="-5" dirty="0">
                <a:latin typeface="Arial"/>
                <a:cs typeface="Arial"/>
              </a:rPr>
              <a:t>а</a:t>
            </a:r>
            <a:r>
              <a:rPr sz="1800" b="1" spc="-50" dirty="0">
                <a:latin typeface="Arial"/>
                <a:cs typeface="Arial"/>
              </a:rPr>
              <a:t>р</a:t>
            </a:r>
            <a:r>
              <a:rPr sz="1800" b="1" dirty="0">
                <a:latin typeface="Arial"/>
                <a:cs typeface="Arial"/>
              </a:rPr>
              <a:t>чи</a:t>
            </a:r>
            <a:r>
              <a:rPr sz="1800" b="1" spc="-5" dirty="0">
                <a:latin typeface="Arial"/>
                <a:cs typeface="Arial"/>
              </a:rPr>
              <a:t>м</a:t>
            </a:r>
            <a:r>
              <a:rPr sz="1800" b="1" dirty="0">
                <a:latin typeface="Arial"/>
                <a:cs typeface="Arial"/>
              </a:rPr>
              <a:t>:</a:t>
            </a:r>
            <a:endParaRPr sz="1800" dirty="0">
              <a:latin typeface="Arial"/>
              <a:cs typeface="Arial"/>
            </a:endParaRPr>
          </a:p>
        </p:txBody>
      </p:sp>
      <p:sp>
        <p:nvSpPr>
          <p:cNvPr id="17" name="object 2">
            <a:extLst>
              <a:ext uri="{FF2B5EF4-FFF2-40B4-BE49-F238E27FC236}">
                <a16:creationId xmlns:a16="http://schemas.microsoft.com/office/drawing/2014/main" id="{707EAAFC-745E-4D71-923F-CED1EDF55AC8}"/>
              </a:ext>
            </a:extLst>
          </p:cNvPr>
          <p:cNvSpPr txBox="1"/>
          <p:nvPr/>
        </p:nvSpPr>
        <p:spPr>
          <a:xfrm>
            <a:off x="9002486" y="408273"/>
            <a:ext cx="2375535" cy="120546"/>
          </a:xfrm>
          <a:prstGeom prst="rect">
            <a:avLst/>
          </a:prstGeom>
          <a:solidFill>
            <a:srgbClr val="FDD530"/>
          </a:solidFill>
          <a:ln>
            <a:solidFill>
              <a:schemeClr val="bg1"/>
            </a:solidFill>
          </a:ln>
        </p:spPr>
        <p:style>
          <a:lnRef idx="2">
            <a:schemeClr val="accent1"/>
          </a:lnRef>
          <a:fillRef idx="1">
            <a:schemeClr val="lt1"/>
          </a:fillRef>
          <a:effectRef idx="0">
            <a:schemeClr val="accent1"/>
          </a:effectRef>
          <a:fontRef idx="minor">
            <a:schemeClr val="dk1"/>
          </a:fontRef>
        </p:style>
        <p:txBody>
          <a:bodyPr vert="horz" wrap="square" lIns="0" tIns="12700" rIns="0" bIns="0" rtlCol="0">
            <a:spAutoFit/>
          </a:bodyPr>
          <a:lstStyle/>
          <a:p>
            <a:pPr marL="15875" algn="ctr">
              <a:lnSpc>
                <a:spcPct val="100000"/>
              </a:lnSpc>
              <a:spcBef>
                <a:spcPts val="655"/>
              </a:spcBef>
            </a:pPr>
            <a:r>
              <a:rPr sz="700" b="1" spc="-5" dirty="0">
                <a:solidFill>
                  <a:schemeClr val="tx1"/>
                </a:solidFill>
                <a:latin typeface="Times New Roman"/>
                <a:cs typeface="Times New Roman"/>
              </a:rPr>
              <a:t>Ш И Н Э Ч И Л С Э Н</a:t>
            </a:r>
            <a:r>
              <a:rPr sz="700" b="1" spc="40" dirty="0">
                <a:solidFill>
                  <a:schemeClr val="tx1"/>
                </a:solidFill>
                <a:latin typeface="Times New Roman"/>
                <a:cs typeface="Times New Roman"/>
              </a:rPr>
              <a:t>  </a:t>
            </a:r>
            <a:r>
              <a:rPr sz="700" b="1" spc="-5" dirty="0">
                <a:solidFill>
                  <a:schemeClr val="tx1"/>
                </a:solidFill>
                <a:latin typeface="Times New Roman"/>
                <a:cs typeface="Times New Roman"/>
              </a:rPr>
              <a:t>Н А Й Р У У Л Г А</a:t>
            </a:r>
            <a:endParaRPr sz="700" dirty="0">
              <a:solidFill>
                <a:schemeClr val="tx1"/>
              </a:solidFill>
              <a:latin typeface="Times New Roman"/>
              <a:cs typeface="Times New Roman"/>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mph" presetSubtype="0" fill="hold" grpId="0" nodeType="clickEffect">
                                  <p:stCondLst>
                                    <p:cond delay="0"/>
                                  </p:stCondLst>
                                  <p:iterate type="lt">
                                    <p:tmPct val="4000"/>
                                  </p:iterate>
                                  <p:childTnLst>
                                    <p:set>
                                      <p:cBhvr override="childStyle">
                                        <p:cTn id="6" dur="500" fill="hold"/>
                                        <p:tgtEl>
                                          <p:spTgt spid="7"/>
                                        </p:tgtEl>
                                        <p:attrNameLst>
                                          <p:attrName>style.color</p:attrName>
                                        </p:attrNameLst>
                                      </p:cBhvr>
                                      <p:to>
                                        <p:clrVal>
                                          <a:schemeClr val="accent2"/>
                                        </p:clrVal>
                                      </p:to>
                                    </p:set>
                                    <p:set>
                                      <p:cBhvr>
                                        <p:cTn id="7" dur="500" fill="hold"/>
                                        <p:tgtEl>
                                          <p:spTgt spid="7"/>
                                        </p:tgtEl>
                                        <p:attrNameLst>
                                          <p:attrName>fillcolor</p:attrName>
                                        </p:attrNameLst>
                                      </p:cBhvr>
                                      <p:to>
                                        <p:clrVal>
                                          <a:schemeClr val="accent2"/>
                                        </p:clrVal>
                                      </p:to>
                                    </p:set>
                                    <p:set>
                                      <p:cBhvr>
                                        <p:cTn id="8" dur="500" fill="hold"/>
                                        <p:tgtEl>
                                          <p:spTgt spid="7"/>
                                        </p:tgtEl>
                                        <p:attrNameLst>
                                          <p:attrName>fill.type</p:attrName>
                                        </p:attrNameLst>
                                      </p:cBhvr>
                                      <p:to>
                                        <p:strVal val="solid"/>
                                      </p:to>
                                    </p:set>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fade">
                                      <p:cBhvr>
                                        <p:cTn id="13" dur="1000"/>
                                        <p:tgtEl>
                                          <p:spTgt spid="6"/>
                                        </p:tgtEl>
                                      </p:cBhvr>
                                    </p:animEffect>
                                    <p:anim calcmode="lin" valueType="num">
                                      <p:cBhvr>
                                        <p:cTn id="14" dur="1000" fill="hold"/>
                                        <p:tgtEl>
                                          <p:spTgt spid="6"/>
                                        </p:tgtEl>
                                        <p:attrNameLst>
                                          <p:attrName>ppt_x</p:attrName>
                                        </p:attrNameLst>
                                      </p:cBhvr>
                                      <p:tavLst>
                                        <p:tav tm="0">
                                          <p:val>
                                            <p:strVal val="#ppt_x"/>
                                          </p:val>
                                        </p:tav>
                                        <p:tav tm="100000">
                                          <p:val>
                                            <p:strVal val="#ppt_x"/>
                                          </p:val>
                                        </p:tav>
                                      </p:tavLst>
                                    </p:anim>
                                    <p:anim calcmode="lin" valueType="num">
                                      <p:cBhvr>
                                        <p:cTn id="15"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grpId="0" nodeType="clickEffect">
                                  <p:stCondLst>
                                    <p:cond delay="0"/>
                                  </p:stCondLst>
                                  <p:childTnLst>
                                    <p:set>
                                      <p:cBhvr>
                                        <p:cTn id="19" dur="1" fill="hold">
                                          <p:stCondLst>
                                            <p:cond delay="0"/>
                                          </p:stCondLst>
                                        </p:cTn>
                                        <p:tgtEl>
                                          <p:spTgt spid="15"/>
                                        </p:tgtEl>
                                        <p:attrNameLst>
                                          <p:attrName>style.visibility</p:attrName>
                                        </p:attrNameLst>
                                      </p:cBhvr>
                                      <p:to>
                                        <p:strVal val="visible"/>
                                      </p:to>
                                    </p:set>
                                    <p:anim calcmode="lin" valueType="num">
                                      <p:cBhvr additive="base">
                                        <p:cTn id="20" dur="500" fill="hold"/>
                                        <p:tgtEl>
                                          <p:spTgt spid="15"/>
                                        </p:tgtEl>
                                        <p:attrNameLst>
                                          <p:attrName>ppt_x</p:attrName>
                                        </p:attrNameLst>
                                      </p:cBhvr>
                                      <p:tavLst>
                                        <p:tav tm="0">
                                          <p:val>
                                            <p:strVal val="#ppt_x"/>
                                          </p:val>
                                        </p:tav>
                                        <p:tav tm="100000">
                                          <p:val>
                                            <p:strVal val="#ppt_x"/>
                                          </p:val>
                                        </p:tav>
                                      </p:tavLst>
                                    </p:anim>
                                    <p:anim calcmode="lin" valueType="num">
                                      <p:cBhvr additive="base">
                                        <p:cTn id="21"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13"/>
                                        </p:tgtEl>
                                        <p:attrNameLst>
                                          <p:attrName>style.visibility</p:attrName>
                                        </p:attrNameLst>
                                      </p:cBhvr>
                                      <p:to>
                                        <p:strVal val="visible"/>
                                      </p:to>
                                    </p:set>
                                    <p:animEffect transition="in" filter="fade">
                                      <p:cBhvr>
                                        <p:cTn id="26" dur="1000"/>
                                        <p:tgtEl>
                                          <p:spTgt spid="13"/>
                                        </p:tgtEl>
                                      </p:cBhvr>
                                    </p:animEffect>
                                    <p:anim calcmode="lin" valueType="num">
                                      <p:cBhvr>
                                        <p:cTn id="27" dur="1000" fill="hold"/>
                                        <p:tgtEl>
                                          <p:spTgt spid="13"/>
                                        </p:tgtEl>
                                        <p:attrNameLst>
                                          <p:attrName>ppt_x</p:attrName>
                                        </p:attrNameLst>
                                      </p:cBhvr>
                                      <p:tavLst>
                                        <p:tav tm="0">
                                          <p:val>
                                            <p:strVal val="#ppt_x"/>
                                          </p:val>
                                        </p:tav>
                                        <p:tav tm="100000">
                                          <p:val>
                                            <p:strVal val="#ppt_x"/>
                                          </p:val>
                                        </p:tav>
                                      </p:tavLst>
                                    </p:anim>
                                    <p:anim calcmode="lin" valueType="num">
                                      <p:cBhvr>
                                        <p:cTn id="28"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8"/>
                                        </p:tgtEl>
                                        <p:attrNameLst>
                                          <p:attrName>style.visibility</p:attrName>
                                        </p:attrNameLst>
                                      </p:cBhvr>
                                      <p:to>
                                        <p:strVal val="visible"/>
                                      </p:to>
                                    </p:set>
                                    <p:animEffect transition="in" filter="fade">
                                      <p:cBhvr>
                                        <p:cTn id="33" dur="1000"/>
                                        <p:tgtEl>
                                          <p:spTgt spid="8"/>
                                        </p:tgtEl>
                                      </p:cBhvr>
                                    </p:animEffect>
                                    <p:anim calcmode="lin" valueType="num">
                                      <p:cBhvr>
                                        <p:cTn id="34" dur="1000" fill="hold"/>
                                        <p:tgtEl>
                                          <p:spTgt spid="8"/>
                                        </p:tgtEl>
                                        <p:attrNameLst>
                                          <p:attrName>ppt_x</p:attrName>
                                        </p:attrNameLst>
                                      </p:cBhvr>
                                      <p:tavLst>
                                        <p:tav tm="0">
                                          <p:val>
                                            <p:strVal val="#ppt_x"/>
                                          </p:val>
                                        </p:tav>
                                        <p:tav tm="100000">
                                          <p:val>
                                            <p:strVal val="#ppt_x"/>
                                          </p:val>
                                        </p:tav>
                                      </p:tavLst>
                                    </p:anim>
                                    <p:anim calcmode="lin" valueType="num">
                                      <p:cBhvr>
                                        <p:cTn id="35"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grpId="0" nodeType="clickEffect">
                                  <p:stCondLst>
                                    <p:cond delay="0"/>
                                  </p:stCondLst>
                                  <p:childTnLst>
                                    <p:set>
                                      <p:cBhvr>
                                        <p:cTn id="39" dur="1" fill="hold">
                                          <p:stCondLst>
                                            <p:cond delay="0"/>
                                          </p:stCondLst>
                                        </p:cTn>
                                        <p:tgtEl>
                                          <p:spTgt spid="10"/>
                                        </p:tgtEl>
                                        <p:attrNameLst>
                                          <p:attrName>style.visibility</p:attrName>
                                        </p:attrNameLst>
                                      </p:cBhvr>
                                      <p:to>
                                        <p:strVal val="visible"/>
                                      </p:to>
                                    </p:set>
                                    <p:animEffect transition="in" filter="fade">
                                      <p:cBhvr>
                                        <p:cTn id="40" dur="1000"/>
                                        <p:tgtEl>
                                          <p:spTgt spid="10"/>
                                        </p:tgtEl>
                                      </p:cBhvr>
                                    </p:animEffect>
                                    <p:anim calcmode="lin" valueType="num">
                                      <p:cBhvr>
                                        <p:cTn id="41" dur="1000" fill="hold"/>
                                        <p:tgtEl>
                                          <p:spTgt spid="10"/>
                                        </p:tgtEl>
                                        <p:attrNameLst>
                                          <p:attrName>ppt_x</p:attrName>
                                        </p:attrNameLst>
                                      </p:cBhvr>
                                      <p:tavLst>
                                        <p:tav tm="0">
                                          <p:val>
                                            <p:strVal val="#ppt_x"/>
                                          </p:val>
                                        </p:tav>
                                        <p:tav tm="100000">
                                          <p:val>
                                            <p:strVal val="#ppt_x"/>
                                          </p:val>
                                        </p:tav>
                                      </p:tavLst>
                                    </p:anim>
                                    <p:anim calcmode="lin" valueType="num">
                                      <p:cBhvr>
                                        <p:cTn id="42"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P spid="10" grpId="0"/>
      <p:bldP spid="13" grpId="0"/>
      <p:bldP spid="15"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8610600" y="417431"/>
            <a:ext cx="2375535" cy="182101"/>
          </a:xfrm>
          <a:prstGeom prst="rect">
            <a:avLst/>
          </a:prstGeom>
        </p:spPr>
        <p:txBody>
          <a:bodyPr vert="horz" wrap="square" lIns="0" tIns="12700" rIns="0" bIns="0" rtlCol="0">
            <a:spAutoFit/>
          </a:bodyPr>
          <a:lstStyle/>
          <a:p>
            <a:pPr algn="ctr">
              <a:lnSpc>
                <a:spcPct val="100000"/>
              </a:lnSpc>
              <a:spcBef>
                <a:spcPts val="100"/>
              </a:spcBef>
            </a:pPr>
            <a:r>
              <a:rPr sz="1100" b="1" spc="-5" dirty="0">
                <a:latin typeface="Arial"/>
                <a:cs typeface="Arial"/>
              </a:rPr>
              <a:t>ТӨРИЙН </a:t>
            </a:r>
            <a:r>
              <a:rPr sz="1100" b="1" spc="-10" dirty="0">
                <a:latin typeface="Arial"/>
                <a:cs typeface="Arial"/>
              </a:rPr>
              <a:t>АУДИТЫН </a:t>
            </a:r>
            <a:r>
              <a:rPr sz="1100" b="1" spc="-15" dirty="0">
                <a:latin typeface="Arial"/>
                <a:cs typeface="Arial"/>
              </a:rPr>
              <a:t>ТУХАЙ</a:t>
            </a:r>
            <a:r>
              <a:rPr sz="1100" b="1" spc="65" dirty="0">
                <a:latin typeface="Arial"/>
                <a:cs typeface="Arial"/>
              </a:rPr>
              <a:t> </a:t>
            </a:r>
            <a:r>
              <a:rPr sz="1100" b="1" spc="-5" dirty="0">
                <a:latin typeface="Arial"/>
                <a:cs typeface="Arial"/>
              </a:rPr>
              <a:t>ХУУЛЬ</a:t>
            </a:r>
            <a:endParaRPr sz="1100" dirty="0">
              <a:latin typeface="Arial"/>
              <a:cs typeface="Arial"/>
            </a:endParaRPr>
          </a:p>
        </p:txBody>
      </p:sp>
      <p:sp>
        <p:nvSpPr>
          <p:cNvPr id="3" name="object 3"/>
          <p:cNvSpPr/>
          <p:nvPr/>
        </p:nvSpPr>
        <p:spPr>
          <a:xfrm>
            <a:off x="4937659" y="1823357"/>
            <a:ext cx="6868795" cy="5067300"/>
          </a:xfrm>
          <a:custGeom>
            <a:avLst/>
            <a:gdLst/>
            <a:ahLst/>
            <a:cxnLst/>
            <a:rect l="l" t="t" r="r" b="b"/>
            <a:pathLst>
              <a:path w="6868795" h="5067300">
                <a:moveTo>
                  <a:pt x="0" y="370839"/>
                </a:moveTo>
                <a:lnTo>
                  <a:pt x="2888" y="324314"/>
                </a:lnTo>
                <a:lnTo>
                  <a:pt x="11323" y="279515"/>
                </a:lnTo>
                <a:lnTo>
                  <a:pt x="24956" y="236791"/>
                </a:lnTo>
                <a:lnTo>
                  <a:pt x="43441" y="196487"/>
                </a:lnTo>
                <a:lnTo>
                  <a:pt x="66430" y="158952"/>
                </a:lnTo>
                <a:lnTo>
                  <a:pt x="93577" y="124533"/>
                </a:lnTo>
                <a:lnTo>
                  <a:pt x="124533" y="93577"/>
                </a:lnTo>
                <a:lnTo>
                  <a:pt x="158952" y="66430"/>
                </a:lnTo>
                <a:lnTo>
                  <a:pt x="196487" y="43441"/>
                </a:lnTo>
                <a:lnTo>
                  <a:pt x="236791" y="24956"/>
                </a:lnTo>
                <a:lnTo>
                  <a:pt x="279515" y="11323"/>
                </a:lnTo>
                <a:lnTo>
                  <a:pt x="324314" y="2888"/>
                </a:lnTo>
                <a:lnTo>
                  <a:pt x="370839" y="0"/>
                </a:lnTo>
                <a:lnTo>
                  <a:pt x="6497828" y="0"/>
                </a:lnTo>
                <a:lnTo>
                  <a:pt x="6544353" y="2888"/>
                </a:lnTo>
                <a:lnTo>
                  <a:pt x="6589152" y="11323"/>
                </a:lnTo>
                <a:lnTo>
                  <a:pt x="6631876" y="24956"/>
                </a:lnTo>
                <a:lnTo>
                  <a:pt x="6672180" y="43441"/>
                </a:lnTo>
                <a:lnTo>
                  <a:pt x="6709715" y="66430"/>
                </a:lnTo>
                <a:lnTo>
                  <a:pt x="6744134" y="93577"/>
                </a:lnTo>
                <a:lnTo>
                  <a:pt x="6775090" y="124533"/>
                </a:lnTo>
                <a:lnTo>
                  <a:pt x="6802237" y="158952"/>
                </a:lnTo>
                <a:lnTo>
                  <a:pt x="6825226" y="196487"/>
                </a:lnTo>
                <a:lnTo>
                  <a:pt x="6843711" y="236791"/>
                </a:lnTo>
                <a:lnTo>
                  <a:pt x="6857344" y="279515"/>
                </a:lnTo>
                <a:lnTo>
                  <a:pt x="6865779" y="324314"/>
                </a:lnTo>
                <a:lnTo>
                  <a:pt x="6868668" y="370839"/>
                </a:lnTo>
                <a:lnTo>
                  <a:pt x="6868668" y="4696421"/>
                </a:lnTo>
                <a:lnTo>
                  <a:pt x="6865779" y="4742943"/>
                </a:lnTo>
                <a:lnTo>
                  <a:pt x="6857344" y="4787740"/>
                </a:lnTo>
                <a:lnTo>
                  <a:pt x="6843711" y="4830465"/>
                </a:lnTo>
                <a:lnTo>
                  <a:pt x="6825226" y="4870771"/>
                </a:lnTo>
                <a:lnTo>
                  <a:pt x="6802237" y="4908310"/>
                </a:lnTo>
                <a:lnTo>
                  <a:pt x="6775090" y="4942734"/>
                </a:lnTo>
                <a:lnTo>
                  <a:pt x="6744134" y="4973697"/>
                </a:lnTo>
                <a:lnTo>
                  <a:pt x="6709715" y="5000849"/>
                </a:lnTo>
                <a:lnTo>
                  <a:pt x="6672180" y="5023844"/>
                </a:lnTo>
                <a:lnTo>
                  <a:pt x="6631876" y="5042335"/>
                </a:lnTo>
                <a:lnTo>
                  <a:pt x="6589152" y="5055972"/>
                </a:lnTo>
                <a:lnTo>
                  <a:pt x="6544353" y="5064410"/>
                </a:lnTo>
                <a:lnTo>
                  <a:pt x="6497828" y="5067300"/>
                </a:lnTo>
                <a:lnTo>
                  <a:pt x="370839" y="5067300"/>
                </a:lnTo>
                <a:lnTo>
                  <a:pt x="324314" y="5064410"/>
                </a:lnTo>
                <a:lnTo>
                  <a:pt x="279515" y="5055972"/>
                </a:lnTo>
                <a:lnTo>
                  <a:pt x="236791" y="5042335"/>
                </a:lnTo>
                <a:lnTo>
                  <a:pt x="196487" y="5023844"/>
                </a:lnTo>
                <a:lnTo>
                  <a:pt x="158952" y="5000849"/>
                </a:lnTo>
                <a:lnTo>
                  <a:pt x="124533" y="4973697"/>
                </a:lnTo>
                <a:lnTo>
                  <a:pt x="93577" y="4942734"/>
                </a:lnTo>
                <a:lnTo>
                  <a:pt x="66430" y="4908310"/>
                </a:lnTo>
                <a:lnTo>
                  <a:pt x="43441" y="4870771"/>
                </a:lnTo>
                <a:lnTo>
                  <a:pt x="24956" y="4830465"/>
                </a:lnTo>
                <a:lnTo>
                  <a:pt x="11323" y="4787740"/>
                </a:lnTo>
                <a:lnTo>
                  <a:pt x="2888" y="4742943"/>
                </a:lnTo>
                <a:lnTo>
                  <a:pt x="0" y="4696421"/>
                </a:lnTo>
                <a:lnTo>
                  <a:pt x="0" y="370839"/>
                </a:lnTo>
                <a:close/>
              </a:path>
            </a:pathLst>
          </a:custGeom>
          <a:ln w="12700">
            <a:solidFill>
              <a:srgbClr val="FFFFFF"/>
            </a:solidFill>
            <a:prstDash val="sysDash"/>
          </a:ln>
        </p:spPr>
        <p:txBody>
          <a:bodyPr wrap="square" lIns="0" tIns="0" rIns="0" bIns="0" rtlCol="0"/>
          <a:lstStyle/>
          <a:p>
            <a:endParaRPr/>
          </a:p>
        </p:txBody>
      </p:sp>
      <p:sp>
        <p:nvSpPr>
          <p:cNvPr id="4" name="object 4"/>
          <p:cNvSpPr txBox="1"/>
          <p:nvPr/>
        </p:nvSpPr>
        <p:spPr>
          <a:xfrm>
            <a:off x="5562600" y="1658586"/>
            <a:ext cx="4588510" cy="4418965"/>
          </a:xfrm>
          <a:prstGeom prst="rect">
            <a:avLst/>
          </a:prstGeom>
        </p:spPr>
        <p:txBody>
          <a:bodyPr vert="horz" wrap="square" lIns="0" tIns="12700" rIns="0" bIns="0" rtlCol="0">
            <a:spAutoFit/>
          </a:bodyPr>
          <a:lstStyle/>
          <a:p>
            <a:pPr marL="355600" indent="-342900">
              <a:lnSpc>
                <a:spcPct val="100000"/>
              </a:lnSpc>
              <a:spcBef>
                <a:spcPts val="100"/>
              </a:spcBef>
              <a:buFont typeface="Arial"/>
              <a:buChar char="•"/>
              <a:tabLst>
                <a:tab pos="354965" algn="l"/>
                <a:tab pos="355600" algn="l"/>
              </a:tabLst>
            </a:pPr>
            <a:r>
              <a:rPr sz="2400" spc="-5" dirty="0">
                <a:latin typeface="Calibri"/>
                <a:cs typeface="Calibri"/>
              </a:rPr>
              <a:t>“төрийн </a:t>
            </a:r>
            <a:r>
              <a:rPr sz="2400" dirty="0">
                <a:latin typeface="Calibri"/>
                <a:cs typeface="Calibri"/>
              </a:rPr>
              <a:t>санхүү, </a:t>
            </a:r>
            <a:r>
              <a:rPr sz="2400" spc="-5" dirty="0">
                <a:latin typeface="Calibri"/>
                <a:cs typeface="Calibri"/>
              </a:rPr>
              <a:t>төсвийн</a:t>
            </a:r>
            <a:r>
              <a:rPr sz="2400" spc="-55" dirty="0">
                <a:latin typeface="Calibri"/>
                <a:cs typeface="Calibri"/>
              </a:rPr>
              <a:t> </a:t>
            </a:r>
            <a:r>
              <a:rPr sz="2400" spc="-5" dirty="0">
                <a:latin typeface="Calibri"/>
                <a:cs typeface="Calibri"/>
              </a:rPr>
              <a:t>хяналт”</a:t>
            </a:r>
            <a:endParaRPr sz="2400" dirty="0">
              <a:latin typeface="Calibri"/>
              <a:cs typeface="Calibri"/>
            </a:endParaRPr>
          </a:p>
          <a:p>
            <a:pPr marL="355600" indent="-342900">
              <a:lnSpc>
                <a:spcPct val="100000"/>
              </a:lnSpc>
              <a:buFont typeface="Arial"/>
              <a:buChar char="•"/>
              <a:tabLst>
                <a:tab pos="354965" algn="l"/>
                <a:tab pos="355600" algn="l"/>
              </a:tabLst>
            </a:pPr>
            <a:r>
              <a:rPr sz="2400" spc="-5" dirty="0">
                <a:latin typeface="Calibri"/>
                <a:cs typeface="Calibri"/>
              </a:rPr>
              <a:t>“нийтийн</a:t>
            </a:r>
            <a:r>
              <a:rPr sz="2400" dirty="0">
                <a:latin typeface="Calibri"/>
                <a:cs typeface="Calibri"/>
              </a:rPr>
              <a:t> өмч”</a:t>
            </a:r>
          </a:p>
          <a:p>
            <a:pPr marL="355600" indent="-342900">
              <a:lnSpc>
                <a:spcPct val="100000"/>
              </a:lnSpc>
              <a:buFont typeface="Arial"/>
              <a:buChar char="•"/>
              <a:tabLst>
                <a:tab pos="354965" algn="l"/>
                <a:tab pos="355600" algn="l"/>
              </a:tabLst>
            </a:pPr>
            <a:r>
              <a:rPr sz="2400" spc="-5" dirty="0">
                <a:latin typeface="Calibri"/>
                <a:cs typeface="Calibri"/>
              </a:rPr>
              <a:t>“төрийн </a:t>
            </a:r>
            <a:r>
              <a:rPr sz="2400" spc="-15" dirty="0">
                <a:latin typeface="Calibri"/>
                <a:cs typeface="Calibri"/>
              </a:rPr>
              <a:t>аудитын</a:t>
            </a:r>
            <a:r>
              <a:rPr sz="2400" spc="-35" dirty="0">
                <a:latin typeface="Calibri"/>
                <a:cs typeface="Calibri"/>
              </a:rPr>
              <a:t> </a:t>
            </a:r>
            <a:r>
              <a:rPr sz="2400" spc="-10" dirty="0">
                <a:latin typeface="Calibri"/>
                <a:cs typeface="Calibri"/>
              </a:rPr>
              <a:t>байгууллага”</a:t>
            </a:r>
            <a:endParaRPr sz="2400" dirty="0">
              <a:latin typeface="Calibri"/>
              <a:cs typeface="Calibri"/>
            </a:endParaRPr>
          </a:p>
          <a:p>
            <a:pPr marL="355600" indent="-342900">
              <a:lnSpc>
                <a:spcPct val="100000"/>
              </a:lnSpc>
              <a:buFont typeface="Arial"/>
              <a:buChar char="•"/>
              <a:tabLst>
                <a:tab pos="354965" algn="l"/>
                <a:tab pos="355600" algn="l"/>
              </a:tabLst>
            </a:pPr>
            <a:r>
              <a:rPr sz="2400" spc="-15" dirty="0">
                <a:latin typeface="Calibri"/>
                <a:cs typeface="Calibri"/>
              </a:rPr>
              <a:t>“шалгагдагч</a:t>
            </a:r>
            <a:r>
              <a:rPr sz="2400" spc="-25" dirty="0">
                <a:latin typeface="Calibri"/>
                <a:cs typeface="Calibri"/>
              </a:rPr>
              <a:t> </a:t>
            </a:r>
            <a:r>
              <a:rPr sz="2400" spc="-15" dirty="0">
                <a:latin typeface="Calibri"/>
                <a:cs typeface="Calibri"/>
              </a:rPr>
              <a:t>этгээд”</a:t>
            </a:r>
            <a:endParaRPr sz="2400" dirty="0">
              <a:latin typeface="Calibri"/>
              <a:cs typeface="Calibri"/>
            </a:endParaRPr>
          </a:p>
          <a:p>
            <a:pPr marL="355600" indent="-342900">
              <a:lnSpc>
                <a:spcPct val="100000"/>
              </a:lnSpc>
              <a:buFont typeface="Arial"/>
              <a:buChar char="•"/>
              <a:tabLst>
                <a:tab pos="354965" algn="l"/>
                <a:tab pos="355600" algn="l"/>
              </a:tabLst>
            </a:pPr>
            <a:r>
              <a:rPr sz="2400" spc="-15" dirty="0">
                <a:latin typeface="Calibri"/>
                <a:cs typeface="Calibri"/>
              </a:rPr>
              <a:t>“аудитад</a:t>
            </a:r>
            <a:r>
              <a:rPr sz="2400" spc="-35" dirty="0">
                <a:latin typeface="Calibri"/>
                <a:cs typeface="Calibri"/>
              </a:rPr>
              <a:t> </a:t>
            </a:r>
            <a:r>
              <a:rPr sz="2400" spc="-15" dirty="0">
                <a:latin typeface="Calibri"/>
                <a:cs typeface="Calibri"/>
              </a:rPr>
              <a:t>хамрагдагч”</a:t>
            </a:r>
            <a:endParaRPr sz="2400" dirty="0">
              <a:latin typeface="Calibri"/>
              <a:cs typeface="Calibri"/>
            </a:endParaRPr>
          </a:p>
          <a:p>
            <a:pPr marL="355600" indent="-342900">
              <a:lnSpc>
                <a:spcPct val="100000"/>
              </a:lnSpc>
              <a:spcBef>
                <a:spcPts val="5"/>
              </a:spcBef>
              <a:buFont typeface="Arial"/>
              <a:buChar char="•"/>
              <a:tabLst>
                <a:tab pos="354965" algn="l"/>
                <a:tab pos="355600" algn="l"/>
              </a:tabLst>
            </a:pPr>
            <a:r>
              <a:rPr sz="2400" spc="-20" dirty="0">
                <a:latin typeface="Calibri"/>
                <a:cs typeface="Calibri"/>
              </a:rPr>
              <a:t>“аудитын</a:t>
            </a:r>
            <a:r>
              <a:rPr sz="2400" spc="-25" dirty="0">
                <a:latin typeface="Calibri"/>
                <a:cs typeface="Calibri"/>
              </a:rPr>
              <a:t> </a:t>
            </a:r>
            <a:r>
              <a:rPr sz="2400" spc="-5" dirty="0">
                <a:latin typeface="Calibri"/>
                <a:cs typeface="Calibri"/>
              </a:rPr>
              <a:t>тайлан”</a:t>
            </a:r>
            <a:endParaRPr sz="2400" dirty="0">
              <a:latin typeface="Calibri"/>
              <a:cs typeface="Calibri"/>
            </a:endParaRPr>
          </a:p>
          <a:p>
            <a:pPr marL="355600" indent="-342900">
              <a:lnSpc>
                <a:spcPct val="100000"/>
              </a:lnSpc>
              <a:buFont typeface="Arial"/>
              <a:buChar char="•"/>
              <a:tabLst>
                <a:tab pos="354965" algn="l"/>
                <a:tab pos="355600" algn="l"/>
              </a:tabLst>
            </a:pPr>
            <a:r>
              <a:rPr sz="2400" spc="-20" dirty="0">
                <a:latin typeface="Calibri"/>
                <a:cs typeface="Calibri"/>
              </a:rPr>
              <a:t>“аудитын</a:t>
            </a:r>
            <a:r>
              <a:rPr sz="2400" spc="-25" dirty="0">
                <a:latin typeface="Calibri"/>
                <a:cs typeface="Calibri"/>
              </a:rPr>
              <a:t> </a:t>
            </a:r>
            <a:r>
              <a:rPr sz="2400" spc="-10" dirty="0">
                <a:latin typeface="Calibri"/>
                <a:cs typeface="Calibri"/>
              </a:rPr>
              <a:t>төлөвлөгөө”</a:t>
            </a:r>
            <a:endParaRPr sz="2400" dirty="0">
              <a:latin typeface="Calibri"/>
              <a:cs typeface="Calibri"/>
            </a:endParaRPr>
          </a:p>
          <a:p>
            <a:pPr marL="355600" indent="-342900">
              <a:lnSpc>
                <a:spcPct val="100000"/>
              </a:lnSpc>
              <a:buFont typeface="Arial"/>
              <a:buChar char="•"/>
              <a:tabLst>
                <a:tab pos="354965" algn="l"/>
                <a:tab pos="355600" algn="l"/>
              </a:tabLst>
            </a:pPr>
            <a:r>
              <a:rPr sz="2400" spc="-5" dirty="0">
                <a:latin typeface="Calibri"/>
                <a:cs typeface="Calibri"/>
              </a:rPr>
              <a:t>“санхүүгийн тайлангийн </a:t>
            </a:r>
            <a:r>
              <a:rPr sz="2400" spc="-20" dirty="0">
                <a:latin typeface="Calibri"/>
                <a:cs typeface="Calibri"/>
              </a:rPr>
              <a:t>аудит”</a:t>
            </a:r>
            <a:endParaRPr sz="2400" dirty="0">
              <a:latin typeface="Calibri"/>
              <a:cs typeface="Calibri"/>
            </a:endParaRPr>
          </a:p>
          <a:p>
            <a:pPr marL="355600" indent="-342900">
              <a:lnSpc>
                <a:spcPct val="100000"/>
              </a:lnSpc>
              <a:buFont typeface="Arial"/>
              <a:buChar char="•"/>
              <a:tabLst>
                <a:tab pos="354965" algn="l"/>
                <a:tab pos="355600" algn="l"/>
              </a:tabLst>
            </a:pPr>
            <a:r>
              <a:rPr sz="2400" spc="-10" dirty="0">
                <a:latin typeface="Calibri"/>
                <a:cs typeface="Calibri"/>
              </a:rPr>
              <a:t>“гүйцэтгэлийн</a:t>
            </a:r>
            <a:r>
              <a:rPr sz="2400" spc="-5" dirty="0">
                <a:latin typeface="Calibri"/>
                <a:cs typeface="Calibri"/>
              </a:rPr>
              <a:t> </a:t>
            </a:r>
            <a:r>
              <a:rPr sz="2400" spc="-20" dirty="0">
                <a:latin typeface="Calibri"/>
                <a:cs typeface="Calibri"/>
              </a:rPr>
              <a:t>аудит”</a:t>
            </a:r>
            <a:endParaRPr sz="2400" dirty="0">
              <a:latin typeface="Calibri"/>
              <a:cs typeface="Calibri"/>
            </a:endParaRPr>
          </a:p>
          <a:p>
            <a:pPr marL="355600" indent="-342900">
              <a:lnSpc>
                <a:spcPct val="100000"/>
              </a:lnSpc>
              <a:buFont typeface="Arial"/>
              <a:buChar char="•"/>
              <a:tabLst>
                <a:tab pos="354965" algn="l"/>
                <a:tab pos="355600" algn="l"/>
              </a:tabLst>
            </a:pPr>
            <a:r>
              <a:rPr sz="2400" spc="-5" dirty="0">
                <a:latin typeface="Calibri"/>
                <a:cs typeface="Calibri"/>
              </a:rPr>
              <a:t>“нийцлийн</a:t>
            </a:r>
            <a:r>
              <a:rPr sz="2400" spc="5" dirty="0">
                <a:latin typeface="Calibri"/>
                <a:cs typeface="Calibri"/>
              </a:rPr>
              <a:t> </a:t>
            </a:r>
            <a:r>
              <a:rPr sz="2400" spc="-20" dirty="0">
                <a:latin typeface="Calibri"/>
                <a:cs typeface="Calibri"/>
              </a:rPr>
              <a:t>аудит”</a:t>
            </a:r>
            <a:endParaRPr sz="2400" dirty="0">
              <a:latin typeface="Calibri"/>
              <a:cs typeface="Calibri"/>
            </a:endParaRPr>
          </a:p>
          <a:p>
            <a:pPr marL="355600" indent="-342900">
              <a:lnSpc>
                <a:spcPct val="100000"/>
              </a:lnSpc>
              <a:buFont typeface="Arial"/>
              <a:buChar char="•"/>
              <a:tabLst>
                <a:tab pos="354965" algn="l"/>
                <a:tab pos="355600" algn="l"/>
              </a:tabLst>
            </a:pPr>
            <a:r>
              <a:rPr sz="2400" spc="-5" dirty="0">
                <a:latin typeface="Calibri"/>
                <a:cs typeface="Calibri"/>
              </a:rPr>
              <a:t>“лог</a:t>
            </a:r>
            <a:r>
              <a:rPr sz="2400" spc="-30" dirty="0">
                <a:latin typeface="Calibri"/>
                <a:cs typeface="Calibri"/>
              </a:rPr>
              <a:t> </a:t>
            </a:r>
            <a:r>
              <a:rPr sz="2400" spc="-10" dirty="0">
                <a:latin typeface="Calibri"/>
                <a:cs typeface="Calibri"/>
              </a:rPr>
              <a:t>бүртгэл”</a:t>
            </a:r>
            <a:endParaRPr sz="2400" dirty="0">
              <a:latin typeface="Calibri"/>
              <a:cs typeface="Calibri"/>
            </a:endParaRPr>
          </a:p>
          <a:p>
            <a:pPr marL="355600" indent="-342900">
              <a:lnSpc>
                <a:spcPct val="100000"/>
              </a:lnSpc>
              <a:spcBef>
                <a:spcPts val="25"/>
              </a:spcBef>
              <a:buFont typeface="Arial"/>
              <a:buChar char="•"/>
              <a:tabLst>
                <a:tab pos="354965" algn="l"/>
                <a:tab pos="355600" algn="l"/>
              </a:tabLst>
            </a:pPr>
            <a:r>
              <a:rPr sz="2400" dirty="0">
                <a:latin typeface="Calibri"/>
                <a:cs typeface="Calibri"/>
              </a:rPr>
              <a:t>“нөлөөллийн </a:t>
            </a:r>
            <a:r>
              <a:rPr sz="2400" spc="-15" dirty="0">
                <a:latin typeface="Calibri"/>
                <a:cs typeface="Calibri"/>
              </a:rPr>
              <a:t>мэдүүлэг”</a:t>
            </a:r>
            <a:endParaRPr sz="2400" dirty="0">
              <a:latin typeface="Calibri"/>
              <a:cs typeface="Calibri"/>
            </a:endParaRPr>
          </a:p>
        </p:txBody>
      </p:sp>
      <p:sp>
        <p:nvSpPr>
          <p:cNvPr id="5" name="object 5"/>
          <p:cNvSpPr txBox="1"/>
          <p:nvPr/>
        </p:nvSpPr>
        <p:spPr>
          <a:xfrm>
            <a:off x="797661" y="2362200"/>
            <a:ext cx="3414395" cy="300355"/>
          </a:xfrm>
          <a:prstGeom prst="rect">
            <a:avLst/>
          </a:prstGeom>
        </p:spPr>
        <p:txBody>
          <a:bodyPr vert="horz" wrap="square" lIns="0" tIns="12700" rIns="0" bIns="0" rtlCol="0">
            <a:spAutoFit/>
          </a:bodyPr>
          <a:lstStyle/>
          <a:p>
            <a:pPr marL="12700">
              <a:lnSpc>
                <a:spcPct val="100000"/>
              </a:lnSpc>
              <a:spcBef>
                <a:spcPts val="100"/>
              </a:spcBef>
            </a:pPr>
            <a:r>
              <a:rPr sz="1800" b="1" spc="-5" dirty="0">
                <a:latin typeface="Arial"/>
                <a:cs typeface="Arial"/>
              </a:rPr>
              <a:t>Нэр </a:t>
            </a:r>
            <a:r>
              <a:rPr sz="1800" b="1" spc="-15" dirty="0">
                <a:latin typeface="Arial"/>
                <a:cs typeface="Arial"/>
              </a:rPr>
              <a:t>томьёоны</a:t>
            </a:r>
            <a:r>
              <a:rPr sz="1800" b="1" spc="-5" dirty="0">
                <a:latin typeface="Arial"/>
                <a:cs typeface="Arial"/>
              </a:rPr>
              <a:t> </a:t>
            </a:r>
            <a:r>
              <a:rPr sz="1800" b="1" spc="-20" dirty="0">
                <a:latin typeface="Arial"/>
                <a:cs typeface="Arial"/>
              </a:rPr>
              <a:t>тодорхойлолт:</a:t>
            </a:r>
            <a:endParaRPr sz="1800" dirty="0">
              <a:latin typeface="Arial"/>
              <a:cs typeface="Arial"/>
            </a:endParaRPr>
          </a:p>
        </p:txBody>
      </p:sp>
      <p:sp>
        <p:nvSpPr>
          <p:cNvPr id="7" name="object 2">
            <a:extLst>
              <a:ext uri="{FF2B5EF4-FFF2-40B4-BE49-F238E27FC236}">
                <a16:creationId xmlns:a16="http://schemas.microsoft.com/office/drawing/2014/main" id="{36AE1A59-4620-4029-BF6C-662478585CCE}"/>
              </a:ext>
            </a:extLst>
          </p:cNvPr>
          <p:cNvSpPr txBox="1"/>
          <p:nvPr/>
        </p:nvSpPr>
        <p:spPr>
          <a:xfrm>
            <a:off x="8610600" y="643757"/>
            <a:ext cx="2375535" cy="120546"/>
          </a:xfrm>
          <a:prstGeom prst="rect">
            <a:avLst/>
          </a:prstGeom>
          <a:solidFill>
            <a:srgbClr val="FDD530"/>
          </a:solidFill>
          <a:ln>
            <a:solidFill>
              <a:schemeClr val="bg1"/>
            </a:solidFill>
          </a:ln>
        </p:spPr>
        <p:style>
          <a:lnRef idx="2">
            <a:schemeClr val="accent1"/>
          </a:lnRef>
          <a:fillRef idx="1">
            <a:schemeClr val="lt1"/>
          </a:fillRef>
          <a:effectRef idx="0">
            <a:schemeClr val="accent1"/>
          </a:effectRef>
          <a:fontRef idx="minor">
            <a:schemeClr val="dk1"/>
          </a:fontRef>
        </p:style>
        <p:txBody>
          <a:bodyPr vert="horz" wrap="square" lIns="0" tIns="12700" rIns="0" bIns="0" rtlCol="0">
            <a:spAutoFit/>
          </a:bodyPr>
          <a:lstStyle/>
          <a:p>
            <a:pPr marL="15875" algn="ctr">
              <a:lnSpc>
                <a:spcPct val="100000"/>
              </a:lnSpc>
              <a:spcBef>
                <a:spcPts val="655"/>
              </a:spcBef>
            </a:pPr>
            <a:r>
              <a:rPr sz="700" b="1" spc="-5" dirty="0">
                <a:solidFill>
                  <a:schemeClr val="tx1"/>
                </a:solidFill>
                <a:latin typeface="Times New Roman"/>
                <a:cs typeface="Times New Roman"/>
              </a:rPr>
              <a:t>Ш И Н Э Ч И Л С Э Н</a:t>
            </a:r>
            <a:r>
              <a:rPr sz="700" b="1" spc="40" dirty="0">
                <a:solidFill>
                  <a:schemeClr val="tx1"/>
                </a:solidFill>
                <a:latin typeface="Times New Roman"/>
                <a:cs typeface="Times New Roman"/>
              </a:rPr>
              <a:t>  </a:t>
            </a:r>
            <a:r>
              <a:rPr sz="700" b="1" spc="-5" dirty="0">
                <a:solidFill>
                  <a:schemeClr val="tx1"/>
                </a:solidFill>
                <a:latin typeface="Times New Roman"/>
                <a:cs typeface="Times New Roman"/>
              </a:rPr>
              <a:t>Н А Й Р У У Л Г А</a:t>
            </a:r>
            <a:endParaRPr sz="700" dirty="0">
              <a:solidFill>
                <a:schemeClr val="tx1"/>
              </a:solidFill>
              <a:latin typeface="Times New Roman"/>
              <a:cs typeface="Times New Roman"/>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FFFF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273</TotalTime>
  <Words>5223</Words>
  <Application>Microsoft Office PowerPoint</Application>
  <PresentationFormat>Widescreen</PresentationFormat>
  <Paragraphs>450</Paragraphs>
  <Slides>49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49</vt:i4>
      </vt:variant>
    </vt:vector>
  </HeadingPairs>
  <TitlesOfParts>
    <vt:vector size="53" baseType="lpstr">
      <vt:lpstr>Arial</vt:lpstr>
      <vt:lpstr>Calibri</vt:lpstr>
      <vt:lpstr>Times New Roman</vt:lpstr>
      <vt:lpstr>Office Theme</vt:lpstr>
      <vt:lpstr>PowerPoint Presentation</vt:lpstr>
      <vt:lpstr>АГУУЛГА</vt:lpstr>
      <vt:lpstr>Үндсэн хуулийн нэмэлт өөрчлөлт</vt:lpstr>
      <vt:lpstr>PowerPoint Presentation</vt:lpstr>
      <vt:lpstr>МОНГОЛ УЛСЫН ИХ ХУРЛЫН ТОГТООЛ</vt:lpstr>
      <vt:lpstr>Төрийн аудитын тухай хууль  /шинэчилсэн найруулга/</vt:lpstr>
      <vt:lpstr>PowerPoint Presentation</vt:lpstr>
      <vt:lpstr>PowerPoint Presentation</vt:lpstr>
      <vt:lpstr>PowerPoint Presentation</vt:lpstr>
      <vt:lpstr>Төрийн аудитын байгууллагын бүрэн эрх:</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НЭМЭЛТ, ӨӨРЧЛӨЛТ ОРУУЛАХ, ХҮЧИНГҮЙ  БОЛГОХ ХУУЛЬ ТОГТООМЖИЙН ТУХАЙ</vt:lpstr>
      <vt:lpstr>МОНГОЛ УЛСЫН ХУУЛЬ</vt:lpstr>
      <vt:lpstr>АНХААРАЛ ХАНДУУЛСАНД  БАЯРЛАЛАА</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Доржханд.М,Шинжээч,261745</dc:creator>
  <cp:lastModifiedBy>Ukhaanbileg Munkhjargal</cp:lastModifiedBy>
  <cp:revision>26</cp:revision>
  <dcterms:created xsi:type="dcterms:W3CDTF">2020-10-22T06:18:46Z</dcterms:created>
  <dcterms:modified xsi:type="dcterms:W3CDTF">2020-10-22T10:54:16Z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2020-05-29T00:00:00Z</vt:filetime>
  </property>
  <property fmtid="{D5CDD505-2E9C-101B-9397-08002B2CF9AE}" pid="3" name="Creator">
    <vt:lpwstr>Microsoft® PowerPoint® for Microsoft 365</vt:lpwstr>
  </property>
  <property fmtid="{D5CDD505-2E9C-101B-9397-08002B2CF9AE}" pid="4" name="LastSaved">
    <vt:filetime>2020-10-22T00:00:00Z</vt:filetime>
  </property>
</Properties>
</file>