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78" r:id="rId6"/>
    <p:sldId id="280" r:id="rId7"/>
    <p:sldId id="287" r:id="rId8"/>
    <p:sldId id="281" r:id="rId9"/>
    <p:sldId id="28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624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23" autoAdjust="0"/>
    <p:restoredTop sz="94652" autoAdjust="0"/>
  </p:normalViewPr>
  <p:slideViewPr>
    <p:cSldViewPr snapToGrid="0" showGuides="1">
      <p:cViewPr varScale="1">
        <p:scale>
          <a:sx n="116" d="100"/>
          <a:sy n="116" d="100"/>
        </p:scale>
        <p:origin x="324" y="108"/>
      </p:cViewPr>
      <p:guideLst>
        <p:guide orient="horz" pos="2328"/>
        <p:guide pos="3864"/>
        <p:guide pos="7512"/>
        <p:guide pos="144"/>
        <p:guide orient="horz" pos="624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4465D3EB-CBDD-4100-83B7-3BFE0A8F41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72B4595-A79D-4567-9FE1-DCF31A42B3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C0719-993D-42E1-80ED-8F01056F36C2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50E452F-E862-4273-987C-980229E532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3EE394C-9AD7-48EA-AB0F-18032A3E09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421AD-3AC0-48CB-8727-BB447FD226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159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3BC9C-6C58-464F-B94E-FD73C5FB016E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0DC36-8EFA-4378-9855-E019C55AC4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27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151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569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457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294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54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A1498-92C7-4E4B-8045-C9195F453964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0987" y="3305388"/>
            <a:ext cx="9144000" cy="2437590"/>
          </a:xfrm>
        </p:spPr>
        <p:txBody>
          <a:bodyPr lIns="0" tIns="0" rIns="0" bIns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mn-MN" sz="4400" b="1" dirty="0" smtClean="0">
                <a:ln/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ТӨСВИЙН </a:t>
            </a:r>
            <a:r>
              <a:rPr lang="mn-MN" sz="4400" b="1" dirty="0" smtClean="0">
                <a:ln/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ШУУД </a:t>
            </a:r>
            <a:r>
              <a:rPr lang="mn-MN" sz="4400" b="1" dirty="0">
                <a:ln/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ЗАХИРАГЧИЙН </a:t>
            </a:r>
            <a:r>
              <a:rPr lang="en-US" sz="4400" b="1" dirty="0">
                <a:ln/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mn-MN" sz="4400" b="1" dirty="0">
                <a:ln/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 ЖИЛИЙН </a:t>
            </a:r>
            <a:r>
              <a:rPr lang="mn-MN" sz="4400" b="1" dirty="0">
                <a:ln/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ЭЦСИЙН САНХҮҮГИЙН АУДИТЫН ДҮН </a:t>
            </a:r>
            <a:endParaRPr lang="en-US" sz="4400" b="1" dirty="0">
              <a:ln/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iamond 3">
            <a:extLst>
              <a:ext uri="{FF2B5EF4-FFF2-40B4-BE49-F238E27FC236}">
                <a16:creationId xmlns:a16="http://schemas.microsoft.com/office/drawing/2014/main" xmlns="" id="{1C59176D-59A8-4C02-B448-EE01232FB3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792319" y="-608242"/>
            <a:ext cx="2607364" cy="2607364"/>
          </a:xfrm>
          <a:prstGeom prst="diamond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xmlns="" id="{A50B1817-3C7F-41BC-8557-7A00C928EE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4325258" y="-1770743"/>
            <a:ext cx="3541486" cy="3541486"/>
          </a:xfrm>
          <a:prstGeom prst="diamond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 descr="C:\Users\batsaikhan.j.AUDIT\Pictures\A1_Symbol_RGB StateAudit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33" t="16053" r="29645" b="15724"/>
          <a:stretch/>
        </p:blipFill>
        <p:spPr bwMode="auto">
          <a:xfrm>
            <a:off x="5478226" y="81137"/>
            <a:ext cx="1235545" cy="10503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Rectangle 2"/>
          <p:cNvSpPr/>
          <p:nvPr/>
        </p:nvSpPr>
        <p:spPr>
          <a:xfrm>
            <a:off x="2664215" y="1757400"/>
            <a:ext cx="71575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n-MN" sz="2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ДУНДГОВЬ АЙМАГ ДАХЬ ТӨРИЙН АУДИТЫН  ГАЗАР</a:t>
            </a:r>
            <a:endParaRPr lang="en-US" sz="20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84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xmlns="" id="{ED2F5393-91A3-4102-A584-E902285C507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4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11088414" y="407284"/>
            <a:ext cx="1103586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mn-M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ДУНДГОВЬ АЙМАГ ДАХЬ ТӨРИЙН АУДИТЫН  </a:t>
            </a:r>
            <a:r>
              <a:rPr lang="mn-MN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ГАЗАР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407284"/>
            <a:ext cx="1166648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>
            <a:extLst>
              <a:ext uri="{FF2B5EF4-FFF2-40B4-BE49-F238E27FC236}">
                <a16:creationId xmlns:a16="http://schemas.microsoft.com/office/drawing/2014/main" xmlns="" id="{40123448-0B37-4226-B26C-A3081E6142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1857540" y="2928814"/>
            <a:ext cx="1587500" cy="15875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xmlns="" id="{355211EE-8286-42CD-A4AF-EDD1186B28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159615" y="3043012"/>
            <a:ext cx="1508234" cy="148248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xmlns="" id="{D3287700-63E7-4098-B825-B123C11134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123524" y="998094"/>
            <a:ext cx="1544325" cy="151092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xmlns="" id="{69943F00-C6CB-4F10-A02B-801F37984D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187138" y="4960411"/>
            <a:ext cx="1480711" cy="150904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xmlns="" id="{61AAA85B-D8C7-43BE-844A-6252650151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3445040" y="3832982"/>
            <a:ext cx="2469506" cy="12693"/>
          </a:xfrm>
          <a:prstGeom prst="straightConnector1">
            <a:avLst/>
          </a:prstGeom>
          <a:ln w="2222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>
            <a:extLst>
              <a:ext uri="{FF2B5EF4-FFF2-40B4-BE49-F238E27FC236}">
                <a16:creationId xmlns:a16="http://schemas.microsoft.com/office/drawing/2014/main" xmlns="" id="{6BEBF752-C33D-4EC4-8210-F7B1D3A10097}"/>
              </a:ext>
            </a:extLst>
          </p:cNvPr>
          <p:cNvSpPr/>
          <p:nvPr/>
        </p:nvSpPr>
        <p:spPr>
          <a:xfrm>
            <a:off x="1831182" y="2333832"/>
            <a:ext cx="1371600" cy="49244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Management Objectives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D4EC02E4-F054-4111-9038-AE0BDA4C8060}"/>
              </a:ext>
            </a:extLst>
          </p:cNvPr>
          <p:cNvSpPr/>
          <p:nvPr/>
        </p:nvSpPr>
        <p:spPr>
          <a:xfrm>
            <a:off x="1831182" y="4618854"/>
            <a:ext cx="1371600" cy="49244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Customer Objectives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xmlns="" id="{9F6EE26A-3174-49AD-900E-08C045755F3C}"/>
              </a:ext>
            </a:extLst>
          </p:cNvPr>
          <p:cNvSpPr/>
          <p:nvPr/>
        </p:nvSpPr>
        <p:spPr>
          <a:xfrm>
            <a:off x="6267859" y="3457263"/>
            <a:ext cx="1319267" cy="619290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mn-MN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endParaRPr 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xmlns="" id="{C7CFAFBF-6B2A-49A8-ADCE-FD94A08C87B3}"/>
              </a:ext>
            </a:extLst>
          </p:cNvPr>
          <p:cNvSpPr/>
          <p:nvPr/>
        </p:nvSpPr>
        <p:spPr>
          <a:xfrm>
            <a:off x="6215484" y="1445779"/>
            <a:ext cx="1371600" cy="61555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mn-MN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xmlns="" id="{0F8D1DEA-0363-4C10-925D-1D68E14CCEF4}"/>
              </a:ext>
            </a:extLst>
          </p:cNvPr>
          <p:cNvSpPr/>
          <p:nvPr/>
        </p:nvSpPr>
        <p:spPr>
          <a:xfrm>
            <a:off x="1166649" y="4638210"/>
            <a:ext cx="3037490" cy="1461939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>
              <a:lnSpc>
                <a:spcPts val="1900"/>
              </a:lnSpc>
            </a:pPr>
            <a:r>
              <a:rPr lang="mn-M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Аудитад </a:t>
            </a:r>
            <a:endParaRPr lang="mn-MN" alt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endParaRPr lang="mn-M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mn-M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хамрагдсан </a:t>
            </a:r>
          </a:p>
          <a:p>
            <a:pPr algn="ctr">
              <a:lnSpc>
                <a:spcPts val="1900"/>
              </a:lnSpc>
            </a:pPr>
            <a:endParaRPr lang="mn-M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mn-M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байгууллагууд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xmlns="" id="{D927301F-4FAD-47A6-987B-1D9C411B7CC1}"/>
              </a:ext>
            </a:extLst>
          </p:cNvPr>
          <p:cNvSpPr/>
          <p:nvPr/>
        </p:nvSpPr>
        <p:spPr>
          <a:xfrm>
            <a:off x="8264675" y="1688827"/>
            <a:ext cx="3035247" cy="24365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>
              <a:lnSpc>
                <a:spcPts val="1900"/>
              </a:lnSpc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mn-M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тгэл үзүүлсэн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xmlns="" id="{481D58D3-87D7-4D40-B59F-7F751F117F96}"/>
              </a:ext>
            </a:extLst>
          </p:cNvPr>
          <p:cNvSpPr/>
          <p:nvPr/>
        </p:nvSpPr>
        <p:spPr>
          <a:xfrm>
            <a:off x="8095952" y="3242432"/>
            <a:ext cx="2717063" cy="96026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 eaLnBrk="0" hangingPunct="0">
              <a:lnSpc>
                <a:spcPct val="130000"/>
              </a:lnSpc>
              <a:buClr>
                <a:schemeClr val="folHlink"/>
              </a:buClr>
            </a:pPr>
            <a:r>
              <a:rPr lang="mn-M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Түүвэрт хамруулан шалгасан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xmlns="" id="{AAC2972F-490F-4F2F-8A08-930B8C850374}"/>
              </a:ext>
            </a:extLst>
          </p:cNvPr>
          <p:cNvSpPr/>
          <p:nvPr/>
        </p:nvSpPr>
        <p:spPr>
          <a:xfrm>
            <a:off x="7690597" y="5234801"/>
            <a:ext cx="3400097" cy="96026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 eaLnBrk="0" hangingPunct="0">
              <a:lnSpc>
                <a:spcPct val="130000"/>
              </a:lnSpc>
              <a:buClr>
                <a:schemeClr val="accent1"/>
              </a:buClr>
            </a:pPr>
            <a:r>
              <a:rPr lang="mn-M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Дүгнэлт гаргаж баталгаажуулсан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3B69453F-B845-4467-8C29-7A6677641EC0}"/>
              </a:ext>
            </a:extLst>
          </p:cNvPr>
          <p:cNvSpPr/>
          <p:nvPr/>
        </p:nvSpPr>
        <p:spPr>
          <a:xfrm>
            <a:off x="1831182" y="3384011"/>
            <a:ext cx="1484312" cy="67710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mn-MN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mn-MN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6B499F5E-706B-4272-818B-C87149038662}"/>
              </a:ext>
            </a:extLst>
          </p:cNvPr>
          <p:cNvSpPr/>
          <p:nvPr/>
        </p:nvSpPr>
        <p:spPr>
          <a:xfrm>
            <a:off x="6209886" y="5407157"/>
            <a:ext cx="1371600" cy="61555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mn-MN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</a:t>
            </a:r>
            <a:endParaRPr 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>
            <a:off x="5384188" y="1601736"/>
            <a:ext cx="3466" cy="4182797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5387654" y="1601736"/>
            <a:ext cx="526892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5384188" y="5784533"/>
            <a:ext cx="488308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376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xmlns="" id="{166BC32C-2E11-43D3-963B-9766918E0FE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6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11088843" y="396774"/>
            <a:ext cx="1103157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396774"/>
            <a:ext cx="1187669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ircle: Hollow 2">
            <a:extLst>
              <a:ext uri="{FF2B5EF4-FFF2-40B4-BE49-F238E27FC236}">
                <a16:creationId xmlns:a16="http://schemas.microsoft.com/office/drawing/2014/main" xmlns="" id="{8DC8DEBA-4D8D-4704-A04E-32A1E0BF41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5711203" y="1636505"/>
            <a:ext cx="2196661" cy="2055191"/>
          </a:xfrm>
          <a:prstGeom prst="donut">
            <a:avLst>
              <a:gd name="adj" fmla="val 12255"/>
            </a:avLst>
          </a:prstGeom>
          <a:solidFill>
            <a:schemeClr val="accent3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Circle: Hollow 23">
            <a:extLst>
              <a:ext uri="{FF2B5EF4-FFF2-40B4-BE49-F238E27FC236}">
                <a16:creationId xmlns:a16="http://schemas.microsoft.com/office/drawing/2014/main" xmlns="" id="{A838DD0B-E018-44D0-A4C0-13DF2FD028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5755897" y="4051858"/>
            <a:ext cx="2151969" cy="2122601"/>
          </a:xfrm>
          <a:prstGeom prst="donut">
            <a:avLst>
              <a:gd name="adj" fmla="val 12255"/>
            </a:avLst>
          </a:prstGeom>
          <a:solidFill>
            <a:schemeClr val="accent6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Circle: Hollow 24">
            <a:extLst>
              <a:ext uri="{FF2B5EF4-FFF2-40B4-BE49-F238E27FC236}">
                <a16:creationId xmlns:a16="http://schemas.microsoft.com/office/drawing/2014/main" xmlns="" id="{B5265A05-9A0F-4DEC-9382-F51EEE7422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9131988" y="4069640"/>
            <a:ext cx="2091244" cy="2104819"/>
          </a:xfrm>
          <a:prstGeom prst="donut">
            <a:avLst>
              <a:gd name="adj" fmla="val 12255"/>
            </a:avLst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Circle: Hollow 28">
            <a:extLst>
              <a:ext uri="{FF2B5EF4-FFF2-40B4-BE49-F238E27FC236}">
                <a16:creationId xmlns:a16="http://schemas.microsoft.com/office/drawing/2014/main" xmlns="" id="{8770E695-5D11-488D-931B-4C4259EC25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9131988" y="1691170"/>
            <a:ext cx="2051854" cy="2072653"/>
          </a:xfrm>
          <a:prstGeom prst="donut">
            <a:avLst>
              <a:gd name="adj" fmla="val 12255"/>
            </a:avLst>
          </a:prstGeom>
          <a:solidFill>
            <a:schemeClr val="accent4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16FB0785-0013-474B-B959-F2CC8F4C0C1E}"/>
              </a:ext>
            </a:extLst>
          </p:cNvPr>
          <p:cNvSpPr/>
          <p:nvPr/>
        </p:nvSpPr>
        <p:spPr>
          <a:xfrm>
            <a:off x="454786" y="2394036"/>
            <a:ext cx="4730904" cy="2436564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mn-M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Санхүүгийн </a:t>
            </a:r>
          </a:p>
          <a:p>
            <a:pPr algn="ctr">
              <a:lnSpc>
                <a:spcPts val="1900"/>
              </a:lnSpc>
            </a:pPr>
            <a:endParaRPr lang="mn-M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mn-M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Тайлангийн аудитаар </a:t>
            </a:r>
          </a:p>
          <a:p>
            <a:pPr algn="ctr">
              <a:lnSpc>
                <a:spcPts val="1900"/>
              </a:lnSpc>
            </a:pPr>
            <a:endParaRPr lang="mn-M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mn-MN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1,660.6 сая төгрөгийн </a:t>
            </a:r>
          </a:p>
          <a:p>
            <a:pPr algn="ctr">
              <a:lnSpc>
                <a:spcPts val="1900"/>
              </a:lnSpc>
            </a:pPr>
            <a:endParaRPr lang="mn-MN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mn-M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зөрчил </a:t>
            </a:r>
          </a:p>
          <a:p>
            <a:pPr algn="ctr">
              <a:lnSpc>
                <a:spcPts val="1900"/>
              </a:lnSpc>
            </a:pPr>
            <a:endParaRPr lang="mn-M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mn-M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mn-M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лэрлээ. </a:t>
            </a:r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ts val="1900"/>
              </a:lnSpc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.</a:t>
            </a:r>
            <a:r>
              <a:rPr lang="mn-MN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913AB221-FD8D-4664-9B4C-AE1B1660ECAA}"/>
              </a:ext>
            </a:extLst>
          </p:cNvPr>
          <p:cNvSpPr/>
          <p:nvPr/>
        </p:nvSpPr>
        <p:spPr>
          <a:xfrm>
            <a:off x="5595097" y="1166146"/>
            <a:ext cx="2428875" cy="243656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mn-M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Төлбөрийн акт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53F5EDC0-C02E-4790-A681-CA7AB9133338}"/>
              </a:ext>
            </a:extLst>
          </p:cNvPr>
          <p:cNvSpPr/>
          <p:nvPr/>
        </p:nvSpPr>
        <p:spPr>
          <a:xfrm>
            <a:off x="9131387" y="1155783"/>
            <a:ext cx="2716711" cy="254878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mn-M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Албан шаардлага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0C310CC8-6624-4352-A642-89EF6FA7DCE6}"/>
              </a:ext>
            </a:extLst>
          </p:cNvPr>
          <p:cNvSpPr/>
          <p:nvPr/>
        </p:nvSpPr>
        <p:spPr>
          <a:xfrm>
            <a:off x="9492110" y="6422802"/>
            <a:ext cx="1596733" cy="243656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mn-M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Залруулга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16FB0785-0013-474B-B959-F2CC8F4C0C1E}"/>
              </a:ext>
            </a:extLst>
          </p:cNvPr>
          <p:cNvSpPr/>
          <p:nvPr/>
        </p:nvSpPr>
        <p:spPr>
          <a:xfrm>
            <a:off x="6326057" y="2478697"/>
            <a:ext cx="966952" cy="73096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mn-M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10%</a:t>
            </a:r>
          </a:p>
          <a:p>
            <a:pPr algn="ctr">
              <a:lnSpc>
                <a:spcPts val="1900"/>
              </a:lnSpc>
            </a:pPr>
            <a:endParaRPr lang="mn-MN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mn-M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165.4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16FB0785-0013-474B-B959-F2CC8F4C0C1E}"/>
              </a:ext>
            </a:extLst>
          </p:cNvPr>
          <p:cNvSpPr/>
          <p:nvPr/>
        </p:nvSpPr>
        <p:spPr>
          <a:xfrm>
            <a:off x="9691377" y="2489835"/>
            <a:ext cx="966952" cy="73096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mn-M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41%</a:t>
            </a:r>
          </a:p>
          <a:p>
            <a:pPr algn="ctr">
              <a:lnSpc>
                <a:spcPts val="1900"/>
              </a:lnSpc>
            </a:pPr>
            <a:r>
              <a:rPr lang="mn-M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680.8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16FB0785-0013-474B-B959-F2CC8F4C0C1E}"/>
              </a:ext>
            </a:extLst>
          </p:cNvPr>
          <p:cNvSpPr/>
          <p:nvPr/>
        </p:nvSpPr>
        <p:spPr>
          <a:xfrm>
            <a:off x="6348404" y="4901178"/>
            <a:ext cx="966952" cy="73096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mn-M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2%</a:t>
            </a:r>
          </a:p>
          <a:p>
            <a:pPr algn="ctr">
              <a:lnSpc>
                <a:spcPts val="1900"/>
              </a:lnSpc>
            </a:pPr>
            <a:endParaRPr lang="mn-MN" sz="32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mn-M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26.7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xmlns="" id="{16FB0785-0013-474B-B959-F2CC8F4C0C1E}"/>
              </a:ext>
            </a:extLst>
          </p:cNvPr>
          <p:cNvSpPr/>
          <p:nvPr/>
        </p:nvSpPr>
        <p:spPr>
          <a:xfrm>
            <a:off x="9759012" y="4885537"/>
            <a:ext cx="966952" cy="73096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mn-M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47%</a:t>
            </a:r>
          </a:p>
          <a:p>
            <a:pPr algn="ctr">
              <a:lnSpc>
                <a:spcPts val="1900"/>
              </a:lnSpc>
            </a:pPr>
            <a:endParaRPr lang="mn-MN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mn-MN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779.2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82" name="Title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mn-M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ДУНДГОВЬ АЙМАГ ДАХЬ ТӨРИЙН АУДИТЫН  </a:t>
            </a:r>
            <a:r>
              <a:rPr lang="mn-MN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ГАЗАР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xmlns="" id="{857F5370-BF8E-406B-BEAE-B1224615626A}"/>
              </a:ext>
            </a:extLst>
          </p:cNvPr>
          <p:cNvSpPr/>
          <p:nvPr/>
        </p:nvSpPr>
        <p:spPr>
          <a:xfrm>
            <a:off x="6217408" y="6456266"/>
            <a:ext cx="1228945" cy="243656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r">
              <a:lnSpc>
                <a:spcPts val="1900"/>
              </a:lnSpc>
            </a:pPr>
            <a:r>
              <a:rPr lang="mn-M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Зөвлөмж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57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xmlns="" id="{166BC32C-2E11-43D3-963B-9766918E0FE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6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11088843" y="396774"/>
            <a:ext cx="1103157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396774"/>
            <a:ext cx="1219200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ircle: Hollow 2">
            <a:extLst>
              <a:ext uri="{FF2B5EF4-FFF2-40B4-BE49-F238E27FC236}">
                <a16:creationId xmlns:a16="http://schemas.microsoft.com/office/drawing/2014/main" xmlns="" id="{8DC8DEBA-4D8D-4704-A04E-32A1E0BF41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297418" y="2276723"/>
            <a:ext cx="1593858" cy="1593858"/>
          </a:xfrm>
          <a:prstGeom prst="donut">
            <a:avLst>
              <a:gd name="adj" fmla="val 12255"/>
            </a:avLst>
          </a:prstGeom>
          <a:solidFill>
            <a:schemeClr val="accent3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Circle: Hollow 23">
            <a:extLst>
              <a:ext uri="{FF2B5EF4-FFF2-40B4-BE49-F238E27FC236}">
                <a16:creationId xmlns:a16="http://schemas.microsoft.com/office/drawing/2014/main" xmlns="" id="{A838DD0B-E018-44D0-A4C0-13DF2FD028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7564014" y="4109819"/>
            <a:ext cx="1593858" cy="1593858"/>
          </a:xfrm>
          <a:prstGeom prst="donut">
            <a:avLst>
              <a:gd name="adj" fmla="val 12255"/>
            </a:avLst>
          </a:prstGeom>
          <a:solidFill>
            <a:schemeClr val="accent4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Circle: Hollow 28">
            <a:extLst>
              <a:ext uri="{FF2B5EF4-FFF2-40B4-BE49-F238E27FC236}">
                <a16:creationId xmlns:a16="http://schemas.microsoft.com/office/drawing/2014/main" xmlns="" id="{8770E695-5D11-488D-931B-4C4259EC25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2921320" y="2347101"/>
            <a:ext cx="1593858" cy="1593858"/>
          </a:xfrm>
          <a:prstGeom prst="donut">
            <a:avLst>
              <a:gd name="adj" fmla="val 12255"/>
            </a:avLst>
          </a:prstGeom>
          <a:solidFill>
            <a:schemeClr val="accent4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913AB221-FD8D-4664-9B4C-AE1B1660ECAA}"/>
              </a:ext>
            </a:extLst>
          </p:cNvPr>
          <p:cNvSpPr/>
          <p:nvPr/>
        </p:nvSpPr>
        <p:spPr>
          <a:xfrm>
            <a:off x="5857606" y="1571140"/>
            <a:ext cx="2428875" cy="48731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mn-M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Зөрчилгүй санал дүгнэлт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53F5EDC0-C02E-4790-A681-CA7AB9133338}"/>
              </a:ext>
            </a:extLst>
          </p:cNvPr>
          <p:cNvSpPr/>
          <p:nvPr/>
        </p:nvSpPr>
        <p:spPr>
          <a:xfrm>
            <a:off x="2921320" y="1719348"/>
            <a:ext cx="2428875" cy="243656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mn-M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Хязгаарлалттай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857F5370-BF8E-406B-BEAE-B1224615626A}"/>
              </a:ext>
            </a:extLst>
          </p:cNvPr>
          <p:cNvSpPr/>
          <p:nvPr/>
        </p:nvSpPr>
        <p:spPr>
          <a:xfrm>
            <a:off x="7770936" y="5967337"/>
            <a:ext cx="1069327" cy="254878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r">
              <a:lnSpc>
                <a:spcPts val="1900"/>
              </a:lnSpc>
            </a:pPr>
            <a:r>
              <a:rPr lang="mn-M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Сөрөг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16FB0785-0013-474B-B959-F2CC8F4C0C1E}"/>
              </a:ext>
            </a:extLst>
          </p:cNvPr>
          <p:cNvSpPr/>
          <p:nvPr/>
        </p:nvSpPr>
        <p:spPr>
          <a:xfrm>
            <a:off x="6610871" y="3055511"/>
            <a:ext cx="966952" cy="27828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mn-M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16FB0785-0013-474B-B959-F2CC8F4C0C1E}"/>
              </a:ext>
            </a:extLst>
          </p:cNvPr>
          <p:cNvSpPr/>
          <p:nvPr/>
        </p:nvSpPr>
        <p:spPr>
          <a:xfrm>
            <a:off x="9107345" y="3004889"/>
            <a:ext cx="966952" cy="27828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mn-M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16FB0785-0013-474B-B959-F2CC8F4C0C1E}"/>
              </a:ext>
            </a:extLst>
          </p:cNvPr>
          <p:cNvSpPr/>
          <p:nvPr/>
        </p:nvSpPr>
        <p:spPr>
          <a:xfrm>
            <a:off x="7891276" y="4823530"/>
            <a:ext cx="966952" cy="27828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mn-M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mn-M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ДУНДГОВЬ АЙМАГ ДАХЬ ТӨРИЙН АУДИТЫН  </a:t>
            </a:r>
            <a:r>
              <a:rPr lang="mn-MN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ГАЗАР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913AB221-FD8D-4664-9B4C-AE1B1660ECAA}"/>
              </a:ext>
            </a:extLst>
          </p:cNvPr>
          <p:cNvSpPr/>
          <p:nvPr/>
        </p:nvSpPr>
        <p:spPr>
          <a:xfrm>
            <a:off x="228600" y="1597520"/>
            <a:ext cx="2428875" cy="48731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mn-M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Зөрчилгүй санал дүгнэлт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53F5EDC0-C02E-4790-A681-CA7AB9133338}"/>
              </a:ext>
            </a:extLst>
          </p:cNvPr>
          <p:cNvSpPr/>
          <p:nvPr/>
        </p:nvSpPr>
        <p:spPr>
          <a:xfrm>
            <a:off x="8793892" y="1627403"/>
            <a:ext cx="2428875" cy="243656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mn-M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Хязгаарлалттай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Circle: Hollow 2">
            <a:extLst>
              <a:ext uri="{FF2B5EF4-FFF2-40B4-BE49-F238E27FC236}">
                <a16:creationId xmlns:a16="http://schemas.microsoft.com/office/drawing/2014/main" xmlns="" id="{8DC8DEBA-4D8D-4704-A04E-32A1E0BF41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609600" y="2285832"/>
            <a:ext cx="1593858" cy="1593858"/>
          </a:xfrm>
          <a:prstGeom prst="donut">
            <a:avLst>
              <a:gd name="adj" fmla="val 12255"/>
            </a:avLst>
          </a:prstGeom>
          <a:solidFill>
            <a:schemeClr val="accent3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Circle: Hollow 23">
            <a:extLst>
              <a:ext uri="{FF2B5EF4-FFF2-40B4-BE49-F238E27FC236}">
                <a16:creationId xmlns:a16="http://schemas.microsoft.com/office/drawing/2014/main" xmlns="" id="{A838DD0B-E018-44D0-A4C0-13DF2FD028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8793892" y="2262158"/>
            <a:ext cx="1593858" cy="1593858"/>
          </a:xfrm>
          <a:prstGeom prst="donut">
            <a:avLst>
              <a:gd name="adj" fmla="val 12255"/>
            </a:avLst>
          </a:prstGeom>
          <a:solidFill>
            <a:schemeClr val="accent4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Circle: Hollow 23">
            <a:extLst>
              <a:ext uri="{FF2B5EF4-FFF2-40B4-BE49-F238E27FC236}">
                <a16:creationId xmlns:a16="http://schemas.microsoft.com/office/drawing/2014/main" xmlns="" id="{A838DD0B-E018-44D0-A4C0-13DF2FD028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1860546" y="4080689"/>
            <a:ext cx="1593858" cy="1593858"/>
          </a:xfrm>
          <a:prstGeom prst="donut">
            <a:avLst>
              <a:gd name="adj" fmla="val 12255"/>
            </a:avLst>
          </a:prstGeom>
          <a:solidFill>
            <a:schemeClr val="accent4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16FB0785-0013-474B-B959-F2CC8F4C0C1E}"/>
              </a:ext>
            </a:extLst>
          </p:cNvPr>
          <p:cNvSpPr/>
          <p:nvPr/>
        </p:nvSpPr>
        <p:spPr>
          <a:xfrm>
            <a:off x="909757" y="3004889"/>
            <a:ext cx="966952" cy="27828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mn-M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93%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16FB0785-0013-474B-B959-F2CC8F4C0C1E}"/>
              </a:ext>
            </a:extLst>
          </p:cNvPr>
          <p:cNvSpPr/>
          <p:nvPr/>
        </p:nvSpPr>
        <p:spPr>
          <a:xfrm>
            <a:off x="3234773" y="3082761"/>
            <a:ext cx="966952" cy="27828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mn-M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5%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16FB0785-0013-474B-B959-F2CC8F4C0C1E}"/>
              </a:ext>
            </a:extLst>
          </p:cNvPr>
          <p:cNvSpPr/>
          <p:nvPr/>
        </p:nvSpPr>
        <p:spPr>
          <a:xfrm>
            <a:off x="2160703" y="4866038"/>
            <a:ext cx="966952" cy="278281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mn-M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2%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857F5370-BF8E-406B-BEAE-B1224615626A}"/>
              </a:ext>
            </a:extLst>
          </p:cNvPr>
          <p:cNvSpPr/>
          <p:nvPr/>
        </p:nvSpPr>
        <p:spPr>
          <a:xfrm>
            <a:off x="2043390" y="5958883"/>
            <a:ext cx="1069327" cy="243656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r">
              <a:lnSpc>
                <a:spcPts val="1900"/>
              </a:lnSpc>
            </a:pPr>
            <a:r>
              <a:rPr lang="mn-M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Сөрөг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857F5370-BF8E-406B-BEAE-B1224615626A}"/>
              </a:ext>
            </a:extLst>
          </p:cNvPr>
          <p:cNvSpPr/>
          <p:nvPr/>
        </p:nvSpPr>
        <p:spPr>
          <a:xfrm>
            <a:off x="9363124" y="4858155"/>
            <a:ext cx="1615167" cy="243656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1900"/>
              </a:lnSpc>
            </a:pPr>
            <a:r>
              <a:rPr lang="mn-M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Аймгийн ЗДТГ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857F5370-BF8E-406B-BEAE-B1224615626A}"/>
              </a:ext>
            </a:extLst>
          </p:cNvPr>
          <p:cNvSpPr/>
          <p:nvPr/>
        </p:nvSpPr>
        <p:spPr>
          <a:xfrm>
            <a:off x="10544966" y="2900372"/>
            <a:ext cx="1490797" cy="48731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mn-M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Өндөршил сумын ЗДТГ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857F5370-BF8E-406B-BEAE-B1224615626A}"/>
              </a:ext>
            </a:extLst>
          </p:cNvPr>
          <p:cNvSpPr/>
          <p:nvPr/>
        </p:nvSpPr>
        <p:spPr>
          <a:xfrm>
            <a:off x="10445879" y="2119407"/>
            <a:ext cx="1688973" cy="48731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mn-M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Цагаандэлгэр сумын ЗДТГ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857F5370-BF8E-406B-BEAE-B1224615626A}"/>
              </a:ext>
            </a:extLst>
          </p:cNvPr>
          <p:cNvSpPr/>
          <p:nvPr/>
        </p:nvSpPr>
        <p:spPr>
          <a:xfrm>
            <a:off x="10545395" y="3636033"/>
            <a:ext cx="1490797" cy="48731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1900"/>
              </a:lnSpc>
            </a:pPr>
            <a:r>
              <a:rPr lang="mn-M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Хулд сумын ЭМТ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34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xmlns="" id="{D33B6BF4-2C08-4464-A4ED-A7F5F991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analysis slide 7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11068444" y="407284"/>
            <a:ext cx="1123556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407284"/>
            <a:ext cx="1133083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xmlns="" id="{4293C5FE-8B5A-43A8-B602-44F133628917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99321"/>
              </p:ext>
            </p:extLst>
          </p:nvPr>
        </p:nvGraphicFramePr>
        <p:xfrm>
          <a:off x="538656" y="1149364"/>
          <a:ext cx="11424744" cy="494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997">
                  <a:extLst>
                    <a:ext uri="{9D8B030D-6E8A-4147-A177-3AD203B41FA5}">
                      <a16:colId xmlns:a16="http://schemas.microsoft.com/office/drawing/2014/main" xmlns="" val="1064767228"/>
                    </a:ext>
                  </a:extLst>
                </a:gridCol>
                <a:gridCol w="1616503">
                  <a:extLst>
                    <a:ext uri="{9D8B030D-6E8A-4147-A177-3AD203B41FA5}">
                      <a16:colId xmlns:a16="http://schemas.microsoft.com/office/drawing/2014/main" xmlns="" val="2110247153"/>
                    </a:ext>
                  </a:extLst>
                </a:gridCol>
                <a:gridCol w="2053396">
                  <a:extLst>
                    <a:ext uri="{9D8B030D-6E8A-4147-A177-3AD203B41FA5}">
                      <a16:colId xmlns:a16="http://schemas.microsoft.com/office/drawing/2014/main" xmlns="" val="1671774837"/>
                    </a:ext>
                  </a:extLst>
                </a:gridCol>
                <a:gridCol w="2010408">
                  <a:extLst>
                    <a:ext uri="{9D8B030D-6E8A-4147-A177-3AD203B41FA5}">
                      <a16:colId xmlns:a16="http://schemas.microsoft.com/office/drawing/2014/main" xmlns="" val="1042921663"/>
                    </a:ext>
                  </a:extLst>
                </a:gridCol>
                <a:gridCol w="1850653">
                  <a:extLst>
                    <a:ext uri="{9D8B030D-6E8A-4147-A177-3AD203B41FA5}">
                      <a16:colId xmlns:a16="http://schemas.microsoft.com/office/drawing/2014/main" xmlns="" val="1140046485"/>
                    </a:ext>
                  </a:extLst>
                </a:gridCol>
                <a:gridCol w="1643787">
                  <a:extLst>
                    <a:ext uri="{9D8B030D-6E8A-4147-A177-3AD203B41FA5}">
                      <a16:colId xmlns:a16="http://schemas.microsoft.com/office/drawing/2014/main" xmlns="" val="1773304150"/>
                    </a:ext>
                  </a:extLst>
                </a:gridCol>
              </a:tblGrid>
              <a:tr h="500062">
                <a:tc>
                  <a:txBody>
                    <a:bodyPr/>
                    <a:lstStyle/>
                    <a:p>
                      <a:pPr algn="ctr"/>
                      <a:r>
                        <a:rPr lang="mn-M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Сумын</a:t>
                      </a:r>
                      <a:r>
                        <a:rPr lang="mn-MN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нэр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Нийт дүн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Төлбөрийн</a:t>
                      </a:r>
                      <a:r>
                        <a:rPr lang="mn-MN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акт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Албан шаардлага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Залруулга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mn-M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Зөвлөмж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6711411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Адаацаг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41,180.4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9,803.2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29,960.3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1,417.0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8672463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Баянжаргалан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28,868.2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14,584.1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14,284.1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2303603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Говь-Угтаал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53,272.1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4,922.9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42,849.2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5,500.0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7257650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Гурвансайхан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44,965.0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35,549.2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9,385.1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30.6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3268816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Дэлгэрхангай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24,807.6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2,791.5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1,216.0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20,800.3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9237457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Дэлгэрцогт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51,738.6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17,273.5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14,544.6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19,920.6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0174924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Дэрэн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35,059.4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577,9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21,085.8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13,395.7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4256183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Луус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90,672.7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4,542.1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9,389.0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76,741.6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39368478"/>
                  </a:ext>
                </a:extLst>
              </a:tr>
            </a:tbl>
          </a:graphicData>
        </a:graphic>
      </p:graphicFrame>
      <p:sp>
        <p:nvSpPr>
          <p:cNvPr id="151" name="Title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mn-M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ДУНДГОВЬ АЙМАГ ДАХЬ ТӨРИЙН АУДИТЫН  </a:t>
            </a:r>
            <a:r>
              <a:rPr lang="mn-MN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ГАЗАР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44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 hidden="1">
            <a:extLst>
              <a:ext uri="{FF2B5EF4-FFF2-40B4-BE49-F238E27FC236}">
                <a16:creationId xmlns:a16="http://schemas.microsoft.com/office/drawing/2014/main" xmlns="" id="{D33B6BF4-2C08-4464-A4ED-A7F5F991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analysis slide 7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D0986099-F5F2-4E8B-BE17-81194861A0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11068444" y="407284"/>
            <a:ext cx="1123556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83E690F4-843A-47A5-8620-4FB01C0D8E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/>
        </p:nvCxnSpPr>
        <p:spPr>
          <a:xfrm>
            <a:off x="0" y="407284"/>
            <a:ext cx="1133083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xmlns="" id="{4293C5FE-8B5A-43A8-B602-44F133628917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443880"/>
              </p:ext>
            </p:extLst>
          </p:nvPr>
        </p:nvGraphicFramePr>
        <p:xfrm>
          <a:off x="566541" y="1208689"/>
          <a:ext cx="11278618" cy="4818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7473">
                  <a:extLst>
                    <a:ext uri="{9D8B030D-6E8A-4147-A177-3AD203B41FA5}">
                      <a16:colId xmlns:a16="http://schemas.microsoft.com/office/drawing/2014/main" xmlns="" val="1064767228"/>
                    </a:ext>
                  </a:extLst>
                </a:gridCol>
                <a:gridCol w="1481958">
                  <a:extLst>
                    <a:ext uri="{9D8B030D-6E8A-4147-A177-3AD203B41FA5}">
                      <a16:colId xmlns:a16="http://schemas.microsoft.com/office/drawing/2014/main" xmlns="" val="2110247153"/>
                    </a:ext>
                  </a:extLst>
                </a:gridCol>
                <a:gridCol w="2060028">
                  <a:extLst>
                    <a:ext uri="{9D8B030D-6E8A-4147-A177-3AD203B41FA5}">
                      <a16:colId xmlns:a16="http://schemas.microsoft.com/office/drawing/2014/main" xmlns="" val="1671774837"/>
                    </a:ext>
                  </a:extLst>
                </a:gridCol>
                <a:gridCol w="1954924">
                  <a:extLst>
                    <a:ext uri="{9D8B030D-6E8A-4147-A177-3AD203B41FA5}">
                      <a16:colId xmlns:a16="http://schemas.microsoft.com/office/drawing/2014/main" xmlns="" val="1042921663"/>
                    </a:ext>
                  </a:extLst>
                </a:gridCol>
                <a:gridCol w="1944414">
                  <a:extLst>
                    <a:ext uri="{9D8B030D-6E8A-4147-A177-3AD203B41FA5}">
                      <a16:colId xmlns:a16="http://schemas.microsoft.com/office/drawing/2014/main" xmlns="" val="1140046485"/>
                    </a:ext>
                  </a:extLst>
                </a:gridCol>
                <a:gridCol w="1849821">
                  <a:extLst>
                    <a:ext uri="{9D8B030D-6E8A-4147-A177-3AD203B41FA5}">
                      <a16:colId xmlns:a16="http://schemas.microsoft.com/office/drawing/2014/main" xmlns="" val="1773304150"/>
                    </a:ext>
                  </a:extLst>
                </a:gridCol>
              </a:tblGrid>
              <a:tr h="1317976">
                <a:tc>
                  <a:txBody>
                    <a:bodyPr/>
                    <a:lstStyle/>
                    <a:p>
                      <a:pPr algn="ctr"/>
                      <a:r>
                        <a:rPr lang="mn-M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Сумын нэр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Нийт дүн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Төлбөрийн</a:t>
                      </a:r>
                      <a:r>
                        <a:rPr lang="mn-MN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акт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Албан шаардлага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Залруулга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mn-M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Зөвлөмж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6711411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Өлзийт</a:t>
                      </a:r>
                      <a:endParaRPr lang="en-US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12,772.8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1,103.2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5,484.2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6,185.4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18672463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Өндөршил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48,977.0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1,603.7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47,340.0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33.4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2303603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Сайнцагаан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53,884.8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7,431.4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31,160.3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12,293.2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3,000.0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7257650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Сайхан-Овоо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25,977.3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2,753.9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16,693.3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6,530.0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3268816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Хулд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62,604.0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47,482.1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7,559.1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7,562.8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59237457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Цагаандэлгэр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18,990.2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1,488.8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9,853.0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7,648.4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0174924"/>
                  </a:ext>
                </a:extLst>
              </a:tr>
              <a:tr h="500062"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Эрдэнэдалай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90,707.6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20,377.0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68,838.6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n-MN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1,492.0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3069871"/>
                  </a:ext>
                </a:extLst>
              </a:tr>
            </a:tbl>
          </a:graphicData>
        </a:graphic>
      </p:graphicFrame>
      <p:sp>
        <p:nvSpPr>
          <p:cNvPr id="151" name="Title 1">
            <a:extLst>
              <a:ext uri="{FF2B5EF4-FFF2-40B4-BE49-F238E27FC236}">
                <a16:creationId xmlns:a16="http://schemas.microsoft.com/office/drawing/2014/main" xmlns="" id="{4E3F5479-058B-4FA8-92E9-18CAB8CDC5C5}"/>
              </a:ext>
            </a:extLst>
          </p:cNvPr>
          <p:cNvSpPr txBox="1">
            <a:spLocks/>
          </p:cNvSpPr>
          <p:nvPr/>
        </p:nvSpPr>
        <p:spPr>
          <a:xfrm>
            <a:off x="228600" y="190500"/>
            <a:ext cx="11734800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mn-M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ДУНДГОВЬ АЙМАГ ДАХЬ ТӨРИЙН АУДИТЫН  </a:t>
            </a:r>
            <a:r>
              <a:rPr lang="mn-MN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ГАЗАР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25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455520_Project analysis, from 24Slides_SL_V1.potx" id="{55E7247F-78B2-40DB-9AFE-D4DD42FA8F09}" vid="{22E2FD65-A32D-4798-AF43-CE42F250BD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609EDA-869E-4BE5-AE5D-B898C584B6F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2FD05317-60D6-4B3A-8545-888496D1A8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A00BBF-EEBB-4E18-B8CB-F926EAAC4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Project analysis, from 24Slides</Template>
  <TotalTime>0</TotalTime>
  <Words>255</Words>
  <Application>Microsoft Office PowerPoint</Application>
  <PresentationFormat>Widescreen</PresentationFormat>
  <Paragraphs>160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Segoe UI</vt:lpstr>
      <vt:lpstr>Segoe UI Light</vt:lpstr>
      <vt:lpstr>Times New Roman</vt:lpstr>
      <vt:lpstr>Office Theme</vt:lpstr>
      <vt:lpstr>ТӨСВИЙН ШУУД ЗАХИРАГЧИЙН 2020 ОНЫ ЖИЛИЙН ЭЦСИЙН САНХҮҮГИЙН АУДИТЫН ДҮН </vt:lpstr>
      <vt:lpstr>Project analysis slide 4</vt:lpstr>
      <vt:lpstr>Project analysis slide 6</vt:lpstr>
      <vt:lpstr>Project analysis slide 6</vt:lpstr>
      <vt:lpstr>Project analysis slide 7</vt:lpstr>
      <vt:lpstr>Project analysis slide 7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2021-03-10T08:05:25Z</dcterms:created>
  <dcterms:modified xsi:type="dcterms:W3CDTF">2021-03-18T11:29:15Z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