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1" r:id="rId5"/>
    <p:sldId id="272" r:id="rId6"/>
    <p:sldId id="273" r:id="rId7"/>
    <p:sldId id="278" r:id="rId8"/>
    <p:sldId id="277" r:id="rId9"/>
    <p:sldId id="276" r:id="rId10"/>
    <p:sldId id="275" r:id="rId11"/>
    <p:sldId id="281" r:id="rId12"/>
    <p:sldId id="282" r:id="rId13"/>
    <p:sldId id="283" r:id="rId14"/>
    <p:sldId id="267" r:id="rId15"/>
    <p:sldId id="270" r:id="rId16"/>
    <p:sldId id="284" r:id="rId17"/>
    <p:sldId id="288" r:id="rId18"/>
    <p:sldId id="289" r:id="rId19"/>
    <p:sldId id="291" r:id="rId20"/>
    <p:sldId id="290" r:id="rId21"/>
    <p:sldId id="292" r:id="rId2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 Saikhanjargal" initials="TS" lastIdx="1" clrIdx="0">
    <p:extLst>
      <p:ext uri="{19B8F6BF-5375-455C-9EA6-DF929625EA0E}">
        <p15:presenceInfo xmlns:p15="http://schemas.microsoft.com/office/powerpoint/2012/main" userId="0710036f2a7c01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F33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DD560F-EC56-4D94-B425-7DFC4767B1B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93838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172136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72587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398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55796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DD560F-EC56-4D94-B425-7DFC4767B1B8}"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62856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DD560F-EC56-4D94-B425-7DFC4767B1B8}"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37749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D560F-EC56-4D94-B425-7DFC4767B1B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163492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D560F-EC56-4D94-B425-7DFC4767B1B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410112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D560F-EC56-4D94-B425-7DFC4767B1B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17038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D560F-EC56-4D94-B425-7DFC4767B1B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98952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294516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D560F-EC56-4D94-B425-7DFC4767B1B8}"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123397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DD560F-EC56-4D94-B425-7DFC4767B1B8}"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13673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D560F-EC56-4D94-B425-7DFC4767B1B8}"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57337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321341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560F-EC56-4D94-B425-7DFC4767B1B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D4A-EC66-4E1C-A2FF-3CDA848B7DEC}" type="slidenum">
              <a:rPr lang="en-US" smtClean="0"/>
              <a:t>‹#›</a:t>
            </a:fld>
            <a:endParaRPr lang="en-US"/>
          </a:p>
        </p:txBody>
      </p:sp>
    </p:spTree>
    <p:extLst>
      <p:ext uri="{BB962C8B-B14F-4D97-AF65-F5344CB8AC3E}">
        <p14:creationId xmlns:p14="http://schemas.microsoft.com/office/powerpoint/2010/main" val="164647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rgbClr val="002060"/>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DD560F-EC56-4D94-B425-7DFC4767B1B8}" type="datetimeFigureOut">
              <a:rPr lang="en-US" smtClean="0"/>
              <a:t>8/17/2021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1DD4A-EC66-4E1C-A2FF-3CDA848B7DEC}" type="slidenum">
              <a:rPr lang="en-US" smtClean="0"/>
              <a:t>‹#›</a:t>
            </a:fld>
            <a:endParaRPr lang="en-US"/>
          </a:p>
        </p:txBody>
      </p:sp>
    </p:spTree>
    <p:extLst>
      <p:ext uri="{BB962C8B-B14F-4D97-AF65-F5344CB8AC3E}">
        <p14:creationId xmlns:p14="http://schemas.microsoft.com/office/powerpoint/2010/main" val="38829424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2637183" y="88673"/>
              <a:ext cx="8264365"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a:t>
              </a:r>
            </a:p>
            <a:p>
              <a:pPr algn="ctr"/>
              <a:r>
                <a:rPr lang="mn-MN" sz="2800" b="1" dirty="0">
                  <a:latin typeface="Arial" panose="020B0604020202020204" pitchFamily="34" charset="0"/>
                  <a:cs typeface="Arial" panose="020B0604020202020204" pitchFamily="34" charset="0"/>
                </a:rPr>
                <a:t> /ГОВЬ-АЛТАЙ АЙМАГ/</a:t>
              </a:r>
              <a:endParaRPr lang="en-US" sz="2800" b="1" dirty="0">
                <a:latin typeface="Arial" panose="020B060402020202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EA97BF64-0AAE-4CF2-928A-4ED50D623E64}"/>
              </a:ext>
            </a:extLst>
          </p:cNvPr>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149435" y="2751617"/>
            <a:ext cx="2327602" cy="2307271"/>
          </a:xfrm>
          <a:prstGeom prst="diamond">
            <a:avLst/>
          </a:prstGeom>
          <a:noFill/>
          <a:ln>
            <a:noFill/>
          </a:ln>
        </p:spPr>
      </p:pic>
      <p:pic>
        <p:nvPicPr>
          <p:cNvPr id="17" name="Picture 16">
            <a:extLst>
              <a:ext uri="{FF2B5EF4-FFF2-40B4-BE49-F238E27FC236}">
                <a16:creationId xmlns:a16="http://schemas.microsoft.com/office/drawing/2014/main" id="{1BCB4E04-D3D5-4C54-B413-C5DEF91D4360}"/>
              </a:ext>
            </a:extLst>
          </p:cNvPr>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753109" y="2692241"/>
            <a:ext cx="2473045" cy="2456538"/>
          </a:xfrm>
          <a:prstGeom prst="diamond">
            <a:avLst/>
          </a:prstGeom>
          <a:noFill/>
          <a:ln>
            <a:noFill/>
          </a:ln>
        </p:spPr>
      </p:pic>
      <p:pic>
        <p:nvPicPr>
          <p:cNvPr id="18" name="Picture 17">
            <a:extLst>
              <a:ext uri="{FF2B5EF4-FFF2-40B4-BE49-F238E27FC236}">
                <a16:creationId xmlns:a16="http://schemas.microsoft.com/office/drawing/2014/main" id="{977FD41F-0D18-4F13-940C-594FD8F9EB02}"/>
              </a:ext>
            </a:extLst>
          </p:cNvPr>
          <p:cNvPicPr/>
          <p:nvPr/>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02228" y="2692241"/>
            <a:ext cx="2473046" cy="2473524"/>
          </a:xfrm>
          <a:prstGeom prst="diamond">
            <a:avLst/>
          </a:prstGeom>
          <a:noFill/>
          <a:ln>
            <a:noFill/>
          </a:ln>
        </p:spPr>
      </p:pic>
      <p:pic>
        <p:nvPicPr>
          <p:cNvPr id="19" name="Picture 18">
            <a:extLst>
              <a:ext uri="{FF2B5EF4-FFF2-40B4-BE49-F238E27FC236}">
                <a16:creationId xmlns:a16="http://schemas.microsoft.com/office/drawing/2014/main" id="{6F9DA1CD-8541-4F2F-B814-85FAED6C4152}"/>
              </a:ext>
            </a:extLst>
          </p:cNvPr>
          <p:cNvPicPr/>
          <p:nvPr/>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525972" y="4158333"/>
            <a:ext cx="2209810" cy="2307270"/>
          </a:xfrm>
          <a:prstGeom prst="diamond">
            <a:avLst/>
          </a:prstGeom>
          <a:noFill/>
          <a:ln>
            <a:noFill/>
          </a:ln>
        </p:spPr>
      </p:pic>
      <p:pic>
        <p:nvPicPr>
          <p:cNvPr id="20" name="Picture 19">
            <a:extLst>
              <a:ext uri="{FF2B5EF4-FFF2-40B4-BE49-F238E27FC236}">
                <a16:creationId xmlns:a16="http://schemas.microsoft.com/office/drawing/2014/main" id="{646FC33F-C0B7-408E-B090-4065D77E165C}"/>
              </a:ext>
            </a:extLst>
          </p:cNvPr>
          <p:cNvPicPr/>
          <p:nvPr/>
        </p:nvPicPr>
        <p:blipFill>
          <a:blip r:embed="rId11" cstate="print">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267231" y="4158333"/>
            <a:ext cx="2209810" cy="2307270"/>
          </a:xfrm>
          <a:prstGeom prst="diamond">
            <a:avLst/>
          </a:prstGeom>
          <a:noFill/>
          <a:ln>
            <a:noFill/>
          </a:ln>
        </p:spPr>
      </p:pic>
      <p:pic>
        <p:nvPicPr>
          <p:cNvPr id="1036" name="Picture 12" descr="Premium Vector | Cartoon funny bear holding baloon">
            <a:extLst>
              <a:ext uri="{FF2B5EF4-FFF2-40B4-BE49-F238E27FC236}">
                <a16:creationId xmlns:a16="http://schemas.microsoft.com/office/drawing/2014/main" id="{7F4DC4DE-4BD0-4BBE-B4F5-2FDEB7D5532C}"/>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867" b="98667" l="9744" r="89776">
                        <a14:foregroundMark x1="45367" y1="49333" x2="45367" y2="49333"/>
                        <a14:foregroundMark x1="40895" y1="36533" x2="40895" y2="36533"/>
                        <a14:foregroundMark x1="40256" y1="38400" x2="40256" y2="38400"/>
                        <a14:foregroundMark x1="59585" y1="26933" x2="59585" y2="26933"/>
                        <a14:foregroundMark x1="60703" y1="27733" x2="60703" y2="27733"/>
                        <a14:foregroundMark x1="61661" y1="20533" x2="61661" y2="20533"/>
                        <a14:backgroundMark x1="45208" y1="39733" x2="45208" y2="39733"/>
                        <a14:backgroundMark x1="45527" y1="44533" x2="45527" y2="44533"/>
                        <a14:backgroundMark x1="45367" y1="45067" x2="45367" y2="45067"/>
                        <a14:backgroundMark x1="55112" y1="45067" x2="55112" y2="45067"/>
                        <a14:backgroundMark x1="54952" y1="46933" x2="54952" y2="46933"/>
                        <a14:backgroundMark x1="55431" y1="49067" x2="55431" y2="49067"/>
                        <a14:backgroundMark x1="44409" y1="49867" x2="44409" y2="49867"/>
                        <a14:backgroundMark x1="42971" y1="46400" x2="42971" y2="46400"/>
                        <a14:backgroundMark x1="55272" y1="36800" x2="55272" y2="36800"/>
                        <a14:backgroundMark x1="62141" y1="27467" x2="62141" y2="27467"/>
                        <a14:backgroundMark x1="62141" y1="20800" x2="62141" y2="20800"/>
                        <a14:backgroundMark x1="50639" y1="25600" x2="50639" y2="25600"/>
                        <a14:backgroundMark x1="54633" y1="27467" x2="54633" y2="27467"/>
                        <a14:backgroundMark x1="53674" y1="26933" x2="53674" y2="26933"/>
                        <a14:backgroundMark x1="55751" y1="28800" x2="55751" y2="28800"/>
                        <a14:backgroundMark x1="56709" y1="30400" x2="56709" y2="30400"/>
                        <a14:backgroundMark x1="44569" y1="29333" x2="44569" y2="29333"/>
                        <a14:backgroundMark x1="46486" y1="24533" x2="46486" y2="24533"/>
                        <a14:backgroundMark x1="51597" y1="24000" x2="51597" y2="24000"/>
                        <a14:backgroundMark x1="53514" y1="12000" x2="53514" y2="12000"/>
                        <a14:backgroundMark x1="53355" y1="12533" x2="53355" y2="12533"/>
                        <a14:backgroundMark x1="53834" y1="16267" x2="53834" y2="16267"/>
                        <a14:backgroundMark x1="53514" y1="17067" x2="53514" y2="17067"/>
                        <a14:backgroundMark x1="53035" y1="21600" x2="53035" y2="21600"/>
                      </a14:backgroundRemoval>
                    </a14:imgEffect>
                  </a14:imgLayer>
                </a14:imgProps>
              </a:ext>
              <a:ext uri="{28A0092B-C50C-407E-A947-70E740481C1C}">
                <a14:useLocalDpi xmlns:a14="http://schemas.microsoft.com/office/drawing/2010/main" val="0"/>
              </a:ext>
            </a:extLst>
          </a:blip>
          <a:srcRect/>
          <a:stretch>
            <a:fillRect/>
          </a:stretch>
        </p:blipFill>
        <p:spPr bwMode="auto">
          <a:xfrm>
            <a:off x="-1740990" y="2883822"/>
            <a:ext cx="5962650" cy="35718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gonal Stripe 11">
            <a:extLst>
              <a:ext uri="{FF2B5EF4-FFF2-40B4-BE49-F238E27FC236}">
                <a16:creationId xmlns:a16="http://schemas.microsoft.com/office/drawing/2014/main" id="{5ABF22F7-8A96-438E-B8E0-171491C73F00}"/>
              </a:ext>
            </a:extLst>
          </p:cNvPr>
          <p:cNvSpPr/>
          <p:nvPr/>
        </p:nvSpPr>
        <p:spPr>
          <a:xfrm rot="5400000" flipH="1">
            <a:off x="10190813" y="4856813"/>
            <a:ext cx="1865086" cy="2137288"/>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893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1" name="Title 2">
            <a:extLst>
              <a:ext uri="{FF2B5EF4-FFF2-40B4-BE49-F238E27FC236}">
                <a16:creationId xmlns:a16="http://schemas.microsoft.com/office/drawing/2014/main" id="{49F0B2BC-DDB6-4C1A-9567-35D176FC0E3F}"/>
              </a:ext>
            </a:extLst>
          </p:cNvPr>
          <p:cNvSpPr txBox="1">
            <a:spLocks/>
          </p:cNvSpPr>
          <p:nvPr/>
        </p:nvSpPr>
        <p:spPr>
          <a:xfrm>
            <a:off x="882305" y="2314646"/>
            <a:ext cx="10465573" cy="8182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mn-MN" sz="2800" dirty="0">
                <a:latin typeface="Arial" panose="020B0604020202020204" pitchFamily="34" charset="0"/>
                <a:cs typeface="Arial" panose="020B0604020202020204" pitchFamily="34" charset="0"/>
              </a:rPr>
              <a:t>хэрэгжиж байгаад дуусаагүй, орхигдсон барилга байгууламж-2</a:t>
            </a:r>
            <a:endParaRPr lang="en-US" sz="2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DF31CA8-C523-4BD2-A0E2-C7E653DDE667}"/>
              </a:ext>
            </a:extLst>
          </p:cNvPr>
          <p:cNvSpPr>
            <a:spLocks noGrp="1"/>
          </p:cNvSpPr>
          <p:nvPr>
            <p:ph sz="half" idx="1"/>
          </p:nvPr>
        </p:nvSpPr>
        <p:spPr>
          <a:xfrm>
            <a:off x="800147" y="3421997"/>
            <a:ext cx="10883453" cy="3329943"/>
          </a:xfrm>
        </p:spPr>
        <p:txBody>
          <a:bodyPr>
            <a:normAutofit/>
          </a:bodyPr>
          <a:lstStyle/>
          <a:p>
            <a:pPr>
              <a:buFont typeface="Wingdings" panose="05000000000000000000" pitchFamily="2" charset="2"/>
              <a:buChar char="v"/>
            </a:pPr>
            <a:r>
              <a:rPr lang="mn-MN" dirty="0">
                <a:latin typeface="Arial" panose="020B0604020202020204" pitchFamily="34" charset="0"/>
                <a:cs typeface="Arial" panose="020B0604020202020204" pitchFamily="34" charset="0"/>
              </a:rPr>
              <a:t>Говь-Алтай, Тонхил сумын спорт заалны барилга</a:t>
            </a:r>
          </a:p>
          <a:p>
            <a:pPr>
              <a:buFont typeface="Wingdings" panose="05000000000000000000" pitchFamily="2" charset="2"/>
              <a:buChar char="v"/>
            </a:pPr>
            <a:r>
              <a:rPr lang="mn-MN" dirty="0">
                <a:latin typeface="Arial" panose="020B0604020202020204" pitchFamily="34" charset="0"/>
                <a:cs typeface="Arial" panose="020B0604020202020204" pitchFamily="34" charset="0"/>
              </a:rPr>
              <a:t>Говь-Алтай, Халиун сумын ундны усны гүний худаг / 6 ширхэг/ </a:t>
            </a:r>
          </a:p>
          <a:p>
            <a:pPr algn="just">
              <a:buFont typeface="Wingdings" panose="05000000000000000000" pitchFamily="2" charset="2"/>
              <a:buChar char="v"/>
            </a:pPr>
            <a:r>
              <a:rPr lang="mn-MN" sz="2000" dirty="0">
                <a:latin typeface="Arial" panose="020B0604020202020204" pitchFamily="34" charset="0"/>
                <a:cs typeface="Arial" panose="020B0604020202020204" pitchFamily="34" charset="0"/>
              </a:rPr>
              <a:t>Говь-Алтай, Бигэр сумын сургуулийн спорт заалны барилга</a:t>
            </a:r>
          </a:p>
          <a:p>
            <a:pPr algn="just">
              <a:buFont typeface="Wingdings" panose="05000000000000000000" pitchFamily="2" charset="2"/>
              <a:buChar char="v"/>
            </a:pPr>
            <a:r>
              <a:rPr lang="mn-MN" sz="2000" dirty="0">
                <a:latin typeface="Arial" panose="020B0604020202020204" pitchFamily="34" charset="0"/>
                <a:cs typeface="Arial" panose="020B0604020202020204" pitchFamily="34" charset="0"/>
              </a:rPr>
              <a:t>Говь-Алтай, Цогт сум, </a:t>
            </a:r>
            <a:r>
              <a:rPr lang="mn-MN" sz="2000" dirty="0" err="1">
                <a:latin typeface="Arial" panose="020B0604020202020204" pitchFamily="34" charset="0"/>
                <a:cs typeface="Arial" panose="020B0604020202020204" pitchFamily="34" charset="0"/>
              </a:rPr>
              <a:t>Баянтоорой</a:t>
            </a:r>
            <a:r>
              <a:rPr lang="mn-MN" sz="2000" dirty="0">
                <a:latin typeface="Arial" panose="020B0604020202020204" pitchFamily="34" charset="0"/>
                <a:cs typeface="Arial" panose="020B0604020202020204" pitchFamily="34" charset="0"/>
              </a:rPr>
              <a:t> сургуулийн заалны барилга</a:t>
            </a:r>
          </a:p>
          <a:p>
            <a:pPr algn="just">
              <a:buFont typeface="Wingdings" panose="05000000000000000000" pitchFamily="2" charset="2"/>
              <a:buChar char="v"/>
            </a:pPr>
            <a:r>
              <a:rPr lang="mn-MN" sz="2000" dirty="0">
                <a:latin typeface="Arial" panose="020B0604020202020204" pitchFamily="34" charset="0"/>
                <a:cs typeface="Arial" panose="020B0604020202020204" pitchFamily="34" charset="0"/>
              </a:rPr>
              <a:t>Говь-Алтай, Халиун сумын Хүүхдийн цэцэрлэгийн барилга</a:t>
            </a:r>
          </a:p>
          <a:p>
            <a:pPr algn="just">
              <a:buFont typeface="Wingdings" panose="05000000000000000000" pitchFamily="2" charset="2"/>
              <a:buChar char="v"/>
            </a:pPr>
            <a:r>
              <a:rPr lang="mn-MN" sz="2000" dirty="0">
                <a:latin typeface="Arial" panose="020B0604020202020204" pitchFamily="34" charset="0"/>
                <a:cs typeface="Arial" panose="020B0604020202020204" pitchFamily="34" charset="0"/>
              </a:rPr>
              <a:t>Говь-Алтай, Цээл сумын Хүүхдийн цэцэрлэгийн барилга</a:t>
            </a:r>
          </a:p>
          <a:p>
            <a:pPr>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
        <p:nvSpPr>
          <p:cNvPr id="14" name="Content Placeholder 3">
            <a:extLst>
              <a:ext uri="{FF2B5EF4-FFF2-40B4-BE49-F238E27FC236}">
                <a16:creationId xmlns:a16="http://schemas.microsoft.com/office/drawing/2014/main" id="{F014E46A-F64E-427A-8C22-68685B2376A4}"/>
              </a:ext>
            </a:extLst>
          </p:cNvPr>
          <p:cNvSpPr txBox="1">
            <a:spLocks/>
          </p:cNvSpPr>
          <p:nvPr/>
        </p:nvSpPr>
        <p:spPr>
          <a:xfrm>
            <a:off x="6241874" y="2939675"/>
            <a:ext cx="5106004" cy="3702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endParaRPr lang="en-US" dirty="0"/>
          </a:p>
        </p:txBody>
      </p:sp>
      <p:sp>
        <p:nvSpPr>
          <p:cNvPr id="12" name="Content Placeholder 3">
            <a:extLst>
              <a:ext uri="{FF2B5EF4-FFF2-40B4-BE49-F238E27FC236}">
                <a16:creationId xmlns:a16="http://schemas.microsoft.com/office/drawing/2014/main" id="{3D454C2A-60B5-4835-AD3B-3288FB4BAEAD}"/>
              </a:ext>
            </a:extLst>
          </p:cNvPr>
          <p:cNvSpPr txBox="1">
            <a:spLocks/>
          </p:cNvSpPr>
          <p:nvPr/>
        </p:nvSpPr>
        <p:spPr>
          <a:xfrm>
            <a:off x="6241874" y="3077792"/>
            <a:ext cx="5106004" cy="3702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5704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440955" y="1993228"/>
            <a:ext cx="11353480" cy="910223"/>
          </a:xfrm>
        </p:spPr>
        <p:txBody>
          <a:bodyPr>
            <a:normAutofit fontScale="90000"/>
          </a:bodyPr>
          <a:lstStyle/>
          <a:p>
            <a:r>
              <a:rPr lang="mn-MN" sz="2800" dirty="0">
                <a:latin typeface="Arial" panose="020B0604020202020204" pitchFamily="34" charset="0"/>
                <a:cs typeface="Arial" panose="020B0604020202020204" pitchFamily="34" charset="0"/>
              </a:rPr>
              <a:t>УТХО-аар 2016-2020 онд ашиглалтад орсон зарим чанаргүй хийгдсэн, ашиглалт хангалтгүй барилга байгууламж-1 </a:t>
            </a:r>
            <a:endParaRPr lang="en-US" sz="2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602BBE0-14DA-4AD9-B75E-45F277A0277E}"/>
              </a:ext>
            </a:extLst>
          </p:cNvPr>
          <p:cNvSpPr>
            <a:spLocks noGrp="1"/>
          </p:cNvSpPr>
          <p:nvPr>
            <p:ph sz="half" idx="1"/>
          </p:nvPr>
        </p:nvSpPr>
        <p:spPr>
          <a:xfrm>
            <a:off x="663203" y="3093424"/>
            <a:ext cx="10796488" cy="3702881"/>
          </a:xfrm>
        </p:spPr>
        <p:txBody>
          <a:bodyPr/>
          <a:lstStyle/>
          <a:p>
            <a:pPr algn="just">
              <a:buFont typeface="Wingdings" panose="05000000000000000000" pitchFamily="2" charset="2"/>
              <a:buChar char="v"/>
            </a:pPr>
            <a:r>
              <a:rPr lang="mn-MN" dirty="0"/>
              <a:t> </a:t>
            </a:r>
            <a:r>
              <a:rPr lang="mn-MN" dirty="0">
                <a:latin typeface="Arial" panose="020B0604020202020204" pitchFamily="34" charset="0"/>
                <a:cs typeface="Arial" panose="020B0604020202020204" pitchFamily="34" charset="0"/>
              </a:rPr>
              <a:t>Баян-Уул сумын 640 суудлын Ерөнхий боловсролын сургууль 2017 онд ашиглалтад орсон. Дээврээс ус орж дохиолол шатаж, цахилгааны монтаж гэмтсэн, спорт заалны дээвэр усны хаялга байхгүй, өнгөлгөөний тоосгоны өнгө ховхорсон.</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 Есөнбулаг сумын 4 дүгээр сургууль 2019 онд ашиглалтад орсон. Дээврээс урлаг заалруу ус алдсан, суулт өгч цонх хагарснаар салхи шороо орох болсон.</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Анагаах ухааны үндэсний их сургууль Говь-Алтай аймаг дахь салбар сургуулийн гадна дотор хана хагарал үүссэн, цонх хагарсан халаалтын дотоод систем алдаатай хийгдсэн, 10 өрөөний цахилгааны залгуур шатсан, дээврээс ус орсон, агааржуулалтаас ус гоожиж камерын өрөөний хана хөгцөрсөн.</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40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4" name="Content Placeholder 3">
            <a:extLst>
              <a:ext uri="{FF2B5EF4-FFF2-40B4-BE49-F238E27FC236}">
                <a16:creationId xmlns:a16="http://schemas.microsoft.com/office/drawing/2014/main" id="{0B83EC25-C5D0-4075-B793-B1BF7A9D4A10}"/>
              </a:ext>
            </a:extLst>
          </p:cNvPr>
          <p:cNvSpPr>
            <a:spLocks noGrp="1"/>
          </p:cNvSpPr>
          <p:nvPr>
            <p:ph sz="half" idx="1"/>
          </p:nvPr>
        </p:nvSpPr>
        <p:spPr>
          <a:xfrm>
            <a:off x="544353" y="3155119"/>
            <a:ext cx="11353479" cy="3702881"/>
          </a:xfrm>
        </p:spPr>
        <p:txBody>
          <a:bodyPr/>
          <a:lstStyle/>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Аймгийн мэргэжлийн хяналтын барилга 2019 онд ашиглалтад орсон. Цонхны дулаалга хангалтгүй хийснээр тоос шороо ордог, ан цав үүссэн, зураг төсвөөс өөр хийгдсэн.</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Алтай сумын Ерөнхий болосролын сургуулийн гадна талын хана цуурсан, цонхоор шороо ордог, ариун цэврийн өрөөний шугам бөглөрдөг.</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Дарив сумын Ерөнхий болосролын сургуулийн цайны газрын цонх хагарсан, цонхны хавтан дундуур ус ордог, гал тогооны уур сорогч шаардлага хангаагүй.</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Тайшир сумын Соёлын төвийн барилга 2 давхарт цууралт өгсөн, дулаан алдалт ихтэй, агааржуулалт байхгүй.</a:t>
            </a:r>
            <a:endParaRPr lang="en-US" dirty="0">
              <a:latin typeface="Arial" panose="020B0604020202020204" pitchFamily="34" charset="0"/>
              <a:cs typeface="Arial" panose="020B0604020202020204" pitchFamily="34" charset="0"/>
            </a:endParaRPr>
          </a:p>
        </p:txBody>
      </p:sp>
      <p:sp>
        <p:nvSpPr>
          <p:cNvPr id="13" name="Title 2">
            <a:extLst>
              <a:ext uri="{FF2B5EF4-FFF2-40B4-BE49-F238E27FC236}">
                <a16:creationId xmlns:a16="http://schemas.microsoft.com/office/drawing/2014/main" id="{173619E0-31FA-42DB-BE7B-552CAEDE717A}"/>
              </a:ext>
            </a:extLst>
          </p:cNvPr>
          <p:cNvSpPr>
            <a:spLocks noGrp="1"/>
          </p:cNvSpPr>
          <p:nvPr>
            <p:ph type="title"/>
          </p:nvPr>
        </p:nvSpPr>
        <p:spPr>
          <a:xfrm>
            <a:off x="440955" y="1993228"/>
            <a:ext cx="11353480" cy="910223"/>
          </a:xfrm>
        </p:spPr>
        <p:txBody>
          <a:bodyPr>
            <a:normAutofit fontScale="90000"/>
          </a:bodyPr>
          <a:lstStyle/>
          <a:p>
            <a:r>
              <a:rPr lang="mn-MN" sz="2800" dirty="0">
                <a:latin typeface="Arial" panose="020B0604020202020204" pitchFamily="34" charset="0"/>
                <a:cs typeface="Arial" panose="020B0604020202020204" pitchFamily="34" charset="0"/>
              </a:rPr>
              <a:t>УТХО-аар 2016-2020 онд ашиглалтад орсон зарим чанаргүй хийгдсэн, ашиглалт хангалтгүй барилга байгууламж-2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51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919119" y="2113644"/>
            <a:ext cx="10353761" cy="910223"/>
          </a:xfrm>
        </p:spPr>
        <p:txBody>
          <a:bodyPr>
            <a:noAutofit/>
          </a:bodyPr>
          <a:lstStyle/>
          <a:p>
            <a:r>
              <a:rPr lang="mn-MN" sz="2400" dirty="0">
                <a:latin typeface="Arial" panose="020B0604020202020204" pitchFamily="34" charset="0"/>
                <a:cs typeface="Arial" panose="020B0604020202020204" pitchFamily="34" charset="0"/>
              </a:rPr>
              <a:t>Утхо-аар 2020 онд ашиглалтад орсон боловч бүртгэлд бүртгээгүй.</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1B990C-AF07-439A-9A30-360018F15B69}"/>
              </a:ext>
            </a:extLst>
          </p:cNvPr>
          <p:cNvSpPr txBox="1"/>
          <p:nvPr/>
        </p:nvSpPr>
        <p:spPr>
          <a:xfrm>
            <a:off x="732309" y="3099857"/>
            <a:ext cx="11141638" cy="3728649"/>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mn-MN" sz="2000" dirty="0">
                <a:latin typeface="Arial" panose="020B0604020202020204" pitchFamily="34" charset="0"/>
                <a:cs typeface="Arial" panose="020B0604020202020204" pitchFamily="34" charset="0"/>
              </a:rPr>
              <a:t> Цагдаагийн газрын барилга-2,075.0 сая төгрөг</a:t>
            </a:r>
          </a:p>
          <a:p>
            <a:pPr marL="285750" indent="-285750">
              <a:lnSpc>
                <a:spcPct val="150000"/>
              </a:lnSpc>
              <a:buFont typeface="Wingdings" panose="05000000000000000000" pitchFamily="2" charset="2"/>
              <a:buChar char="v"/>
            </a:pPr>
            <a:r>
              <a:rPr lang="mn-MN" sz="2000" dirty="0">
                <a:latin typeface="Arial" panose="020B0604020202020204" pitchFamily="34" charset="0"/>
                <a:cs typeface="Arial" panose="020B0604020202020204" pitchFamily="34" charset="0"/>
              </a:rPr>
              <a:t>Солонго хорооллын орон сууцын хорооллын гадна инженерийн шугам сүлжээ-5,814.3 сая төгрөг </a:t>
            </a:r>
          </a:p>
          <a:p>
            <a:pPr marL="285750" indent="-285750">
              <a:lnSpc>
                <a:spcPct val="150000"/>
              </a:lnSpc>
              <a:buFont typeface="Wingdings" panose="05000000000000000000" pitchFamily="2" charset="2"/>
              <a:buChar char="v"/>
            </a:pPr>
            <a:r>
              <a:rPr lang="mn-MN" sz="2000" dirty="0">
                <a:latin typeface="Arial" panose="020B0604020202020204" pitchFamily="34" charset="0"/>
                <a:cs typeface="Arial" panose="020B0604020202020204" pitchFamily="34" charset="0"/>
              </a:rPr>
              <a:t>Аймгийн төвүүдийн үерийн хамгаалалт-1,344.4 сая төгрөг </a:t>
            </a:r>
          </a:p>
          <a:p>
            <a:pPr marL="285750" indent="-285750">
              <a:lnSpc>
                <a:spcPct val="150000"/>
              </a:lnSpc>
              <a:buFont typeface="Wingdings" panose="05000000000000000000" pitchFamily="2" charset="2"/>
              <a:buChar char="v"/>
            </a:pPr>
            <a:r>
              <a:rPr lang="mn-MN" sz="2000" dirty="0">
                <a:latin typeface="Arial" panose="020B0604020202020204" pitchFamily="34" charset="0"/>
                <a:cs typeface="Arial" panose="020B0604020202020204" pitchFamily="34" charset="0"/>
              </a:rPr>
              <a:t>Ангаах ухааны үндэсний их сургуулийн харъяа Говь-Алтай аймаг дахь салбар сургууль-5,888.2 сая төгрөг</a:t>
            </a:r>
          </a:p>
          <a:p>
            <a:pPr marL="285750" indent="-285750">
              <a:lnSpc>
                <a:spcPct val="150000"/>
              </a:lnSpc>
              <a:buFont typeface="Wingdings" panose="05000000000000000000" pitchFamily="2" charset="2"/>
              <a:buChar char="v"/>
            </a:pPr>
            <a:r>
              <a:rPr lang="mn-MN" sz="2000" dirty="0">
                <a:latin typeface="Arial" panose="020B0604020202020204" pitchFamily="34" charset="0"/>
                <a:cs typeface="Arial" panose="020B0604020202020204" pitchFamily="34" charset="0"/>
              </a:rPr>
              <a:t>Өрхийн эмнэлгийн автомашин-60.0 сая төгрөг </a:t>
            </a:r>
          </a:p>
          <a:p>
            <a:pPr marL="285750" indent="-285750">
              <a:lnSpc>
                <a:spcPct val="150000"/>
              </a:lnSpc>
              <a:buFont typeface="Wingdings" panose="05000000000000000000" pitchFamily="2" charset="2"/>
              <a:buChar char="v"/>
            </a:pPr>
            <a:r>
              <a:rPr lang="mn-MN" sz="2000" dirty="0">
                <a:latin typeface="Arial" panose="020B0604020202020204" pitchFamily="34" charset="0"/>
                <a:cs typeface="Arial" panose="020B0604020202020204" pitchFamily="34" charset="0"/>
              </a:rPr>
              <a:t>Багийн эмчийн 39 мотоцикл-70.0 сая төгрөг</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66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a:t>
              </a:r>
            </a:p>
            <a:p>
              <a:pPr algn="ctr"/>
              <a:r>
                <a:rPr lang="mn-MN" sz="2800" b="1" dirty="0">
                  <a:latin typeface="Arial" panose="020B0604020202020204" pitchFamily="34" charset="0"/>
                  <a:cs typeface="Arial" panose="020B0604020202020204" pitchFamily="34" charset="0"/>
                </a:rPr>
                <a:t> /ГОВЬ-АЛТАЙ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croll: Horizontal 13">
            <a:extLst>
              <a:ext uri="{FF2B5EF4-FFF2-40B4-BE49-F238E27FC236}">
                <a16:creationId xmlns:a16="http://schemas.microsoft.com/office/drawing/2014/main" id="{110C386D-BD94-40D0-A299-3CC201DBE565}"/>
              </a:ext>
            </a:extLst>
          </p:cNvPr>
          <p:cNvSpPr/>
          <p:nvPr/>
        </p:nvSpPr>
        <p:spPr>
          <a:xfrm>
            <a:off x="291292" y="3429000"/>
            <a:ext cx="4438650" cy="1488612"/>
          </a:xfrm>
          <a:prstGeom prst="horizontalScroll">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D81D75-728C-4C35-A1C3-FECE9AB723D1}"/>
              </a:ext>
            </a:extLst>
          </p:cNvPr>
          <p:cNvSpPr txBox="1"/>
          <p:nvPr/>
        </p:nvSpPr>
        <p:spPr>
          <a:xfrm>
            <a:off x="1729557" y="3729591"/>
            <a:ext cx="3447729" cy="954107"/>
          </a:xfrm>
          <a:prstGeom prst="rect">
            <a:avLst/>
          </a:prstGeom>
          <a:noFill/>
        </p:spPr>
        <p:txBody>
          <a:bodyPr wrap="square" rtlCol="0">
            <a:spAutoFit/>
          </a:bodyPr>
          <a:lstStyle/>
          <a:p>
            <a:r>
              <a:rPr lang="mn-MN" sz="2800" b="1" dirty="0">
                <a:solidFill>
                  <a:srgbClr val="FF0000"/>
                </a:solidFill>
                <a:latin typeface="Arial" panose="020B0604020202020204" pitchFamily="34" charset="0"/>
                <a:cs typeface="Arial" panose="020B0604020202020204" pitchFamily="34" charset="0"/>
              </a:rPr>
              <a:t>ЕРӨНХИЙ   ДҮГНЭЛТ</a:t>
            </a:r>
            <a:endParaRPr lang="en-US" sz="28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88C5BD1-281C-477E-AD1C-DB3E43F632B8}"/>
              </a:ext>
            </a:extLst>
          </p:cNvPr>
          <p:cNvSpPr txBox="1"/>
          <p:nvPr/>
        </p:nvSpPr>
        <p:spPr>
          <a:xfrm>
            <a:off x="5137958" y="2680069"/>
            <a:ext cx="6762750" cy="3539430"/>
          </a:xfrm>
          <a:prstGeom prst="rect">
            <a:avLst/>
          </a:prstGeom>
          <a:noFill/>
        </p:spPr>
        <p:txBody>
          <a:bodyPr wrap="square">
            <a:spAutoFit/>
          </a:bodyPr>
          <a:lstStyle/>
          <a:p>
            <a:pPr lvl="0" algn="just">
              <a:buNone/>
            </a:pPr>
            <a:r>
              <a:rPr lang="mn-MN" sz="2800" b="1" dirty="0">
                <a:latin typeface="Arial" panose="020B0604020202020204" pitchFamily="34" charset="0"/>
                <a:ea typeface="Arial Unicode MS" pitchFamily="34" charset="-128"/>
                <a:cs typeface="Arial" panose="020B0604020202020204" pitchFamily="34" charset="0"/>
              </a:rPr>
              <a:t>УЛСЫН ТӨСВИЙН ХӨРӨНГӨ ОРУУЛАЛТАД ТӨСӨВЛӨЛТИЙН ШААРДЛАГА ХАНГАХГҮЙ ТӨСӨЛ, АРГА ХЭМЖЭЭГ БАТАЛСНААР ХӨРӨНГӨ ОРУУЛАЛТЫН ТОГТОЛЦОО АЛДАГДАЖ УЛМААР ҮР АШИГ, ҮР НӨЛӨӨГ БУУРУУЛСААР БАЙНА.</a:t>
            </a:r>
            <a:endParaRPr lang="en-US" sz="2800" b="1" dirty="0">
              <a:latin typeface="Arial" panose="020B0604020202020204" pitchFamily="34" charset="0"/>
              <a:ea typeface="Arial Unicode MS" pitchFamily="34" charset="-128"/>
              <a:cs typeface="Arial" panose="020B0604020202020204" pitchFamily="34" charset="0"/>
            </a:endParaRPr>
          </a:p>
        </p:txBody>
      </p:sp>
      <p:pic>
        <p:nvPicPr>
          <p:cNvPr id="23" name="Picture 2" descr="Pointing Cartoon Scientist Character Sign - Stock Illustration [37156694] -  PIXTA">
            <a:extLst>
              <a:ext uri="{FF2B5EF4-FFF2-40B4-BE49-F238E27FC236}">
                <a16:creationId xmlns:a16="http://schemas.microsoft.com/office/drawing/2014/main" id="{8EBDCFB0-43E8-4C28-A93C-5E765EBA4B7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78" b="96000" l="2074" r="93318">
                        <a14:foregroundMark x1="33871" y1="55333" x2="15668" y2="63778"/>
                        <a14:foregroundMark x1="37327" y1="52889" x2="39171" y2="58667"/>
                        <a14:foregroundMark x1="43088" y1="64444" x2="45392" y2="66444"/>
                        <a14:foregroundMark x1="61290" y1="57778" x2="60599" y2="64222"/>
                        <a14:foregroundMark x1="64747" y1="54889" x2="75346" y2="63111"/>
                        <a14:foregroundMark x1="64286" y1="63556" x2="65899" y2="62000"/>
                        <a14:foregroundMark x1="62212" y1="64889" x2="62212" y2="64889"/>
                        <a14:foregroundMark x1="55991" y1="42889" x2="55991" y2="42889"/>
                      </a14:backgroundRemoval>
                    </a14:imgEffect>
                  </a14:imgLayer>
                </a14:imgProps>
              </a:ext>
              <a:ext uri="{28A0092B-C50C-407E-A947-70E740481C1C}">
                <a14:useLocalDpi xmlns:a14="http://schemas.microsoft.com/office/drawing/2010/main" val="0"/>
              </a:ext>
            </a:extLst>
          </a:blip>
          <a:srcRect/>
          <a:stretch>
            <a:fillRect/>
          </a:stretch>
        </p:blipFill>
        <p:spPr bwMode="auto">
          <a:xfrm>
            <a:off x="443819" y="2101440"/>
            <a:ext cx="2264848" cy="234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1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a:t>
              </a:r>
            </a:p>
            <a:p>
              <a:pPr algn="ctr"/>
              <a:r>
                <a:rPr lang="mn-MN" sz="2800" b="1" dirty="0">
                  <a:latin typeface="Arial" panose="020B0604020202020204" pitchFamily="34" charset="0"/>
                  <a:cs typeface="Arial" panose="020B0604020202020204" pitchFamily="34" charset="0"/>
                </a:rPr>
                <a:t> /ГОВЬ-АЛТАЙ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Костюм крокодила или аллигатора нося Иллюстрация вектора - иллюстрации  насчитывающей : 65871969">
            <a:extLst>
              <a:ext uri="{FF2B5EF4-FFF2-40B4-BE49-F238E27FC236}">
                <a16:creationId xmlns:a16="http://schemas.microsoft.com/office/drawing/2014/main" id="{3581208E-7840-4F96-A6AF-28CCFF1B1C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62" b="97300" l="10000" r="90000">
                        <a14:foregroundMark x1="47125" y1="27897" x2="47125" y2="27897"/>
                        <a14:foregroundMark x1="51375" y1="40607" x2="51375" y2="40607"/>
                        <a14:foregroundMark x1="55875" y1="53993" x2="55875" y2="53993"/>
                        <a14:foregroundMark x1="48125" y1="54556" x2="48125" y2="54556"/>
                      </a14:backgroundRemoval>
                    </a14:imgEffect>
                  </a14:imgLayer>
                </a14:imgProps>
              </a:ext>
              <a:ext uri="{28A0092B-C50C-407E-A947-70E740481C1C}">
                <a14:useLocalDpi xmlns:a14="http://schemas.microsoft.com/office/drawing/2010/main" val="0"/>
              </a:ext>
            </a:extLst>
          </a:blip>
          <a:srcRect/>
          <a:stretch>
            <a:fillRect/>
          </a:stretch>
        </p:blipFill>
        <p:spPr bwMode="auto">
          <a:xfrm>
            <a:off x="4204344" y="3462078"/>
            <a:ext cx="3139654" cy="3488504"/>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Sequential Access Storage 24">
            <a:extLst>
              <a:ext uri="{FF2B5EF4-FFF2-40B4-BE49-F238E27FC236}">
                <a16:creationId xmlns:a16="http://schemas.microsoft.com/office/drawing/2014/main" id="{542C6B18-B351-435A-9927-BB669890F379}"/>
              </a:ext>
            </a:extLst>
          </p:cNvPr>
          <p:cNvSpPr/>
          <p:nvPr/>
        </p:nvSpPr>
        <p:spPr>
          <a:xfrm>
            <a:off x="848659" y="2685218"/>
            <a:ext cx="3568337" cy="3488504"/>
          </a:xfrm>
          <a:prstGeom prst="flowChartMagneticTap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3AFE82B-B028-4F04-ABFB-522EAB3C3C8C}"/>
              </a:ext>
            </a:extLst>
          </p:cNvPr>
          <p:cNvSpPr txBox="1"/>
          <p:nvPr/>
        </p:nvSpPr>
        <p:spPr>
          <a:xfrm>
            <a:off x="1789742" y="2875199"/>
            <a:ext cx="2377388" cy="3108543"/>
          </a:xfrm>
          <a:prstGeom prst="rect">
            <a:avLst/>
          </a:prstGeom>
          <a:noFill/>
        </p:spPr>
        <p:txBody>
          <a:bodyPr wrap="square">
            <a:spAutoFit/>
          </a:bodyPr>
          <a:lstStyle/>
          <a:p>
            <a:pPr algn="just"/>
            <a:r>
              <a:rPr lang="mn-MN"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Дээрх дүгнэлтэд үндэслээд дараах шийдвэрийг гаргаж байна.</a:t>
            </a:r>
            <a:endParaRPr lang="en-US" sz="28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2AC1472-75AE-4974-B5ED-12A51EFD889A}"/>
              </a:ext>
            </a:extLst>
          </p:cNvPr>
          <p:cNvSpPr txBox="1"/>
          <p:nvPr/>
        </p:nvSpPr>
        <p:spPr>
          <a:xfrm>
            <a:off x="7030192" y="3736972"/>
            <a:ext cx="4665182" cy="1384995"/>
          </a:xfrm>
          <a:prstGeom prst="rect">
            <a:avLst/>
          </a:prstGeom>
          <a:noFill/>
        </p:spPr>
        <p:txBody>
          <a:bodyPr wrap="square" rtlCol="0">
            <a:spAutoFit/>
          </a:bodyPr>
          <a:lstStyle/>
          <a:p>
            <a:pPr marL="457200" indent="-457200">
              <a:buFont typeface="Wingdings" panose="05000000000000000000" pitchFamily="2" charset="2"/>
              <a:buChar char="v"/>
            </a:pPr>
            <a:r>
              <a:rPr lang="mn-MN" sz="2800" b="1" dirty="0">
                <a:latin typeface="Arial" panose="020B0604020202020204" pitchFamily="34" charset="0"/>
                <a:cs typeface="Arial" panose="020B0604020202020204" pitchFamily="34" charset="0"/>
              </a:rPr>
              <a:t>ЗӨВЛӨМЖ-9</a:t>
            </a:r>
          </a:p>
          <a:p>
            <a:pPr marL="457200" indent="-457200">
              <a:buFont typeface="Wingdings" panose="05000000000000000000" pitchFamily="2" charset="2"/>
              <a:buChar char="v"/>
            </a:pPr>
            <a:r>
              <a:rPr lang="mn-MN" sz="2800" b="1" dirty="0">
                <a:latin typeface="Arial" panose="020B0604020202020204" pitchFamily="34" charset="0"/>
                <a:cs typeface="Arial" panose="020B0604020202020204" pitchFamily="34" charset="0"/>
              </a:rPr>
              <a:t>АЛБАН ШААРДЛАГА-7</a:t>
            </a:r>
          </a:p>
          <a:p>
            <a:pPr marL="457200" indent="-457200">
              <a:buFont typeface="Wingdings" panose="05000000000000000000" pitchFamily="2" charset="2"/>
              <a:buChar char="v"/>
            </a:pPr>
            <a:r>
              <a:rPr lang="mn-MN" sz="2800" b="1" dirty="0">
                <a:latin typeface="Arial" panose="020B0604020202020204" pitchFamily="34" charset="0"/>
                <a:cs typeface="Arial" panose="020B0604020202020204" pitchFamily="34" charset="0"/>
              </a:rPr>
              <a:t>САНАЛ-4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9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841717" y="1912945"/>
            <a:ext cx="10353761" cy="910223"/>
          </a:xfrm>
        </p:spPr>
        <p:txBody>
          <a:bodyPr>
            <a:normAutofit/>
          </a:bodyPr>
          <a:lstStyle/>
          <a:p>
            <a:r>
              <a:rPr lang="mn-MN" sz="3600" u="sng" dirty="0">
                <a:latin typeface="Arial" panose="020B0604020202020204" pitchFamily="34" charset="0"/>
                <a:cs typeface="Arial" panose="020B0604020202020204" pitchFamily="34" charset="0"/>
              </a:rPr>
              <a:t>ЗӨВЛӨМЖ</a:t>
            </a:r>
            <a:endParaRPr lang="en-US" sz="3600" u="sng"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C9A5010-EF42-4E75-AD45-FFB61E97B3E0}"/>
              </a:ext>
            </a:extLst>
          </p:cNvPr>
          <p:cNvPicPr>
            <a:picLocks noChangeAspect="1"/>
          </p:cNvPicPr>
          <p:nvPr/>
        </p:nvPicPr>
        <p:blipFill>
          <a:blip r:embed="rId3"/>
          <a:stretch>
            <a:fillRect/>
          </a:stretch>
        </p:blipFill>
        <p:spPr>
          <a:xfrm>
            <a:off x="10274682" y="4469941"/>
            <a:ext cx="2511770" cy="2511770"/>
          </a:xfrm>
          <a:prstGeom prst="rect">
            <a:avLst/>
          </a:prstGeom>
        </p:spPr>
      </p:pic>
      <p:sp>
        <p:nvSpPr>
          <p:cNvPr id="4" name="Content Placeholder 3">
            <a:extLst>
              <a:ext uri="{FF2B5EF4-FFF2-40B4-BE49-F238E27FC236}">
                <a16:creationId xmlns:a16="http://schemas.microsoft.com/office/drawing/2014/main" id="{0A080B40-75B1-4A0D-AFB1-41F041D35F93}"/>
              </a:ext>
            </a:extLst>
          </p:cNvPr>
          <p:cNvSpPr>
            <a:spLocks noGrp="1"/>
          </p:cNvSpPr>
          <p:nvPr>
            <p:ph sz="half" idx="1"/>
          </p:nvPr>
        </p:nvSpPr>
        <p:spPr>
          <a:xfrm>
            <a:off x="732309" y="2865662"/>
            <a:ext cx="10798258" cy="3956566"/>
          </a:xfrm>
        </p:spPr>
        <p:txBody>
          <a:bodyPr>
            <a:normAutofit/>
          </a:bodyPr>
          <a:lstStyle/>
          <a:p>
            <a:pPr>
              <a:buFont typeface="Wingdings" panose="05000000000000000000" pitchFamily="2" charset="2"/>
              <a:buChar char="Ø"/>
            </a:pPr>
            <a:r>
              <a:rPr lang="mn-MN"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Аймгийн Засаг дарга, Хөрөнгө оруулалт, хөгжлийн бодлогын хэлтсийн дарга нарт:</a:t>
            </a:r>
          </a:p>
          <a:p>
            <a:pPr marL="0" indent="0" algn="just">
              <a:buNone/>
            </a:pPr>
            <a:r>
              <a:rPr lang="mn-MN" b="1" dirty="0">
                <a:effectLst/>
                <a:latin typeface="Arial" panose="020B0604020202020204" pitchFamily="34" charset="0"/>
                <a:ea typeface="Times New Roman" panose="02020603050405020304" pitchFamily="18" charset="0"/>
                <a:cs typeface="Arial" panose="020B0604020202020204" pitchFamily="34" charset="0"/>
              </a:rPr>
              <a:t>1. Сумдыг хот хөгжлийн ерөнхий төлөвлөгөөтэй болгох асуудлыг шийдвэрлэх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mn-MN" b="1" dirty="0">
                <a:effectLst/>
                <a:latin typeface="Arial" panose="020B0604020202020204" pitchFamily="34" charset="0"/>
                <a:ea typeface="Times New Roman" panose="02020603050405020304" pitchFamily="18" charset="0"/>
                <a:cs typeface="Arial" panose="020B0604020202020204" pitchFamily="34" charset="0"/>
              </a:rPr>
              <a:t>2. Хот хөгжлийн хэсэгчилсэн төлөвлөгөөг батлуулах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mn-MN" b="1" dirty="0">
                <a:effectLst/>
                <a:latin typeface="Arial" panose="020B0604020202020204" pitchFamily="34" charset="0"/>
                <a:ea typeface="Times New Roman" panose="02020603050405020304" pitchFamily="18" charset="0"/>
                <a:cs typeface="Arial" panose="020B0604020202020204" pitchFamily="34" charset="0"/>
              </a:rPr>
              <a:t>3. УТХО-аар хэрэгцээ, шаардлагатай барилга байгууламжийн санхүүгийн эх үүсвэрийг шийдвэрлүүлэх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mn-MN" b="1" dirty="0">
                <a:effectLst/>
                <a:latin typeface="Arial" panose="020B0604020202020204" pitchFamily="34" charset="0"/>
                <a:ea typeface="Times New Roman" panose="02020603050405020304" pitchFamily="18" charset="0"/>
                <a:cs typeface="Arial" panose="020B0604020202020204" pitchFamily="34" charset="0"/>
              </a:rPr>
              <a:t>4. Техникийн тодорхойлолт дутуу төсөл арга хэмжээний худалдан авах ажиллагаа зохион байгуулахгүй байх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119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912769" y="2012865"/>
            <a:ext cx="10353761" cy="910223"/>
          </a:xfrm>
        </p:spPr>
        <p:txBody>
          <a:bodyPr>
            <a:normAutofit/>
          </a:bodyPr>
          <a:lstStyle/>
          <a:p>
            <a:r>
              <a:rPr lang="mn-MN" sz="3600" u="sng" dirty="0">
                <a:latin typeface="Arial" panose="020B0604020202020204" pitchFamily="34" charset="0"/>
                <a:cs typeface="Arial" panose="020B0604020202020204" pitchFamily="34" charset="0"/>
              </a:rPr>
              <a:t>ЗӨВЛӨМЖ</a:t>
            </a:r>
            <a:endParaRPr lang="en-US" sz="3600" u="sng"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A080B40-75B1-4A0D-AFB1-41F041D35F93}"/>
              </a:ext>
            </a:extLst>
          </p:cNvPr>
          <p:cNvSpPr>
            <a:spLocks noGrp="1"/>
          </p:cNvSpPr>
          <p:nvPr>
            <p:ph sz="half" idx="1"/>
          </p:nvPr>
        </p:nvSpPr>
        <p:spPr>
          <a:xfrm>
            <a:off x="732309" y="3031399"/>
            <a:ext cx="10982613" cy="3826602"/>
          </a:xfrm>
        </p:spPr>
        <p:txBody>
          <a:bodyPr>
            <a:noAutofit/>
          </a:bodyPr>
          <a:lstStyle/>
          <a:p>
            <a:pPr>
              <a:buFont typeface="Wingdings" panose="05000000000000000000" pitchFamily="2" charset="2"/>
              <a:buChar char="Ø"/>
            </a:pPr>
            <a:r>
              <a:rPr lang="mn-MN"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Татварын хэлтэс, Санхүү, төрийн сангийн хэлтэс, Орон нутгийн өмчийн газарт:</a:t>
            </a: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1. </a:t>
            </a:r>
            <a:r>
              <a:rPr lang="mn-MN" b="1" dirty="0" err="1">
                <a:effectLst/>
                <a:latin typeface="Arial" panose="020B0604020202020204" pitchFamily="34" charset="0"/>
                <a:ea typeface="Times New Roman" panose="02020603050405020304" pitchFamily="18" charset="0"/>
                <a:cs typeface="Arial" panose="020B0604020202020204" pitchFamily="34" charset="0"/>
              </a:rPr>
              <a:t>УТХО</a:t>
            </a:r>
            <a:r>
              <a:rPr lang="mn-MN" b="1" dirty="0">
                <a:effectLst/>
                <a:latin typeface="Arial" panose="020B0604020202020204" pitchFamily="34" charset="0"/>
                <a:ea typeface="Times New Roman" panose="02020603050405020304" pitchFamily="18" charset="0"/>
                <a:cs typeface="Arial" panose="020B0604020202020204" pitchFamily="34" charset="0"/>
              </a:rPr>
              <a:t>-ыг гүйцэтгэгч ААНБ-уудын нэмэгдсэн өртгийн албан татварын тайланд хяналт тавьж ажиллах.</a:t>
            </a: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2. И-баримтгүй гүйлгээ хийхгүй байх.</a:t>
            </a: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3. Төсөвт байгууллагуудын ашиглагдахгүй байгаа барилга байгууламжийн судалгааг гаргаж сум орон нутагт орлого оруулах, үр өгөөжийг бий болгох боломжийг судалж шийдвэрлэх</a:t>
            </a: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4. Хөрөнгө оруулалтаар хэрэгжсэн ажлуудыг ашиглагч байгууллагын данс бүртгэлд тусгуулах ажлыг хууль эрх зүйн хүрээнд зохион байгуулах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850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912769" y="2065126"/>
            <a:ext cx="10353761" cy="910223"/>
          </a:xfrm>
        </p:spPr>
        <p:txBody>
          <a:bodyPr>
            <a:normAutofit/>
          </a:bodyPr>
          <a:lstStyle/>
          <a:p>
            <a:r>
              <a:rPr lang="mn-MN" sz="3600" u="sng" dirty="0">
                <a:latin typeface="Arial" panose="020B0604020202020204" pitchFamily="34" charset="0"/>
                <a:cs typeface="Arial" panose="020B0604020202020204" pitchFamily="34" charset="0"/>
              </a:rPr>
              <a:t>Албан шаардлага</a:t>
            </a:r>
            <a:endParaRPr lang="en-US" sz="3600" u="sng"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A080B40-75B1-4A0D-AFB1-41F041D35F93}"/>
              </a:ext>
            </a:extLst>
          </p:cNvPr>
          <p:cNvSpPr>
            <a:spLocks noGrp="1"/>
          </p:cNvSpPr>
          <p:nvPr>
            <p:ph sz="half" idx="1"/>
          </p:nvPr>
        </p:nvSpPr>
        <p:spPr>
          <a:xfrm>
            <a:off x="1179571" y="2595993"/>
            <a:ext cx="10183540" cy="4262007"/>
          </a:xfrm>
        </p:spPr>
        <p:txBody>
          <a:bodyPr>
            <a:normAutofit/>
          </a:bodyPr>
          <a:lstStyle/>
          <a:p>
            <a:pPr marL="0" inden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2B424436-E144-441E-9C72-98342C712995}"/>
              </a:ext>
            </a:extLst>
          </p:cNvPr>
          <p:cNvSpPr txBox="1"/>
          <p:nvPr/>
        </p:nvSpPr>
        <p:spPr>
          <a:xfrm>
            <a:off x="661433" y="3018689"/>
            <a:ext cx="10869134" cy="3662541"/>
          </a:xfrm>
          <a:prstGeom prst="rect">
            <a:avLst/>
          </a:prstGeom>
          <a:noFill/>
        </p:spPr>
        <p:txBody>
          <a:bodyPr wrap="square">
            <a:spAutoFit/>
          </a:bodyPr>
          <a:lstStyle/>
          <a:p>
            <a:pPr marL="342900" marR="0" indent="-342900" algn="just">
              <a:lnSpc>
                <a:spcPct val="130000"/>
              </a:lnSpc>
              <a:spcBef>
                <a:spcPts val="0"/>
              </a:spcBef>
              <a:spcAft>
                <a:spcPts val="0"/>
              </a:spcAft>
              <a:buFont typeface="Wingdings" panose="05000000000000000000" pitchFamily="2" charset="2"/>
              <a:buChar char="Ø"/>
            </a:pPr>
            <a:r>
              <a:rPr lang="mn-MN"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Аймгийн Засаг дарга, Хөрөнгө оруулалт, хөгжлийн бодлогын хэлтсийн дарга нарт:</a:t>
            </a:r>
            <a:endPar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mn-MN" sz="2000" b="1" dirty="0">
                <a:effectLst/>
                <a:latin typeface="Arial" panose="020B0604020202020204" pitchFamily="34" charset="0"/>
                <a:ea typeface="Times New Roman" panose="02020603050405020304" pitchFamily="18" charset="0"/>
                <a:cs typeface="Arial" panose="020B0604020202020204" pitchFamily="34" charset="0"/>
              </a:rPr>
              <a:t>1. “Хуучин Алтай чуулгын барилгыг буулгаж газрыг дахин төлөвлөлтөд оруулах нь зүйтэй” гэсэн улсын байцаагчийн дүгнэлтийг харгалзан “Багшийн хөгжлийн ордон” болгож өөрчлөх арга хэмжээг дахин нягталж шийдвэрлэх</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mn-MN" sz="2000" b="1" dirty="0">
                <a:effectLst/>
                <a:latin typeface="Arial" panose="020B0604020202020204" pitchFamily="34" charset="0"/>
                <a:ea typeface="Times New Roman" panose="02020603050405020304" pitchFamily="18" charset="0"/>
                <a:cs typeface="Arial" panose="020B0604020202020204" pitchFamily="34" charset="0"/>
              </a:rPr>
              <a:t>2. Салбарын хөрөнгө оруулалтын бодлогыг боловсруулж, төсвийн багцад хэрэгжих төсөл, арга хэмжээг хэрэгцээ, шаардлага, үр ашгаар эрэмбэлэн тусгах</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mn-MN" sz="2000" b="1" dirty="0">
                <a:effectLst/>
                <a:latin typeface="Arial" panose="020B0604020202020204" pitchFamily="34" charset="0"/>
                <a:ea typeface="Times New Roman" panose="02020603050405020304" pitchFamily="18" charset="0"/>
                <a:cs typeface="Arial" panose="020B0604020202020204" pitchFamily="34" charset="0"/>
              </a:rPr>
              <a:t>3. Мэргэжлийн хяналтын улсын байцаагчийн дүгнэлт гарсан барилга байгууламжид төсөв батлан зарцуулж байгаа нь хөрөнгө оруулалтын үр өгөөжийг бууруулж байгаа төдийгүй хүний амь нас, эрүүл мэндийн аюулгүй байдалд эрсдэл бий болж байгааг хянаж шийдвэрлэх</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1253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912769" y="2021180"/>
            <a:ext cx="10353761" cy="910223"/>
          </a:xfrm>
        </p:spPr>
        <p:txBody>
          <a:bodyPr>
            <a:normAutofit/>
          </a:bodyPr>
          <a:lstStyle/>
          <a:p>
            <a:r>
              <a:rPr lang="mn-MN" sz="3600" u="sng" dirty="0">
                <a:latin typeface="Arial" panose="020B0604020202020204" pitchFamily="34" charset="0"/>
                <a:cs typeface="Arial" panose="020B0604020202020204" pitchFamily="34" charset="0"/>
              </a:rPr>
              <a:t>Албан шаардлага</a:t>
            </a:r>
            <a:endParaRPr lang="en-US" sz="3600" u="sng"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A080B40-75B1-4A0D-AFB1-41F041D35F93}"/>
              </a:ext>
            </a:extLst>
          </p:cNvPr>
          <p:cNvSpPr>
            <a:spLocks noGrp="1"/>
          </p:cNvSpPr>
          <p:nvPr>
            <p:ph sz="half" idx="1"/>
          </p:nvPr>
        </p:nvSpPr>
        <p:spPr>
          <a:xfrm>
            <a:off x="1179571" y="2595993"/>
            <a:ext cx="10183540" cy="4262007"/>
          </a:xfrm>
        </p:spPr>
        <p:txBody>
          <a:bodyPr>
            <a:normAutofit/>
          </a:bodyPr>
          <a:lstStyle/>
          <a:p>
            <a:pPr marL="0" indent="0">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2B424436-E144-441E-9C72-98342C712995}"/>
              </a:ext>
            </a:extLst>
          </p:cNvPr>
          <p:cNvSpPr txBox="1"/>
          <p:nvPr/>
        </p:nvSpPr>
        <p:spPr>
          <a:xfrm>
            <a:off x="732309" y="3267899"/>
            <a:ext cx="10942856" cy="3222485"/>
          </a:xfrm>
          <a:prstGeom prst="rect">
            <a:avLst/>
          </a:prstGeom>
          <a:noFill/>
        </p:spPr>
        <p:txBody>
          <a:bodyPr wrap="square">
            <a:spAutoFit/>
          </a:bodyPr>
          <a:lstStyle/>
          <a:p>
            <a:pPr marR="0" lvl="0" algn="just">
              <a:spcBef>
                <a:spcPts val="0"/>
              </a:spcBef>
              <a:spcAft>
                <a:spcPts val="0"/>
              </a:spcAft>
            </a:pPr>
            <a:r>
              <a:rPr lang="mn-MN" b="1" dirty="0">
                <a:latin typeface="Arial" panose="020B0604020202020204" pitchFamily="34" charset="0"/>
                <a:ea typeface="Times New Roman" panose="02020603050405020304" pitchFamily="18" charset="0"/>
              </a:rPr>
              <a:t>4</a:t>
            </a:r>
            <a:r>
              <a:rPr lang="mn-MN" sz="1800" b="1" dirty="0">
                <a:effectLst/>
                <a:latin typeface="Arial" panose="020B0604020202020204" pitchFamily="34" charset="0"/>
                <a:ea typeface="Times New Roman" panose="02020603050405020304" pitchFamily="18" charset="0"/>
              </a:rPr>
              <a:t>.  </a:t>
            </a:r>
            <a:r>
              <a:rPr lang="mn-MN" sz="2000" b="1" dirty="0">
                <a:effectLst/>
                <a:latin typeface="Arial" panose="020B0604020202020204" pitchFamily="34" charset="0"/>
                <a:ea typeface="Times New Roman" panose="02020603050405020304" pitchFamily="18" charset="0"/>
                <a:cs typeface="Arial" panose="020B0604020202020204" pitchFamily="34" charset="0"/>
              </a:rPr>
              <a:t>Дуусаагүй, орхигдсон төсөл арга хэмжээний захиалагчийн хяналтыг тавьж, хэрэгжилтийг хангуулан, улсын төсвийн хөрөнгө оруулалтаар хэрэгжсэн төсөл арга хэмжээний чанар байдалд хяналт хийж зөрчлийг арилгах</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mn-MN" sz="2000" b="1" dirty="0">
                <a:latin typeface="Arial" panose="020B0604020202020204" pitchFamily="34" charset="0"/>
                <a:ea typeface="Times New Roman" panose="02020603050405020304" pitchFamily="18" charset="0"/>
                <a:cs typeface="Arial" panose="020B0604020202020204" pitchFamily="34" charset="0"/>
              </a:rPr>
              <a:t>5.  </a:t>
            </a:r>
            <a:r>
              <a:rPr lang="mn-MN" sz="2000" b="1" dirty="0">
                <a:effectLst/>
                <a:latin typeface="Arial" panose="020B0604020202020204" pitchFamily="34" charset="0"/>
                <a:ea typeface="Times New Roman" panose="02020603050405020304" pitchFamily="18" charset="0"/>
                <a:cs typeface="Arial" panose="020B0604020202020204" pitchFamily="34" charset="0"/>
              </a:rPr>
              <a:t>Техник хяналтын дансанд байгаа үлдэгдлийг гэрээний дагуу, нотлох баримтаар үндэслэн олгож, төсөл хөтөлбөрийн бодит гүйцэтгэлийг үндэслэж санхүүжүүлэх</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mn-MN" sz="2000" b="1" dirty="0">
                <a:effectLst/>
                <a:latin typeface="Arial" panose="020B0604020202020204" pitchFamily="34" charset="0"/>
                <a:ea typeface="Times New Roman" panose="02020603050405020304" pitchFamily="18" charset="0"/>
                <a:cs typeface="Arial" panose="020B0604020202020204" pitchFamily="34" charset="0"/>
              </a:rPr>
              <a:t>6. Төсөвлөлтийн шаардлага хангаагүй буюу төсөвт өртгийг тойм дүнгээр баталж хэрэгжүүлсэн, газрын асуудал шийдэгдээгүй, техник эдийн засгийн үндэслэл хийгдээгүй, зураг төсвийг батлуулаагүй төсөл арга хэмжээг төсвийн төлөвлөлтөд оруулахгүй байх</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30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587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a:t>
              </a:r>
            </a:p>
            <a:p>
              <a:pPr algn="ctr"/>
              <a:r>
                <a:rPr lang="mn-MN" sz="2800" b="1" dirty="0">
                  <a:latin typeface="Arial" panose="020B0604020202020204" pitchFamily="34" charset="0"/>
                  <a:cs typeface="Arial" panose="020B0604020202020204" pitchFamily="34" charset="0"/>
                </a:rPr>
                <a:t> /ГОВЬ-АЛТАЙ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D66484D-BFEB-433D-9D4C-64E7D2FC536E}"/>
              </a:ext>
            </a:extLst>
          </p:cNvPr>
          <p:cNvSpPr>
            <a:spLocks noGrp="1"/>
          </p:cNvSpPr>
          <p:nvPr>
            <p:ph type="title"/>
          </p:nvPr>
        </p:nvSpPr>
        <p:spPr>
          <a:xfrm>
            <a:off x="661433" y="2080113"/>
            <a:ext cx="10353761" cy="910223"/>
          </a:xfrm>
        </p:spPr>
        <p:txBody>
          <a:bodyPr>
            <a:normAutofit/>
          </a:bodyPr>
          <a:lstStyle/>
          <a:p>
            <a:r>
              <a:rPr lang="mn-MN" sz="2800" dirty="0">
                <a:latin typeface="Arial" panose="020B0604020202020204" pitchFamily="34" charset="0"/>
                <a:cs typeface="Arial" panose="020B0604020202020204" pitchFamily="34" charset="0"/>
              </a:rPr>
              <a:t>Говь-Алтай аймагт 2020 онд:</a:t>
            </a:r>
            <a:endParaRPr lang="en-US" sz="2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9DA5FA5-AF39-4119-8C7D-4C62A94CDDF3}"/>
              </a:ext>
            </a:extLst>
          </p:cNvPr>
          <p:cNvSpPr>
            <a:spLocks noGrp="1"/>
          </p:cNvSpPr>
          <p:nvPr>
            <p:ph sz="half" idx="1"/>
          </p:nvPr>
        </p:nvSpPr>
        <p:spPr>
          <a:xfrm>
            <a:off x="661433" y="3155119"/>
            <a:ext cx="5106004" cy="2373797"/>
          </a:xfrm>
        </p:spPr>
        <p:txBody>
          <a:bodyPr>
            <a:normAutofit/>
          </a:bodyPr>
          <a:lstStyle/>
          <a:p>
            <a:r>
              <a:rPr lang="mn-MN" sz="2800" dirty="0">
                <a:latin typeface="Arial" panose="020B0604020202020204" pitchFamily="34" charset="0"/>
                <a:cs typeface="Arial" panose="020B0604020202020204" pitchFamily="34" charset="0"/>
              </a:rPr>
              <a:t>Эрх шилжсэн 9,937.7 сая төгрөгийн төсөвт өртөгтэй 36 төсөл арга хэмжээ</a:t>
            </a:r>
          </a:p>
          <a:p>
            <a:pPr marL="0" indent="0">
              <a:buNone/>
            </a:pPr>
            <a:endParaRPr lang="en-US" sz="3600" dirty="0">
              <a:latin typeface="Bahnschrift Condensed" panose="020B0502040204020203" pitchFamily="34" charset="0"/>
            </a:endParaRPr>
          </a:p>
        </p:txBody>
      </p:sp>
      <p:sp>
        <p:nvSpPr>
          <p:cNvPr id="5" name="Content Placeholder 4">
            <a:extLst>
              <a:ext uri="{FF2B5EF4-FFF2-40B4-BE49-F238E27FC236}">
                <a16:creationId xmlns:a16="http://schemas.microsoft.com/office/drawing/2014/main" id="{19AFC767-8314-4B8B-A94D-8BD3FDAFA96C}"/>
              </a:ext>
            </a:extLst>
          </p:cNvPr>
          <p:cNvSpPr>
            <a:spLocks noGrp="1"/>
          </p:cNvSpPr>
          <p:nvPr>
            <p:ph sz="half" idx="2"/>
          </p:nvPr>
        </p:nvSpPr>
        <p:spPr>
          <a:xfrm>
            <a:off x="6277641" y="3155119"/>
            <a:ext cx="5516793" cy="2360893"/>
          </a:xfrm>
        </p:spPr>
        <p:txBody>
          <a:bodyPr>
            <a:normAutofit/>
          </a:bodyPr>
          <a:lstStyle/>
          <a:p>
            <a:r>
              <a:rPr lang="mn-MN" sz="2800" dirty="0">
                <a:latin typeface="Arial" panose="020B0604020202020204" pitchFamily="34" charset="0"/>
                <a:cs typeface="Arial" panose="020B0604020202020204" pitchFamily="34" charset="0"/>
              </a:rPr>
              <a:t>Эрх шилжээгүй 306,943.3 сая төгрөгийн төсөвт өртөгтэй 40 төсөл арга хэмжээ</a:t>
            </a:r>
            <a:endParaRPr lang="en-US" sz="2800" dirty="0">
              <a:latin typeface="Arial" panose="020B0604020202020204" pitchFamily="34" charset="0"/>
              <a:cs typeface="Arial" panose="020B0604020202020204" pitchFamily="34" charset="0"/>
            </a:endParaRPr>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737479" y="5283125"/>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2800" dirty="0">
                <a:latin typeface="Arial" panose="020B0604020202020204" pitchFamily="34" charset="0"/>
                <a:cs typeface="Arial" panose="020B0604020202020204" pitchFamily="34" charset="0"/>
              </a:rPr>
              <a:t>86</a:t>
            </a:r>
            <a:r>
              <a:rPr lang="mn-MN" sz="2800" dirty="0">
                <a:latin typeface="Arial" panose="020B0604020202020204" pitchFamily="34" charset="0"/>
                <a:cs typeface="Arial" panose="020B0604020202020204" pitchFamily="34" charset="0"/>
              </a:rPr>
              <a:t>,718.0 төгрөгөөр санхүүжүүлэхээр төлөвлөж баталжээ.</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84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919119" y="2120776"/>
            <a:ext cx="10353761" cy="910223"/>
          </a:xfrm>
        </p:spPr>
        <p:txBody>
          <a:bodyPr>
            <a:normAutofit/>
          </a:bodyPr>
          <a:lstStyle/>
          <a:p>
            <a:r>
              <a:rPr lang="mn-MN" sz="3600" u="sng" dirty="0">
                <a:latin typeface="Arial" panose="020B0604020202020204" pitchFamily="34" charset="0"/>
                <a:cs typeface="Arial" panose="020B0604020202020204" pitchFamily="34" charset="0"/>
              </a:rPr>
              <a:t>санал</a:t>
            </a:r>
            <a:endParaRPr lang="en-US" sz="3600" u="sng"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A080B40-75B1-4A0D-AFB1-41F041D35F93}"/>
              </a:ext>
            </a:extLst>
          </p:cNvPr>
          <p:cNvSpPr>
            <a:spLocks noGrp="1"/>
          </p:cNvSpPr>
          <p:nvPr>
            <p:ph sz="half" idx="1"/>
          </p:nvPr>
        </p:nvSpPr>
        <p:spPr>
          <a:xfrm>
            <a:off x="732309" y="3247220"/>
            <a:ext cx="10929604" cy="3827001"/>
          </a:xfrm>
        </p:spPr>
        <p:txBody>
          <a:bodyPr>
            <a:noAutofit/>
          </a:bodyPr>
          <a:lstStyle/>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1. ТЕЗ-аас хүргүүлсэн төсвийн саналд тусгагдаагүй ТАХ-г батлахгүй байх, хөрөнгө оруулалтын бодлого, төсөв хоорондын уялдааг хангуулах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2.  Эрх шилжүүлэх шийдвэр гаргахдаа төсөл арга хэмжээг тайлант онд хэрэгжиж болохуйц нөхцөлийг хангах </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3. Хэрэгжээгүй орхигдсон ажлыг холбогдох ТЕЗ-д уламжлан шийдвэрлүүлэх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Clr>
                <a:srgbClr val="000000"/>
              </a:buClr>
              <a:buNone/>
            </a:pPr>
            <a:r>
              <a:rPr lang="mn-MN" b="1" dirty="0">
                <a:effectLst/>
                <a:latin typeface="Arial" panose="020B0604020202020204" pitchFamily="34" charset="0"/>
                <a:ea typeface="Times New Roman" panose="02020603050405020304" pitchFamily="18" charset="0"/>
                <a:cs typeface="Arial" panose="020B0604020202020204" pitchFamily="34" charset="0"/>
              </a:rPr>
              <a:t>4. Мэргэжлийн хяналтын улсын байцаагчийн дүгнэлт гарсан барилга байгууламжид төсөв батлан зарцуулж байгаа нь хөрөнгө оруулалтын үр өгөөжийг бууруулж байгаа төдийгүй хүний амь нас, эрүүл мэндийн аюулгүй байдалд эрсдэл бий болж байгаа талаар нэгдсэн тайланд тусгаж харьяалах ТЕЗ-д зөвлөмж өгөх</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177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1494243" y="3661903"/>
            <a:ext cx="5885142" cy="1542353"/>
          </a:xfrm>
        </p:spPr>
        <p:txBody>
          <a:bodyPr>
            <a:normAutofit fontScale="90000"/>
          </a:bodyPr>
          <a:lstStyle/>
          <a:p>
            <a:pPr algn="ctr"/>
            <a:r>
              <a:rPr lang="mn-MN" sz="3600" dirty="0">
                <a:latin typeface="Arial" panose="020B0604020202020204" pitchFamily="34" charset="0"/>
                <a:cs typeface="Arial" panose="020B0604020202020204" pitchFamily="34" charset="0"/>
              </a:rPr>
              <a:t>АНХААРАЛ ХАНДУУЛСАНД БАЯРЛАЛАА</a:t>
            </a:r>
            <a:endParaRPr lang="en-US" sz="3600" dirty="0">
              <a:latin typeface="Arial" panose="020B0604020202020204" pitchFamily="34" charset="0"/>
              <a:cs typeface="Arial" panose="020B0604020202020204" pitchFamily="34" charset="0"/>
            </a:endParaRPr>
          </a:p>
        </p:txBody>
      </p:sp>
      <p:pic>
        <p:nvPicPr>
          <p:cNvPr id="13" name="Picture 4" descr="Thank you! stock illustration. Illustration of text, thinking - 58790007">
            <a:extLst>
              <a:ext uri="{FF2B5EF4-FFF2-40B4-BE49-F238E27FC236}">
                <a16:creationId xmlns:a16="http://schemas.microsoft.com/office/drawing/2014/main" id="{B8C4367E-57F1-4AAB-BB1F-B7A1971080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85" b="91045" l="3500" r="93000">
                        <a14:foregroundMark x1="15250" y1="26534" x2="15250" y2="26534"/>
                        <a14:foregroundMark x1="41875" y1="16418" x2="41875" y2="16418"/>
                        <a14:foregroundMark x1="49875" y1="14262" x2="49875" y2="14262"/>
                        <a14:foregroundMark x1="29375" y1="29519" x2="29375" y2="29519"/>
                        <a14:foregroundMark x1="41625" y1="23383" x2="41625" y2="23383"/>
                        <a14:foregroundMark x1="47000" y1="21725" x2="47000" y2="21725"/>
                        <a14:foregroundMark x1="8125" y1="26368" x2="8125" y2="26368"/>
                        <a14:backgroundMark x1="21125" y1="22554" x2="21125" y2="22554"/>
                        <a14:backgroundMark x1="20500" y1="25373" x2="20500" y2="25373"/>
                        <a14:backgroundMark x1="47875" y1="16086" x2="47875" y2="16086"/>
                        <a14:backgroundMark x1="36750" y1="24378" x2="36750" y2="24378"/>
                        <a14:backgroundMark x1="23375" y1="35655" x2="23375" y2="35655"/>
                        <a14:backgroundMark x1="22625" y1="36153" x2="22625" y2="36153"/>
                        <a14:backgroundMark x1="44625" y1="21725" x2="44625" y2="21725"/>
                        <a14:backgroundMark x1="36750" y1="26368" x2="36750" y2="26368"/>
                      </a14:backgroundRemoval>
                    </a14:imgEffect>
                  </a14:imgLayer>
                </a14:imgProps>
              </a:ext>
              <a:ext uri="{28A0092B-C50C-407E-A947-70E740481C1C}">
                <a14:useLocalDpi xmlns:a14="http://schemas.microsoft.com/office/drawing/2010/main" val="0"/>
              </a:ext>
            </a:extLst>
          </a:blip>
          <a:srcRect/>
          <a:stretch>
            <a:fillRect/>
          </a:stretch>
        </p:blipFill>
        <p:spPr bwMode="auto">
          <a:xfrm>
            <a:off x="7563985" y="3267325"/>
            <a:ext cx="4080306" cy="3075530"/>
          </a:xfrm>
          <a:prstGeom prst="rect">
            <a:avLst/>
          </a:prstGeom>
          <a:noFill/>
          <a:extLst>
            <a:ext uri="{909E8E84-426E-40DD-AFC4-6F175D3DCCD1}">
              <a14:hiddenFill xmlns:a14="http://schemas.microsoft.com/office/drawing/2010/main">
                <a:solidFill>
                  <a:srgbClr val="FFFFFF"/>
                </a:solidFill>
              </a14:hiddenFill>
            </a:ext>
          </a:extLst>
        </p:spPr>
      </p:pic>
      <p:sp>
        <p:nvSpPr>
          <p:cNvPr id="14" name="Diagonal Stripe 13">
            <a:extLst>
              <a:ext uri="{FF2B5EF4-FFF2-40B4-BE49-F238E27FC236}">
                <a16:creationId xmlns:a16="http://schemas.microsoft.com/office/drawing/2014/main" id="{B06DA3FB-8077-4319-B36A-AA7DA994C218}"/>
              </a:ext>
            </a:extLst>
          </p:cNvPr>
          <p:cNvSpPr/>
          <p:nvPr/>
        </p:nvSpPr>
        <p:spPr>
          <a:xfrm rot="5400000" flipH="1">
            <a:off x="10190813" y="4856813"/>
            <a:ext cx="1865086" cy="2137288"/>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489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D66484D-BFEB-433D-9D4C-64E7D2FC536E}"/>
              </a:ext>
            </a:extLst>
          </p:cNvPr>
          <p:cNvSpPr>
            <a:spLocks noGrp="1"/>
          </p:cNvSpPr>
          <p:nvPr>
            <p:ph type="title"/>
          </p:nvPr>
        </p:nvSpPr>
        <p:spPr>
          <a:xfrm>
            <a:off x="397567" y="1912945"/>
            <a:ext cx="11542642" cy="896971"/>
          </a:xfrm>
        </p:spPr>
        <p:txBody>
          <a:bodyPr>
            <a:normAutofit/>
          </a:bodyPr>
          <a:lstStyle/>
          <a:p>
            <a:r>
              <a:rPr lang="mn-MN" sz="2800" dirty="0">
                <a:effectLst/>
                <a:latin typeface="Arial" panose="020B0604020202020204" pitchFamily="34" charset="0"/>
                <a:ea typeface="Times New Roman" panose="02020603050405020304" pitchFamily="18" charset="0"/>
                <a:cs typeface="Arial" panose="020B0604020202020204" pitchFamily="34" charset="0"/>
              </a:rPr>
              <a:t>хэрэгжсэн ТАХ-ний судалгаа /хүчин чадал, тоо/</a:t>
            </a:r>
            <a:endParaRPr lang="en-US" sz="2800" dirty="0">
              <a:latin typeface="Arial" panose="020B0604020202020204" pitchFamily="34" charset="0"/>
              <a:cs typeface="Arial" panose="020B0604020202020204" pitchFamily="34" charset="0"/>
            </a:endParaRPr>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pic>
        <p:nvPicPr>
          <p:cNvPr id="11" name="Picture 10">
            <a:extLst>
              <a:ext uri="{FF2B5EF4-FFF2-40B4-BE49-F238E27FC236}">
                <a16:creationId xmlns:a16="http://schemas.microsoft.com/office/drawing/2014/main" id="{D93E4617-4C1A-46F2-9970-002B54BEFB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339" y="2809915"/>
            <a:ext cx="11251094" cy="3959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634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12" name="Content Placeholder 3">
            <a:extLst>
              <a:ext uri="{FF2B5EF4-FFF2-40B4-BE49-F238E27FC236}">
                <a16:creationId xmlns:a16="http://schemas.microsoft.com/office/drawing/2014/main" id="{9FCA7E42-A687-4CC3-AEA3-594C14B81174}"/>
              </a:ext>
            </a:extLst>
          </p:cNvPr>
          <p:cNvSpPr>
            <a:spLocks noGrp="1"/>
          </p:cNvSpPr>
          <p:nvPr>
            <p:ph sz="half" idx="1"/>
          </p:nvPr>
        </p:nvSpPr>
        <p:spPr>
          <a:xfrm>
            <a:off x="732309" y="2252870"/>
            <a:ext cx="10798257" cy="4347167"/>
          </a:xfrm>
        </p:spPr>
        <p:txBody>
          <a:bodyPr>
            <a:normAutofit/>
          </a:bodyPr>
          <a:lstStyle/>
          <a:p>
            <a:pPr algn="just"/>
            <a:r>
              <a:rPr lang="mn-MN" sz="2800" dirty="0">
                <a:latin typeface="Arial" panose="020B0604020202020204" pitchFamily="34" charset="0"/>
                <a:cs typeface="Arial" panose="020B0604020202020204" pitchFamily="34" charset="0"/>
              </a:rPr>
              <a:t>Аймгийн Засаг дарга нь 2020 оны төсвийн хөрөнгө оруулалтын нийт 183 арга хэмжээний 178,992.4 сая төгрөгийн төсвийг төслийг Сангийн яамд хүргүүлсэн 129,246.7 сая төгрөгийн 144 арга хэмжээг хасаж баталсан байна.</a:t>
            </a:r>
          </a:p>
          <a:p>
            <a:pPr algn="just"/>
            <a:r>
              <a:rPr lang="mn-MN" sz="2800" dirty="0">
                <a:latin typeface="Arial" panose="020B0604020202020204" pitchFamily="34" charset="0"/>
                <a:cs typeface="Arial" panose="020B0604020202020204" pitchFamily="34" charset="0"/>
              </a:rPr>
              <a:t>Харин жагсаалтад батлагдсан төсөл арга хэмжээний 48,6 хувь нь аймгийн Засаг даргын саналд үндэслээгүй байна. </a:t>
            </a:r>
          </a:p>
          <a:p>
            <a:pPr marL="0" indent="0">
              <a:buNone/>
            </a:pPr>
            <a:endParaRPr lang="en-US" sz="3600" dirty="0">
              <a:latin typeface="Bahnschrift Condensed" panose="020B0502040204020203" pitchFamily="34" charset="0"/>
            </a:endParaRPr>
          </a:p>
        </p:txBody>
      </p:sp>
    </p:spTree>
    <p:extLst>
      <p:ext uri="{BB962C8B-B14F-4D97-AF65-F5344CB8AC3E}">
        <p14:creationId xmlns:p14="http://schemas.microsoft.com/office/powerpoint/2010/main" val="116916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12" name="Content Placeholder 3">
            <a:extLst>
              <a:ext uri="{FF2B5EF4-FFF2-40B4-BE49-F238E27FC236}">
                <a16:creationId xmlns:a16="http://schemas.microsoft.com/office/drawing/2014/main" id="{9FCA7E42-A687-4CC3-AEA3-594C14B81174}"/>
              </a:ext>
            </a:extLst>
          </p:cNvPr>
          <p:cNvSpPr>
            <a:spLocks noGrp="1"/>
          </p:cNvSpPr>
          <p:nvPr>
            <p:ph sz="half" idx="1"/>
          </p:nvPr>
        </p:nvSpPr>
        <p:spPr>
          <a:xfrm>
            <a:off x="732309" y="2851663"/>
            <a:ext cx="11194647" cy="4048538"/>
          </a:xfrm>
        </p:spPr>
        <p:txBody>
          <a:bodyPr numCol="2">
            <a:noAutofit/>
          </a:bodyPr>
          <a:lstStyle/>
          <a:p>
            <a:pPr lvl="0"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Аймгийн Биеийн тамир спортын газрын засвар                        </a:t>
            </a:r>
          </a:p>
          <a:p>
            <a:pPr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Аймгийн Ахмадын</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mn-MN" sz="1600" dirty="0">
                <a:effectLst/>
                <a:latin typeface="Arial" panose="020B0604020202020204" pitchFamily="34" charset="0"/>
                <a:ea typeface="Times New Roman" panose="02020603050405020304" pitchFamily="18" charset="0"/>
                <a:cs typeface="Arial" panose="020B0604020202020204" pitchFamily="34" charset="0"/>
              </a:rPr>
              <a:t>холбоо, сувиллын барилга</a:t>
            </a:r>
          </a:p>
          <a:p>
            <a:pPr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Есөнбулаг сумын Нийтийн тээврийн автобусны  буудал</a:t>
            </a:r>
          </a:p>
          <a:p>
            <a:pPr lvl="0"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Есөнбулаг сумын 1 дүгээр сургуулийн  барилгын их засвар </a:t>
            </a:r>
          </a:p>
          <a:p>
            <a:pPr lvl="0"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Есөнбулаг сумын 2 дугаар  цэцэрлэгийн их засвар</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Есөнбулаг сумын 6 дугаар цэцэрлэгийн их засвар</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Төгрөг сумын Соёлын төвийн барилгын засварын ажил</a:t>
            </a:r>
          </a:p>
          <a:p>
            <a:pPr lvl="0"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Алтай сумын Соёлын төвийн барилгын засварын ажил</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Гуулин тосгоны Сургуулийн барилгын засварын ажил</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Эрдэнэ сумын Сургуулийн дээврийн засварын ажил</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Тайшир сумын Сургуулийн дотуур байрны засвар</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Тонхил сумын Спорт заалны барилгын үлдэгдэл </a:t>
            </a:r>
          </a:p>
          <a:p>
            <a:pPr lvl="0" algn="just">
              <a:lnSpc>
                <a:spcPct val="100000"/>
              </a:lnSpc>
              <a:spcAft>
                <a:spcPts val="1000"/>
              </a:spcAft>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Бугат сумын Цэвэр усны шугам сүлжээний шинэчлэл, засвар</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Тонхил сумын ЭМТ-ийн барилгын их засвар</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v"/>
            </a:pPr>
            <a:r>
              <a:rPr lang="mn-MN" sz="1600" dirty="0">
                <a:effectLst/>
                <a:latin typeface="Arial" panose="020B0604020202020204" pitchFamily="34" charset="0"/>
                <a:ea typeface="Times New Roman" panose="02020603050405020304" pitchFamily="18" charset="0"/>
                <a:cs typeface="Arial" panose="020B0604020202020204" pitchFamily="34" charset="0"/>
              </a:rPr>
              <a:t>Жаргалан сумын ЭМТ-ийн барилгын их засвар</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841717" y="1912945"/>
            <a:ext cx="10353761" cy="910223"/>
          </a:xfrm>
        </p:spPr>
        <p:txBody>
          <a:bodyPr>
            <a:noAutofit/>
          </a:bodyPr>
          <a:lstStyle/>
          <a:p>
            <a:r>
              <a:rPr lang="mn-MN" sz="2800" dirty="0">
                <a:latin typeface="Arial" panose="020B0604020202020204" pitchFamily="34" charset="0"/>
                <a:cs typeface="Arial" panose="020B0604020202020204" pitchFamily="34" charset="0"/>
              </a:rPr>
              <a:t>Төсвийн тухай хуульд зураг төсөвгүй тусгагдсан арга хэмжээ:</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86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a:t>
              </a:r>
            </a:p>
            <a:p>
              <a:pPr algn="ctr"/>
              <a:r>
                <a:rPr lang="mn-MN" sz="2800" b="1" dirty="0">
                  <a:latin typeface="Arial" panose="020B0604020202020204" pitchFamily="34" charset="0"/>
                  <a:cs typeface="Arial" panose="020B0604020202020204" pitchFamily="34" charset="0"/>
                </a:rPr>
                <a:t> /ГОВЬ-АЛТАЙ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1031174" y="2143012"/>
            <a:ext cx="10353761" cy="910223"/>
          </a:xfrm>
        </p:spPr>
        <p:txBody>
          <a:bodyPr>
            <a:noAutofit/>
          </a:bodyPr>
          <a:lstStyle/>
          <a:p>
            <a:r>
              <a:rPr lang="mn-MN" sz="2800" dirty="0">
                <a:latin typeface="Arial" panose="020B0604020202020204" pitchFamily="34" charset="0"/>
                <a:cs typeface="Arial" panose="020B0604020202020204" pitchFamily="34" charset="0"/>
              </a:rPr>
              <a:t>Төсвийн хуульд баталсан ч хэрэгжээгүй төсөл арга хэмжээ</a:t>
            </a:r>
            <a:endParaRPr lang="en-US" sz="2800" dirty="0">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66C4F2C6-E5B8-44D7-8A9F-A96F31A69E02}"/>
              </a:ext>
            </a:extLst>
          </p:cNvPr>
          <p:cNvGraphicFramePr>
            <a:graphicFrameLocks noGrp="1"/>
          </p:cNvGraphicFramePr>
          <p:nvPr>
            <p:extLst>
              <p:ext uri="{D42A27DB-BD31-4B8C-83A1-F6EECF244321}">
                <p14:modId xmlns:p14="http://schemas.microsoft.com/office/powerpoint/2010/main" val="4213751645"/>
              </p:ext>
            </p:extLst>
          </p:nvPr>
        </p:nvGraphicFramePr>
        <p:xfrm>
          <a:off x="661433" y="3291693"/>
          <a:ext cx="11093245" cy="3427581"/>
        </p:xfrm>
        <a:graphic>
          <a:graphicData uri="http://schemas.openxmlformats.org/drawingml/2006/table">
            <a:tbl>
              <a:tblPr firstRow="1" bandRow="1">
                <a:tableStyleId>{0505E3EF-67EA-436B-97B2-0124C06EBD24}</a:tableStyleId>
              </a:tblPr>
              <a:tblGrid>
                <a:gridCol w="532396">
                  <a:extLst>
                    <a:ext uri="{9D8B030D-6E8A-4147-A177-3AD203B41FA5}">
                      <a16:colId xmlns:a16="http://schemas.microsoft.com/office/drawing/2014/main" val="2432028817"/>
                    </a:ext>
                  </a:extLst>
                </a:gridCol>
                <a:gridCol w="1625414">
                  <a:extLst>
                    <a:ext uri="{9D8B030D-6E8A-4147-A177-3AD203B41FA5}">
                      <a16:colId xmlns:a16="http://schemas.microsoft.com/office/drawing/2014/main" val="3415146530"/>
                    </a:ext>
                  </a:extLst>
                </a:gridCol>
                <a:gridCol w="911386">
                  <a:extLst>
                    <a:ext uri="{9D8B030D-6E8A-4147-A177-3AD203B41FA5}">
                      <a16:colId xmlns:a16="http://schemas.microsoft.com/office/drawing/2014/main" val="900524005"/>
                    </a:ext>
                  </a:extLst>
                </a:gridCol>
                <a:gridCol w="6514165">
                  <a:extLst>
                    <a:ext uri="{9D8B030D-6E8A-4147-A177-3AD203B41FA5}">
                      <a16:colId xmlns:a16="http://schemas.microsoft.com/office/drawing/2014/main" val="658621903"/>
                    </a:ext>
                  </a:extLst>
                </a:gridCol>
                <a:gridCol w="1509884">
                  <a:extLst>
                    <a:ext uri="{9D8B030D-6E8A-4147-A177-3AD203B41FA5}">
                      <a16:colId xmlns:a16="http://schemas.microsoft.com/office/drawing/2014/main" val="1954969841"/>
                    </a:ext>
                  </a:extLst>
                </a:gridCol>
              </a:tblGrid>
              <a:tr h="400528">
                <a:tc>
                  <a:txBody>
                    <a:bodyPr/>
                    <a:lstStyle/>
                    <a:p>
                      <a:r>
                        <a:rPr lang="mn-MN" sz="1200" dirty="0">
                          <a:solidFill>
                            <a:schemeClr val="bg1"/>
                          </a:solidFill>
                          <a:latin typeface="Arial" panose="020B0604020202020204" pitchFamily="34" charset="0"/>
                          <a:cs typeface="Arial" panose="020B0604020202020204" pitchFamily="34" charset="0"/>
                        </a:rPr>
                        <a:t>д/д</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mn-MN" sz="1200" dirty="0">
                          <a:solidFill>
                            <a:schemeClr val="bg1"/>
                          </a:solidFill>
                          <a:latin typeface="Arial" panose="020B0604020202020204" pitchFamily="34" charset="0"/>
                          <a:cs typeface="Arial" panose="020B0604020202020204" pitchFamily="34" charset="0"/>
                        </a:rPr>
                        <a:t>Хуулийн дугаар</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mn-MN" sz="1200" dirty="0">
                          <a:solidFill>
                            <a:schemeClr val="bg1"/>
                          </a:solidFill>
                          <a:latin typeface="Arial" panose="020B0604020202020204" pitchFamily="34" charset="0"/>
                          <a:cs typeface="Arial" panose="020B0604020202020204" pitchFamily="34" charset="0"/>
                        </a:rPr>
                        <a:t>ТЕЗ</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a:solidFill>
                            <a:schemeClr val="bg1"/>
                          </a:solidFill>
                          <a:latin typeface="Arial" panose="020B0604020202020204" pitchFamily="34" charset="0"/>
                          <a:cs typeface="Arial" panose="020B0604020202020204" pitchFamily="34" charset="0"/>
                        </a:rPr>
                        <a:t>ТАХ-ний нэр, хүчин чадал</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mn-MN" sz="1200" dirty="0">
                          <a:solidFill>
                            <a:schemeClr val="bg1"/>
                          </a:solidFill>
                          <a:latin typeface="Arial" panose="020B0604020202020204" pitchFamily="34" charset="0"/>
                          <a:cs typeface="Arial" panose="020B0604020202020204" pitchFamily="34" charset="0"/>
                        </a:rPr>
                        <a:t>Төсөвт өртөг</a:t>
                      </a:r>
                    </a:p>
                    <a:p>
                      <a:r>
                        <a:rPr lang="mn-MN" sz="1200" dirty="0">
                          <a:solidFill>
                            <a:schemeClr val="bg1"/>
                          </a:solidFill>
                          <a:latin typeface="Arial" panose="020B0604020202020204" pitchFamily="34" charset="0"/>
                          <a:cs typeface="Arial" panose="020B0604020202020204" pitchFamily="34" charset="0"/>
                        </a:rPr>
                        <a:t>/сая төгрөг/</a:t>
                      </a:r>
                      <a:endParaRPr lang="en-US" sz="12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1771581"/>
                  </a:ext>
                </a:extLst>
              </a:tr>
              <a:tr h="380026">
                <a:tc>
                  <a:txBody>
                    <a:bodyPr/>
                    <a:lstStyle/>
                    <a:p>
                      <a:pPr algn="ctr"/>
                      <a:r>
                        <a:rPr lang="mn-MN" sz="1200" dirty="0">
                          <a:solidFill>
                            <a:schemeClr val="bg1"/>
                          </a:solidFill>
                          <a:latin typeface="Arial" panose="020B0604020202020204" pitchFamily="34" charset="0"/>
                          <a:cs typeface="Arial" panose="020B0604020202020204" pitchFamily="34" charset="0"/>
                        </a:rPr>
                        <a:t>1</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II.1.1.20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МУЕС</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Спорт заалны барилгын үлдэгдэл /Говь-Алтай, Тонхил сум/</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198171"/>
                  </a:ext>
                </a:extLst>
              </a:tr>
              <a:tr h="380026">
                <a:tc>
                  <a:txBody>
                    <a:bodyPr/>
                    <a:lstStyle/>
                    <a:p>
                      <a:pPr algn="ctr"/>
                      <a:r>
                        <a:rPr lang="mn-MN" sz="1200" dirty="0">
                          <a:solidFill>
                            <a:schemeClr val="bg1"/>
                          </a:solidFill>
                          <a:latin typeface="Arial" panose="020B0604020202020204" pitchFamily="34" charset="0"/>
                          <a:cs typeface="Arial" panose="020B0604020202020204" pitchFamily="34" charset="0"/>
                        </a:rPr>
                        <a:t>2</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II.1.3.3</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МУЕС</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Усан бассейны барилгын тоног төхөөрөмж /Говь-Алтай, Есөнбулаг сум/</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90.0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7164419"/>
                  </a:ext>
                </a:extLst>
              </a:tr>
              <a:tr h="380026">
                <a:tc>
                  <a:txBody>
                    <a:bodyPr/>
                    <a:lstStyle/>
                    <a:p>
                      <a:pPr algn="ctr"/>
                      <a:r>
                        <a:rPr lang="mn-M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XI.1.91</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БХБС</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Сумын төвийн шинэчлэл хөтөлбөр /Улсын хэмжээнд/</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71.6</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253488"/>
                  </a:ext>
                </a:extLst>
              </a:tr>
              <a:tr h="380026">
                <a:tc>
                  <a:txBody>
                    <a:bodyPr/>
                    <a:lstStyle/>
                    <a:p>
                      <a:pPr algn="ctr"/>
                      <a:r>
                        <a:rPr lang="mn-MN" sz="1200" dirty="0">
                          <a:solidFill>
                            <a:schemeClr val="bg1"/>
                          </a:solidFill>
                          <a:latin typeface="Arial" panose="020B0604020202020204" pitchFamily="34" charset="0"/>
                          <a:cs typeface="Arial" panose="020B0604020202020204" pitchFamily="34" charset="0"/>
                        </a:rPr>
                        <a:t>4</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XI.2.59</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БХБС</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Цэвэр усны шугам сүлжээний шинэчлэл, засвар /Говь-Алтай, Бугат сум/</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15.0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5008570"/>
                  </a:ext>
                </a:extLst>
              </a:tr>
              <a:tr h="398693">
                <a:tc>
                  <a:txBody>
                    <a:bodyPr/>
                    <a:lstStyle/>
                    <a:p>
                      <a:pPr algn="ctr"/>
                      <a:r>
                        <a:rPr lang="mn-MN" sz="1200" dirty="0">
                          <a:solidFill>
                            <a:schemeClr val="bg1"/>
                          </a:solidFill>
                          <a:latin typeface="Arial" panose="020B0604020202020204" pitchFamily="34" charset="0"/>
                          <a:cs typeface="Arial" panose="020B0604020202020204" pitchFamily="34" charset="0"/>
                        </a:rPr>
                        <a:t>5</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XII.1.1.309</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БШУС</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Шинээр баригдсан сургууль, цэцэрлэгийн барилгын дэд бүтэц, халаалтын зуух /Говь-Алтай, Дэлгэр сум/</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2176949"/>
                  </a:ext>
                </a:extLst>
              </a:tr>
              <a:tr h="497586">
                <a:tc>
                  <a:txBody>
                    <a:bodyPr/>
                    <a:lstStyle/>
                    <a:p>
                      <a:pPr algn="ctr"/>
                      <a:r>
                        <a:rPr lang="mn-MN" sz="1200" dirty="0">
                          <a:solidFill>
                            <a:schemeClr val="bg1"/>
                          </a:solidFill>
                          <a:latin typeface="Arial" panose="020B0604020202020204" pitchFamily="34" charset="0"/>
                          <a:cs typeface="Arial" panose="020B0604020202020204" pitchFamily="34" charset="0"/>
                        </a:rPr>
                        <a:t>6</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XII.3.1.4</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БШУС</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Боловсрол, соёл, шинжлэх ухаан, спортын салбарын их засвар /Говь-Алтай, Төгрөг сум, Соёлын төвийн барилгын засвар/</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0143193"/>
                  </a:ext>
                </a:extLst>
              </a:tr>
              <a:tr h="497586">
                <a:tc>
                  <a:txBody>
                    <a:bodyPr/>
                    <a:lstStyle/>
                    <a:p>
                      <a:pPr algn="ctr"/>
                      <a:r>
                        <a:rPr lang="mn-MN" sz="1200" dirty="0">
                          <a:solidFill>
                            <a:schemeClr val="bg1"/>
                          </a:solidFill>
                          <a:latin typeface="Arial" panose="020B0604020202020204" pitchFamily="34" charset="0"/>
                          <a:cs typeface="Arial" panose="020B0604020202020204" pitchFamily="34" charset="0"/>
                        </a:rPr>
                        <a:t>7</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XII.3.1.4</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БШУС</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Боловсрол, соёл, шинжлэх ухаан, спортын салбарын их засвар /Говь-Алтай, Есөнбулаг сум, БТСГ-ын их засвар/</a:t>
                      </a:r>
                      <a:endParaRPr lang="en-US"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30000"/>
                        </a:lnSpc>
                        <a:spcBef>
                          <a:spcPts val="0"/>
                        </a:spcBef>
                        <a:spcAft>
                          <a:spcPts val="0"/>
                        </a:spcAft>
                      </a:pPr>
                      <a:r>
                        <a:rPr lang="mn-MN" sz="1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55.0</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3162946"/>
                  </a:ext>
                </a:extLst>
              </a:tr>
            </a:tbl>
          </a:graphicData>
        </a:graphic>
      </p:graphicFrame>
    </p:spTree>
    <p:extLst>
      <p:ext uri="{BB962C8B-B14F-4D97-AF65-F5344CB8AC3E}">
        <p14:creationId xmlns:p14="http://schemas.microsoft.com/office/powerpoint/2010/main" val="172503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1103370" y="2613813"/>
            <a:ext cx="10353761" cy="1630374"/>
          </a:xfrm>
        </p:spPr>
        <p:txBody>
          <a:bodyPr>
            <a:normAutofit/>
          </a:bodyPr>
          <a:lstStyle/>
          <a:p>
            <a:r>
              <a:rPr lang="mn-MN" sz="2800" dirty="0">
                <a:latin typeface="Arial" panose="020B0604020202020204" pitchFamily="34" charset="0"/>
                <a:cs typeface="Arial" panose="020B0604020202020204" pitchFamily="34" charset="0"/>
              </a:rPr>
              <a:t>ЗУРАГ ТӨСӨЛГҮЙГЭЭР 9 ТӨСӨЛ АРГА ХЭМЖЭЭНИЙ ХУДАЛДАН АВАХ АЖИЛЛАГААГ ЗАРЛАСАН БАЙНА.</a:t>
            </a:r>
            <a:endParaRPr lang="en-US" sz="2800" dirty="0">
              <a:latin typeface="Arial" panose="020B0604020202020204" pitchFamily="34" charset="0"/>
              <a:cs typeface="Arial" panose="020B0604020202020204" pitchFamily="34" charset="0"/>
            </a:endParaRPr>
          </a:p>
        </p:txBody>
      </p:sp>
      <p:sp>
        <p:nvSpPr>
          <p:cNvPr id="3" name="&quot;Not Allowed&quot; Symbol 2">
            <a:extLst>
              <a:ext uri="{FF2B5EF4-FFF2-40B4-BE49-F238E27FC236}">
                <a16:creationId xmlns:a16="http://schemas.microsoft.com/office/drawing/2014/main" id="{4410B959-A7EA-4547-B09A-7B74D195D106}"/>
              </a:ext>
            </a:extLst>
          </p:cNvPr>
          <p:cNvSpPr/>
          <p:nvPr/>
        </p:nvSpPr>
        <p:spPr>
          <a:xfrm>
            <a:off x="4764886" y="4138338"/>
            <a:ext cx="2146853" cy="2020729"/>
          </a:xfrm>
          <a:prstGeom prst="noSmoking">
            <a:avLst>
              <a:gd name="adj" fmla="val 152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4791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813102" y="2189870"/>
            <a:ext cx="10353761" cy="910223"/>
          </a:xfrm>
        </p:spPr>
        <p:txBody>
          <a:bodyPr>
            <a:noAutofit/>
          </a:bodyPr>
          <a:lstStyle/>
          <a:p>
            <a:r>
              <a:rPr lang="mn-MN" sz="2800" dirty="0">
                <a:latin typeface="Arial" panose="020B0604020202020204" pitchFamily="34" charset="0"/>
                <a:cs typeface="Arial" panose="020B0604020202020204" pitchFamily="34" charset="0"/>
              </a:rPr>
              <a:t>ТӨСӨЛ АРГА ХЭМЖЭЭНИЙ ГЭРЭЭНИЙ ХЭРЭГЖИЛТИЙН ТАЛААР</a:t>
            </a:r>
            <a:endParaRPr lang="en-US" sz="2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633F59C-F786-48EB-A65C-178C8980E620}"/>
              </a:ext>
            </a:extLst>
          </p:cNvPr>
          <p:cNvSpPr>
            <a:spLocks noGrp="1"/>
          </p:cNvSpPr>
          <p:nvPr>
            <p:ph sz="half" idx="1"/>
          </p:nvPr>
        </p:nvSpPr>
        <p:spPr>
          <a:xfrm>
            <a:off x="874062" y="3364782"/>
            <a:ext cx="5106004" cy="3702881"/>
          </a:xfrm>
        </p:spPr>
        <p:txBody>
          <a:bodyPr>
            <a:normAutofit/>
          </a:bodyPr>
          <a:lstStyle/>
          <a:p>
            <a:pPr algn="just">
              <a:buFont typeface="Wingdings" panose="05000000000000000000" pitchFamily="2" charset="2"/>
              <a:buChar char="v"/>
            </a:pPr>
            <a:r>
              <a:rPr lang="mn-MN" sz="1800"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Говь-Алтай аймагт 9,937.7 сая төгрөгийн төсөвт өртөгтэй 3,379.0 сая төгрөгийн санхүүжих дүнтэй 36 төсөл арга хэмжээнээс 3,558.7 сая төгрөгийн төсөвт өртөгтэй 2,069.7 сая төгрөгийн санхүүжих дүнтэй 18 төсөл арга хэмжээ бүрэн хэрэгжсэн байна.</a:t>
            </a:r>
            <a:endParaRPr lang="en-US" sz="1800" dirty="0">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5C5806CF-4680-47CA-B7C1-C238A5FF5F44}"/>
              </a:ext>
            </a:extLst>
          </p:cNvPr>
          <p:cNvSpPr txBox="1">
            <a:spLocks/>
          </p:cNvSpPr>
          <p:nvPr/>
        </p:nvSpPr>
        <p:spPr>
          <a:xfrm>
            <a:off x="6383818" y="3385408"/>
            <a:ext cx="5106004" cy="3702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buFont typeface="Wingdings" panose="05000000000000000000" pitchFamily="2" charset="2"/>
              <a:buChar char="v"/>
            </a:pPr>
            <a:r>
              <a:rPr lang="mn-MN" dirty="0"/>
              <a:t> </a:t>
            </a:r>
            <a:r>
              <a:rPr lang="mn-MN" dirty="0">
                <a:latin typeface="Arial" panose="020B0604020202020204" pitchFamily="34" charset="0"/>
                <a:cs typeface="Arial" panose="020B0604020202020204" pitchFamily="34" charset="0"/>
              </a:rPr>
              <a:t>5,750.0 сая төгрөгийн төсөвт өртөгтэй 637.4 сая төгрөгийн санхүүжих дүнтэй 10 төсөл арга хэмжээ нь дутуу, 671.6 сая төгрөгийн төсөвт өртөг, санхүүжих дүнтэй 7 төсөл арга хэмжээ нь хэрэгжээгүй байна.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02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A7EC3-EE59-468A-982D-4723B667E24E}"/>
              </a:ext>
            </a:extLst>
          </p:cNvPr>
          <p:cNvGrpSpPr/>
          <p:nvPr/>
        </p:nvGrpSpPr>
        <p:grpSpPr>
          <a:xfrm>
            <a:off x="-6350" y="0"/>
            <a:ext cx="12192000" cy="1904555"/>
            <a:chOff x="-6350" y="0"/>
            <a:chExt cx="12192000" cy="1904555"/>
          </a:xfrm>
        </p:grpSpPr>
        <p:sp>
          <p:nvSpPr>
            <p:cNvPr id="6" name="TextBox 5">
              <a:extLst>
                <a:ext uri="{FF2B5EF4-FFF2-40B4-BE49-F238E27FC236}">
                  <a16:creationId xmlns:a16="http://schemas.microsoft.com/office/drawing/2014/main" id="{03EF064E-F5AF-44E8-93D3-31F56C31A5EA}"/>
                </a:ext>
              </a:extLst>
            </p:cNvPr>
            <p:cNvSpPr txBox="1"/>
            <p:nvPr/>
          </p:nvSpPr>
          <p:spPr>
            <a:xfrm>
              <a:off x="-6350" y="0"/>
              <a:ext cx="12192000" cy="1828800"/>
            </a:xfrm>
            <a:prstGeom prst="rect">
              <a:avLst/>
            </a:prstGeom>
            <a:solidFill>
              <a:srgbClr val="FF0000"/>
            </a:solidFill>
          </p:spPr>
          <p:txBody>
            <a:bodyPr wrap="square" rtlCol="0">
              <a:spAutoFit/>
            </a:bodyPr>
            <a:lstStyle/>
            <a:p>
              <a:endParaRPr lang="en-US" dirty="0"/>
            </a:p>
          </p:txBody>
        </p:sp>
        <p:pic>
          <p:nvPicPr>
            <p:cNvPr id="1028" name="Picture 4" descr="Нүүр хуудас | Үндэсний Аудитын Газар">
              <a:extLst>
                <a:ext uri="{FF2B5EF4-FFF2-40B4-BE49-F238E27FC236}">
                  <a16:creationId xmlns:a16="http://schemas.microsoft.com/office/drawing/2014/main" id="{1E5AB22E-BC1B-46DC-81B4-16992B890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10" y="88673"/>
              <a:ext cx="1687866" cy="168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DF68FF-E2A4-4681-8B94-AF7A4A3803DB}"/>
                </a:ext>
              </a:extLst>
            </p:cNvPr>
            <p:cNvSpPr txBox="1"/>
            <p:nvPr/>
          </p:nvSpPr>
          <p:spPr>
            <a:xfrm>
              <a:off x="3158836" y="88673"/>
              <a:ext cx="7742712" cy="1815882"/>
            </a:xfrm>
            <a:prstGeom prst="rect">
              <a:avLst/>
            </a:prstGeom>
            <a:noFill/>
          </p:spPr>
          <p:txBody>
            <a:bodyPr wrap="square" rtlCol="0">
              <a:spAutoFit/>
            </a:bodyPr>
            <a:lstStyle/>
            <a:p>
              <a:pPr algn="ctr"/>
              <a:r>
                <a:rPr lang="mn-MN" sz="2800" b="1" dirty="0">
                  <a:latin typeface="Arial" panose="020B0604020202020204" pitchFamily="34" charset="0"/>
                  <a:cs typeface="Arial" panose="020B0604020202020204" pitchFamily="34" charset="0"/>
                </a:rPr>
                <a:t>УЛСЫН ТӨСВИЙН </a:t>
              </a:r>
              <a:r>
                <a:rPr lang="en-US" sz="2800" b="1" dirty="0">
                  <a:latin typeface="Arial" panose="020B0604020202020204" pitchFamily="34" charset="0"/>
                  <a:cs typeface="Arial" panose="020B0604020202020204" pitchFamily="34" charset="0"/>
                </a:rPr>
                <a:t>2020 </a:t>
              </a:r>
              <a:r>
                <a:rPr lang="mn-MN" sz="2800" b="1" dirty="0">
                  <a:latin typeface="Arial" panose="020B0604020202020204" pitchFamily="34" charset="0"/>
                  <a:cs typeface="Arial" panose="020B0604020202020204" pitchFamily="34" charset="0"/>
                </a:rPr>
                <a:t>ОНЫ ХӨРӨНГӨ ОРУУЛАЛТЫН ТӨЛӨВЛӨГӨӨНИЙ ХЭРЭГЖИЛТ, ҮР ДҮН, ҮР АШИГ. </a:t>
              </a:r>
            </a:p>
            <a:p>
              <a:pPr algn="ctr"/>
              <a:r>
                <a:rPr lang="mn-MN" sz="2800" b="1" dirty="0">
                  <a:latin typeface="Arial" panose="020B0604020202020204" pitchFamily="34" charset="0"/>
                  <a:cs typeface="Arial" panose="020B0604020202020204" pitchFamily="34" charset="0"/>
                </a:rPr>
                <a:t>/ГОВЬ-АЛТАЙ АЙМАГ/</a:t>
              </a:r>
              <a:endParaRPr lang="en-US" sz="28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6D1A1AA8-701D-4E63-A466-7E13F86FC826}"/>
              </a:ext>
            </a:extLst>
          </p:cNvPr>
          <p:cNvSpPr/>
          <p:nvPr/>
        </p:nvSpPr>
        <p:spPr>
          <a:xfrm>
            <a:off x="-6350" y="1831896"/>
            <a:ext cx="12192000" cy="525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543F3FFC-8860-414E-B525-843A21605709}"/>
              </a:ext>
            </a:extLst>
          </p:cNvPr>
          <p:cNvSpPr txBox="1">
            <a:spLocks/>
          </p:cNvSpPr>
          <p:nvPr/>
        </p:nvSpPr>
        <p:spPr>
          <a:xfrm>
            <a:off x="661433" y="5495907"/>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
        <p:nvSpPr>
          <p:cNvPr id="9" name="Content Placeholder 3">
            <a:extLst>
              <a:ext uri="{FF2B5EF4-FFF2-40B4-BE49-F238E27FC236}">
                <a16:creationId xmlns:a16="http://schemas.microsoft.com/office/drawing/2014/main" id="{9C488C78-1D18-4A15-81BD-0E04BF53E5CD}"/>
              </a:ext>
            </a:extLst>
          </p:cNvPr>
          <p:cNvSpPr txBox="1">
            <a:spLocks/>
          </p:cNvSpPr>
          <p:nvPr/>
        </p:nvSpPr>
        <p:spPr>
          <a:xfrm>
            <a:off x="6096000" y="2259497"/>
            <a:ext cx="5363691" cy="43471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lvl="0" indent="-342900" algn="just">
              <a:lnSpc>
                <a:spcPct val="100000"/>
              </a:lnSpc>
              <a:buFont typeface="Wingdings" panose="05000000000000000000" pitchFamily="2" charset="2"/>
              <a:buChar char=""/>
            </a:pPr>
            <a:endParaRPr lang="en-US" dirty="0">
              <a:effectLst/>
              <a:latin typeface="Bahnschrift Condensed" panose="020B0502040204020203" pitchFamily="34" charset="0"/>
              <a:ea typeface="Times New Roman" panose="02020603050405020304" pitchFamily="18" charset="0"/>
            </a:endParaRPr>
          </a:p>
        </p:txBody>
      </p:sp>
      <p:sp>
        <p:nvSpPr>
          <p:cNvPr id="10" name="Title 2">
            <a:extLst>
              <a:ext uri="{FF2B5EF4-FFF2-40B4-BE49-F238E27FC236}">
                <a16:creationId xmlns:a16="http://schemas.microsoft.com/office/drawing/2014/main" id="{B1F225A2-5A2A-4F31-8142-A05FDCC6B1AE}"/>
              </a:ext>
            </a:extLst>
          </p:cNvPr>
          <p:cNvSpPr>
            <a:spLocks noGrp="1"/>
          </p:cNvSpPr>
          <p:nvPr>
            <p:ph type="title"/>
          </p:nvPr>
        </p:nvSpPr>
        <p:spPr>
          <a:xfrm>
            <a:off x="897074" y="2230097"/>
            <a:ext cx="10353761" cy="910223"/>
          </a:xfrm>
        </p:spPr>
        <p:txBody>
          <a:bodyPr>
            <a:noAutofit/>
          </a:bodyPr>
          <a:lstStyle/>
          <a:p>
            <a:r>
              <a:rPr lang="mn-MN" sz="2800" dirty="0">
                <a:latin typeface="Arial" panose="020B0604020202020204" pitchFamily="34" charset="0"/>
                <a:cs typeface="Arial" panose="020B0604020202020204" pitchFamily="34" charset="0"/>
              </a:rPr>
              <a:t>хэрэгжиж байгаад дуусаагүй, орхигдсон барилга байгууламж-1</a:t>
            </a:r>
            <a:endParaRPr lang="en-US" sz="2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A5F7243-5251-4142-B713-603C8B5B8992}"/>
              </a:ext>
            </a:extLst>
          </p:cNvPr>
          <p:cNvSpPr>
            <a:spLocks noGrp="1"/>
          </p:cNvSpPr>
          <p:nvPr>
            <p:ph sz="half" idx="1"/>
          </p:nvPr>
        </p:nvSpPr>
        <p:spPr>
          <a:xfrm>
            <a:off x="521577" y="3591567"/>
            <a:ext cx="11148845" cy="3206387"/>
          </a:xfrm>
        </p:spPr>
        <p:txBody>
          <a:bodyPr>
            <a:normAutofit/>
          </a:bodyPr>
          <a:lstStyle/>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 Говь-Алтай аймгийн Дэлгэр сумын төвийн шинэчлэл / албан байгууллагын цэвэр, бохир ус, дулаанд холбох, цэвэрлэх байгууламж/</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Говь-Алтай, Есөнбулаг сумын Соёл амралтын хүрээлэн байгуулах.</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Говь-Алтай, Есөнбулаг Жишиг тохижилт </a:t>
            </a:r>
          </a:p>
          <a:p>
            <a:pPr algn="just">
              <a:buFont typeface="Wingdings" panose="05000000000000000000" pitchFamily="2" charset="2"/>
              <a:buChar char="v"/>
            </a:pPr>
            <a:r>
              <a:rPr lang="mn-MN" dirty="0">
                <a:latin typeface="Arial" panose="020B0604020202020204" pitchFamily="34" charset="0"/>
                <a:cs typeface="Arial" panose="020B0604020202020204" pitchFamily="34" charset="0"/>
              </a:rPr>
              <a:t>Говь-Алтай, Дэлгэр сумын 320 хүүхдийн сургуулийн барилга</a:t>
            </a:r>
          </a:p>
          <a:p>
            <a:pPr algn="just">
              <a:buFont typeface="Wingdings" panose="05000000000000000000" pitchFamily="2" charset="2"/>
              <a:buChar char="v"/>
            </a:pPr>
            <a:r>
              <a:rPr lang="mn-MN" sz="2000" dirty="0">
                <a:latin typeface="Arial" panose="020B0604020202020204" pitchFamily="34" charset="0"/>
                <a:cs typeface="Arial" panose="020B0604020202020204" pitchFamily="34" charset="0"/>
              </a:rPr>
              <a:t>Говь-Алтай, Есөнбулаг сумын 4 дүгээр сургуулийн заалны барилга </a:t>
            </a:r>
          </a:p>
          <a:p>
            <a:pPr algn="just">
              <a:buFont typeface="Wingdings" panose="05000000000000000000" pitchFamily="2" charset="2"/>
              <a:buChar char="v"/>
            </a:pPr>
            <a:endParaRPr lang="mn-MN" dirty="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5C3520CC-D9BB-4D1F-B466-D4B83431A6DF}"/>
              </a:ext>
            </a:extLst>
          </p:cNvPr>
          <p:cNvSpPr txBox="1">
            <a:spLocks/>
          </p:cNvSpPr>
          <p:nvPr/>
        </p:nvSpPr>
        <p:spPr>
          <a:xfrm>
            <a:off x="6284686" y="2921394"/>
            <a:ext cx="5106004" cy="37028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endParaRPr lang="en-US" dirty="0"/>
          </a:p>
        </p:txBody>
      </p:sp>
    </p:spTree>
    <p:extLst>
      <p:ext uri="{BB962C8B-B14F-4D97-AF65-F5344CB8AC3E}">
        <p14:creationId xmlns:p14="http://schemas.microsoft.com/office/powerpoint/2010/main" val="3450609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975</TotalTime>
  <Words>1698</Words>
  <Application>Microsoft Office PowerPoint</Application>
  <PresentationFormat>Widescreen</PresentationFormat>
  <Paragraphs>173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Bahnschrift Condensed</vt:lpstr>
      <vt:lpstr>Bookman Old Style</vt:lpstr>
      <vt:lpstr>Calibri</vt:lpstr>
      <vt:lpstr>Rockwell</vt:lpstr>
      <vt:lpstr>Times New Roman</vt:lpstr>
      <vt:lpstr>Wingdings</vt:lpstr>
      <vt:lpstr>Damask</vt:lpstr>
      <vt:lpstr>PowerPoint Presentation</vt:lpstr>
      <vt:lpstr>Говь-Алтай аймагт 2020 онд:</vt:lpstr>
      <vt:lpstr>хэрэгжсэн ТАХ-ний судалгаа /хүчин чадал, тоо/</vt:lpstr>
      <vt:lpstr>PowerPoint Presentation</vt:lpstr>
      <vt:lpstr>Төсвийн тухай хуульд зураг төсөвгүй тусгагдсан арга хэмжээ:</vt:lpstr>
      <vt:lpstr>Төсвийн хуульд баталсан ч хэрэгжээгүй төсөл арга хэмжээ</vt:lpstr>
      <vt:lpstr>ЗУРАГ ТӨСӨЛГҮЙГЭЭР 9 ТӨСӨЛ АРГА ХЭМЖЭЭНИЙ ХУДАЛДАН АВАХ АЖИЛЛАГААГ ЗАРЛАСАН БАЙНА.</vt:lpstr>
      <vt:lpstr>ТӨСӨЛ АРГА ХЭМЖЭЭНИЙ ГЭРЭЭНИЙ ХЭРЭГЖИЛТИЙН ТАЛААР</vt:lpstr>
      <vt:lpstr>хэрэгжиж байгаад дуусаагүй, орхигдсон барилга байгууламж-1</vt:lpstr>
      <vt:lpstr>PowerPoint Presentation</vt:lpstr>
      <vt:lpstr>УТХО-аар 2016-2020 онд ашиглалтад орсон зарим чанаргүй хийгдсэн, ашиглалт хангалтгүй барилга байгууламж-1 </vt:lpstr>
      <vt:lpstr>УТХО-аар 2016-2020 онд ашиглалтад орсон зарим чанаргүй хийгдсэн, ашиглалт хангалтгүй барилга байгууламж-2 </vt:lpstr>
      <vt:lpstr>Утхо-аар 2020 онд ашиглалтад орсон боловч бүртгэлд бүртгээгүй.</vt:lpstr>
      <vt:lpstr>PowerPoint Presentation</vt:lpstr>
      <vt:lpstr>PowerPoint Presentation</vt:lpstr>
      <vt:lpstr>ЗӨВЛӨМЖ</vt:lpstr>
      <vt:lpstr>ЗӨВЛӨМЖ</vt:lpstr>
      <vt:lpstr>Албан шаардлага</vt:lpstr>
      <vt:lpstr>Албан шаардлага</vt:lpstr>
      <vt:lpstr>санал</vt:lpstr>
      <vt:lpstr>АНХААРАЛ ХАНДУУЛСАНД БАЯРЛАЛАА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Govi-Altai-PC-3</dc:creator>
  <cp:lastModifiedBy>Ts Saikhanjargal</cp:lastModifiedBy>
  <cp:revision>48</cp:revision>
  <cp:lastPrinted>2021-08-17T04:58:46Z</cp:lastPrinted>
  <dcterms:created xsi:type="dcterms:W3CDTF">2021-07-09T07:15:02Z</dcterms:created>
  <dcterms:modified xsi:type="dcterms:W3CDTF">2021-08-17T08:44:55Z</dcterms:modified>
</cp:coreProperties>
</file>