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2"/>
  </p:notesMasterIdLst>
  <p:sldIdLst>
    <p:sldId id="291" r:id="rId2"/>
    <p:sldId id="366" r:id="rId3"/>
    <p:sldId id="380" r:id="rId4"/>
    <p:sldId id="378" r:id="rId5"/>
    <p:sldId id="337" r:id="rId6"/>
    <p:sldId id="377" r:id="rId7"/>
    <p:sldId id="371" r:id="rId8"/>
    <p:sldId id="338" r:id="rId9"/>
    <p:sldId id="339" r:id="rId10"/>
    <p:sldId id="387" r:id="rId11"/>
    <p:sldId id="348" r:id="rId12"/>
    <p:sldId id="385" r:id="rId13"/>
    <p:sldId id="375" r:id="rId14"/>
    <p:sldId id="384" r:id="rId15"/>
    <p:sldId id="367" r:id="rId16"/>
    <p:sldId id="388" r:id="rId17"/>
    <p:sldId id="372" r:id="rId18"/>
    <p:sldId id="373" r:id="rId19"/>
    <p:sldId id="364" r:id="rId20"/>
    <p:sldId id="365" r:id="rId21"/>
  </p:sldIdLst>
  <p:sldSz cx="12192000" cy="6858000"/>
  <p:notesSz cx="7102475" cy="9388475"/>
  <p:defaultTextStyle>
    <a:defPPr>
      <a:defRPr lang="mn-M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0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7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dirty="0" smtClean="0"/>
              <a:t>Тайлант</a:t>
            </a:r>
            <a:r>
              <a:rPr lang="mn-MN" baseline="0" dirty="0" smtClean="0"/>
              <a:t> оны</a:t>
            </a:r>
            <a:r>
              <a:rPr lang="mn-MN" dirty="0" smtClean="0"/>
              <a:t> нийт алдаа, </a:t>
            </a:r>
            <a:r>
              <a:rPr lang="mn-MN" dirty="0"/>
              <a:t>зөрчил </a:t>
            </a:r>
            <a:r>
              <a:rPr lang="en-SG" dirty="0" smtClean="0"/>
              <a:t>29,328.4</a:t>
            </a:r>
            <a:r>
              <a:rPr lang="mn-MN" dirty="0" smtClean="0"/>
              <a:t> </a:t>
            </a:r>
            <a:r>
              <a:rPr lang="mn-MN" dirty="0"/>
              <a:t>сая төгрөг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mn-MN"/>
        </a:p>
      </c:txPr>
    </c:title>
    <c:autoTitleDeleted val="0"/>
    <c:plotArea>
      <c:layout>
        <c:manualLayout>
          <c:layoutTarget val="inner"/>
          <c:xMode val="edge"/>
          <c:yMode val="edge"/>
          <c:x val="0.1050742813774784"/>
          <c:y val="7.1224568266546301E-2"/>
          <c:w val="0.79731258893843093"/>
          <c:h val="0.74104240154694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mn-M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Залруулга 6,364.0 сая төгрөг</c:v>
                </c:pt>
                <c:pt idx="1">
                  <c:v>Төлбөрийн акт 784.7 сая төгрөг </c:v>
                </c:pt>
                <c:pt idx="2">
                  <c:v>Албан шаардлага 16,105.6 сая төгрөг</c:v>
                </c:pt>
                <c:pt idx="3">
                  <c:v>Зөвлөмж 6,074.1 сая төгрөг</c:v>
                </c:pt>
              </c:strCache>
            </c:strRef>
          </c:cat>
          <c:val>
            <c:numRef>
              <c:f>Sheet1!$B$2:$B$5</c:f>
              <c:numCache>
                <c:formatCode>_-* #,##0.0_-;\-* #,##0.0_-;_-* "-"??_-;_-@_-</c:formatCode>
                <c:ptCount val="4"/>
                <c:pt idx="0">
                  <c:v>6364</c:v>
                </c:pt>
                <c:pt idx="1">
                  <c:v>784.7</c:v>
                </c:pt>
                <c:pt idx="2">
                  <c:v>16105.6</c:v>
                </c:pt>
                <c:pt idx="3">
                  <c:v>6074.1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5-428F-AC65-8D85297E3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3343359"/>
        <c:axId val="1873336287"/>
      </c:barChart>
      <c:catAx>
        <c:axId val="1873343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n-MN"/>
          </a:p>
        </c:txPr>
        <c:crossAx val="1873336287"/>
        <c:crosses val="autoZero"/>
        <c:auto val="1"/>
        <c:lblAlgn val="ctr"/>
        <c:lblOffset val="100"/>
        <c:noMultiLvlLbl val="0"/>
      </c:catAx>
      <c:valAx>
        <c:axId val="18733362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n-MN"/>
          </a:p>
        </c:txPr>
        <c:crossAx val="1873343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mn-M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mn-M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dirty="0" smtClean="0"/>
              <a:t>Нийт 120.6 сая төгрөгийн  алдаа, зөрчил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mn-M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8DE-401D-97C4-45DC42C511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8DE-401D-97C4-45DC42C511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8DE-401D-97C4-45DC42C511F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mn-M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Төлбөрийн акт  21.7 сая төгрөг</c:v>
                </c:pt>
                <c:pt idx="1">
                  <c:v>Албан шаардлага 25.6 сая төгрөг </c:v>
                </c:pt>
                <c:pt idx="2">
                  <c:v>Зөвлөмж  73.3 сая төгрөг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3A-417D-85CB-850EF59A345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mn-M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mn-M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dirty="0"/>
              <a:t>Өмнөх онтой</a:t>
            </a:r>
            <a:r>
              <a:rPr lang="mn-MN" baseline="0" dirty="0"/>
              <a:t> харьцуулсан үзүүлэлт: </a:t>
            </a:r>
            <a:r>
              <a:rPr lang="en-US" sz="1400" baseline="0" dirty="0"/>
              <a:t>(</a:t>
            </a:r>
            <a:r>
              <a:rPr lang="mn-MN" sz="1400" baseline="0" dirty="0"/>
              <a:t>сая төгрөгөөр</a:t>
            </a:r>
            <a:r>
              <a:rPr lang="en-US" sz="1400" baseline="0" dirty="0"/>
              <a:t>)</a:t>
            </a:r>
            <a:endParaRPr lang="en-US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mn-MN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7356510225944"/>
          <c:y val="9.7040647801513016E-2"/>
          <c:w val="0.75816486766017388"/>
          <c:h val="0.62851178238584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 он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Залруулга</c:v>
                </c:pt>
                <c:pt idx="1">
                  <c:v>Төлбөрийн акт</c:v>
                </c:pt>
                <c:pt idx="2">
                  <c:v>Албан шаардлага</c:v>
                </c:pt>
                <c:pt idx="3">
                  <c:v>Зөвлөмж</c:v>
                </c:pt>
                <c:pt idx="4">
                  <c:v>Нийт дүн</c:v>
                </c:pt>
              </c:strCache>
            </c:strRef>
          </c:cat>
          <c:val>
            <c:numRef>
              <c:f>Sheet1!$B$2:$B$6</c:f>
              <c:numCache>
                <c:formatCode>_-* #,##0.0_-;\-* #,##0.0_-;_-* "-"??_-;_-@_-</c:formatCode>
                <c:ptCount val="5"/>
                <c:pt idx="0">
                  <c:v>2820.7</c:v>
                </c:pt>
                <c:pt idx="1">
                  <c:v>52.5</c:v>
                </c:pt>
                <c:pt idx="2">
                  <c:v>14351.8</c:v>
                </c:pt>
                <c:pt idx="3">
                  <c:v>5782.9</c:v>
                </c:pt>
                <c:pt idx="4">
                  <c:v>23008.9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4-431B-A319-293108638A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 он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Залруулга</c:v>
                </c:pt>
                <c:pt idx="1">
                  <c:v>Төлбөрийн акт</c:v>
                </c:pt>
                <c:pt idx="2">
                  <c:v>Албан шаардлага</c:v>
                </c:pt>
                <c:pt idx="3">
                  <c:v>Зөвлөмж</c:v>
                </c:pt>
                <c:pt idx="4">
                  <c:v>Нийт дүн</c:v>
                </c:pt>
              </c:strCache>
            </c:strRef>
          </c:cat>
          <c:val>
            <c:numRef>
              <c:f>Sheet1!$C$2:$C$6</c:f>
              <c:numCache>
                <c:formatCode>_-* #,##0.0_-;\-* #,##0.0_-;_-* "-"??_-;_-@_-</c:formatCode>
                <c:ptCount val="5"/>
                <c:pt idx="0">
                  <c:v>6364</c:v>
                </c:pt>
                <c:pt idx="1">
                  <c:v>784.7</c:v>
                </c:pt>
                <c:pt idx="2">
                  <c:v>16105.6</c:v>
                </c:pt>
                <c:pt idx="3">
                  <c:v>6074.1</c:v>
                </c:pt>
                <c:pt idx="4">
                  <c:v>29328.400000000001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4-431B-A319-293108638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3064936"/>
        <c:axId val="393063624"/>
        <c:axId val="525401144"/>
      </c:bar3DChart>
      <c:catAx>
        <c:axId val="39306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n-MN"/>
          </a:p>
        </c:txPr>
        <c:crossAx val="393063624"/>
        <c:crosses val="autoZero"/>
        <c:auto val="1"/>
        <c:lblAlgn val="ctr"/>
        <c:lblOffset val="100"/>
        <c:noMultiLvlLbl val="0"/>
      </c:catAx>
      <c:valAx>
        <c:axId val="393063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mn-MN" dirty="0"/>
                  <a:t>сая төгрөгөөр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5021684179152837E-2"/>
              <c:y val="0.375498960046999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mn-MN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n-MN"/>
          </a:p>
        </c:txPr>
        <c:crossAx val="393064936"/>
        <c:crosses val="autoZero"/>
        <c:crossBetween val="between"/>
      </c:valAx>
      <c:serAx>
        <c:axId val="5254011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n-MN"/>
          </a:p>
        </c:txPr>
        <c:crossAx val="39306362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n-MN"/>
          </a:p>
        </c:txPr>
      </c:dTable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mn-M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mn-MN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E9F-4872-BDA1-BF8F38D666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E9F-4872-BDA1-BF8F38D666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E9F-4872-BDA1-BF8F38D666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E9F-4872-BDA1-BF8F38D6669A}"/>
              </c:ext>
            </c:extLst>
          </c:dPt>
          <c:cat>
            <c:strRef>
              <c:f>Sheet1!$A$2:$A$5</c:f>
              <c:strCache>
                <c:ptCount val="3"/>
                <c:pt idx="0">
                  <c:v>Төсвийн шууд захирагч</c:v>
                </c:pt>
                <c:pt idx="1">
                  <c:v>ТБОӨААН</c:v>
                </c:pt>
                <c:pt idx="2">
                  <c:v>Төсвийн төвлөрүүлэн захирагч</c:v>
                </c:pt>
              </c:strCache>
            </c:strRef>
          </c:cat>
          <c:val>
            <c:numRef>
              <c:f>Sheet1!$B$2:$B$5</c:f>
              <c:numCache>
                <c:formatCode>_-* #,##0.0_-;\-* #,##0.0_-;_-* "-"??_-;_-@_-</c:formatCode>
                <c:ptCount val="4"/>
                <c:pt idx="0">
                  <c:v>15107.2</c:v>
                </c:pt>
                <c:pt idx="1">
                  <c:v>1039.0999999999999</c:v>
                </c:pt>
                <c:pt idx="2">
                  <c:v>5163.2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B9-49B7-A88B-774F7528E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mn-M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mn-MN" dirty="0" smtClean="0"/>
              <a:t>Нийт</a:t>
            </a:r>
            <a:r>
              <a:rPr lang="mn-MN" baseline="0" dirty="0" smtClean="0"/>
              <a:t> алдаа, зөрчлийг төсөв захирагчаар харуулбал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mn-MN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3F8-48DF-B7F7-600B5DBD3C6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3F8-48DF-B7F7-600B5DBD3C6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3F8-48DF-B7F7-600B5DBD3C6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43F-4A18-80FE-99D952D167E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97788B9F-913E-43C4-B6A2-59864B10E95B}" type="PERCENTAGE">
                      <a:rPr lang="en-US" smtClean="0"/>
                      <a:pPr/>
                      <a:t>[PERCENTAGE]</a:t>
                    </a:fld>
                    <a:endParaRPr lang="mn-MN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3F8-48DF-B7F7-600B5DBD3C6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C25D8FD-623F-427C-94F3-6C8B9BDA9F48}" type="PERCENTAGE">
                      <a:rPr lang="en-US" baseline="0" smtClean="0"/>
                      <a:pPr/>
                      <a:t>[PERCENTAGE]</a:t>
                    </a:fld>
                    <a:endParaRPr lang="mn-MN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F8-48DF-B7F7-600B5DBD3C6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A4D9509-A728-45CE-B7AE-69CB44F9FD86}" type="PERCENTAGE">
                      <a:rPr lang="en-US" baseline="0" smtClean="0"/>
                      <a:pPr/>
                      <a:t>[PERCENTAGE]</a:t>
                    </a:fld>
                    <a:endParaRPr lang="mn-MN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F8-48DF-B7F7-600B5DBD3C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mn-MN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ТШЗ - 15,107.2 сая төгрөг</c:v>
                </c:pt>
                <c:pt idx="1">
                  <c:v>Өмчит  - 9,058.0 сая төгрөг</c:v>
                </c:pt>
                <c:pt idx="2">
                  <c:v>ТТЗ - 5,163.2 сая төгрөг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15107.2</c:v>
                </c:pt>
                <c:pt idx="1">
                  <c:v>9058</c:v>
                </c:pt>
                <c:pt idx="2">
                  <c:v>5163.2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8-48DF-B7F7-600B5DBD3C6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77993585824923"/>
          <c:y val="0.90010009055812379"/>
          <c:w val="0.68244002489909938"/>
          <c:h val="8.3900537658678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mn-M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6C19B-6857-4741-9800-BFED474011D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6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CBB0-0133-41ED-A333-2B48A43AB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5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8BB3-BF90-46B0-8A02-4A5A1A5ECA8B}" type="datetimeFigureOut">
              <a:rPr lang="mn-MN" smtClean="0"/>
              <a:t>2023.03.26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0B1F-6783-40F5-B7DE-54317126E38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98928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8BB3-BF90-46B0-8A02-4A5A1A5ECA8B}" type="datetimeFigureOut">
              <a:rPr lang="mn-MN" smtClean="0"/>
              <a:t>2023.03.26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0B1F-6783-40F5-B7DE-54317126E38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121277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8BB3-BF90-46B0-8A02-4A5A1A5ECA8B}" type="datetimeFigureOut">
              <a:rPr lang="mn-MN" smtClean="0"/>
              <a:t>2023.03.26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0B1F-6783-40F5-B7DE-54317126E38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20762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8BB3-BF90-46B0-8A02-4A5A1A5ECA8B}" type="datetimeFigureOut">
              <a:rPr lang="mn-MN" smtClean="0"/>
              <a:t>2023.03.26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0B1F-6783-40F5-B7DE-54317126E38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45747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8BB3-BF90-46B0-8A02-4A5A1A5ECA8B}" type="datetimeFigureOut">
              <a:rPr lang="mn-MN" smtClean="0"/>
              <a:t>2023.03.26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0B1F-6783-40F5-B7DE-54317126E38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84404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8BB3-BF90-46B0-8A02-4A5A1A5ECA8B}" type="datetimeFigureOut">
              <a:rPr lang="mn-MN" smtClean="0"/>
              <a:t>2023.03.26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0B1F-6783-40F5-B7DE-54317126E38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27539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8BB3-BF90-46B0-8A02-4A5A1A5ECA8B}" type="datetimeFigureOut">
              <a:rPr lang="mn-MN" smtClean="0"/>
              <a:t>2023.03.26</a:t>
            </a:fld>
            <a:endParaRPr lang="mn-M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0B1F-6783-40F5-B7DE-54317126E38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22613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8BB3-BF90-46B0-8A02-4A5A1A5ECA8B}" type="datetimeFigureOut">
              <a:rPr lang="mn-MN" smtClean="0"/>
              <a:t>2023.03.26</a:t>
            </a:fld>
            <a:endParaRPr lang="mn-M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0B1F-6783-40F5-B7DE-54317126E38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11511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8BB3-BF90-46B0-8A02-4A5A1A5ECA8B}" type="datetimeFigureOut">
              <a:rPr lang="mn-MN" smtClean="0"/>
              <a:t>2023.03.26</a:t>
            </a:fld>
            <a:endParaRPr lang="mn-M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0B1F-6783-40F5-B7DE-54317126E38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67582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8BB3-BF90-46B0-8A02-4A5A1A5ECA8B}" type="datetimeFigureOut">
              <a:rPr lang="mn-MN" smtClean="0"/>
              <a:t>2023.03.26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0B1F-6783-40F5-B7DE-54317126E38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57616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n-M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8BB3-BF90-46B0-8A02-4A5A1A5ECA8B}" type="datetimeFigureOut">
              <a:rPr lang="mn-MN" smtClean="0"/>
              <a:t>2023.03.26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0B1F-6783-40F5-B7DE-54317126E38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7271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38BB3-BF90-46B0-8A02-4A5A1A5ECA8B}" type="datetimeFigureOut">
              <a:rPr lang="mn-MN" smtClean="0"/>
              <a:t>2023.03.26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0B1F-6783-40F5-B7DE-54317126E38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422728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n-M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chemeClr val="tx2">
                <a:lumMod val="25000"/>
                <a:lumOff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3" r="67584" b="29395"/>
          <a:stretch/>
        </p:blipFill>
        <p:spPr bwMode="auto">
          <a:xfrm>
            <a:off x="0" y="0"/>
            <a:ext cx="2451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54" y="-9480"/>
            <a:ext cx="9740946" cy="6867480"/>
          </a:xfrm>
        </p:spPr>
      </p:pic>
      <p:sp>
        <p:nvSpPr>
          <p:cNvPr id="19" name="Rectangle 18"/>
          <p:cNvSpPr/>
          <p:nvPr/>
        </p:nvSpPr>
        <p:spPr>
          <a:xfrm>
            <a:off x="4273524" y="4659073"/>
            <a:ext cx="609600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Дорнод аймаг дахь Төрийн аудитын газрын </a:t>
            </a:r>
            <a:r>
              <a:rPr lang="mn-MN" sz="24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дарга, </a:t>
            </a:r>
            <a:endParaRPr lang="mn-MN" sz="2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pPr algn="ctr"/>
            <a:r>
              <a:rPr lang="mn-MN" sz="2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тэргүүлэх аудитор Б.Болортуул</a:t>
            </a:r>
          </a:p>
          <a:p>
            <a:pPr algn="ctr"/>
            <a:endParaRPr lang="mn-MN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pPr algn="ctr"/>
            <a:r>
              <a:rPr lang="mn-MN" sz="20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2023.03.27</a:t>
            </a:r>
            <a:endParaRPr lang="mn-MN" sz="20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686889" y="4509783"/>
            <a:ext cx="5362575" cy="0"/>
          </a:xfrm>
          <a:prstGeom prst="line">
            <a:avLst/>
          </a:prstGeom>
          <a:ln w="95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38AE10-20CC-4EBD-8D8E-5DCD2A53F05F}"/>
              </a:ext>
            </a:extLst>
          </p:cNvPr>
          <p:cNvSpPr txBox="1"/>
          <p:nvPr/>
        </p:nvSpPr>
        <p:spPr>
          <a:xfrm>
            <a:off x="3984171" y="2202024"/>
            <a:ext cx="697951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4400" b="1" dirty="0" smtClean="0">
                <a:solidFill>
                  <a:srgbClr val="FFC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САНХҮҮГИЙН </a:t>
            </a:r>
            <a:r>
              <a:rPr lang="mn-MN" sz="4400" b="1" dirty="0">
                <a:solidFill>
                  <a:srgbClr val="FFC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ТАЙЛАНГИЙН </a:t>
            </a:r>
          </a:p>
          <a:p>
            <a:pPr algn="ctr"/>
            <a:r>
              <a:rPr lang="mn-MN" sz="4400" b="1" dirty="0">
                <a:solidFill>
                  <a:srgbClr val="FFC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АУДИТЫН МЭДЭЭЛЭЛ</a:t>
            </a:r>
            <a:endParaRPr lang="mn-MN" sz="4400" dirty="0">
              <a:solidFill>
                <a:srgbClr val="FFC000"/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N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6EDDA87-3155-43B0-97DB-1506170CB7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51350" y="3639344"/>
          <a:ext cx="3289300" cy="723900"/>
        </p:xfrm>
        <a:graphic>
          <a:graphicData uri="http://schemas.openxmlformats.org/drawingml/2006/table">
            <a:tbl>
              <a:tblPr/>
              <a:tblGrid>
                <a:gridCol w="447243">
                  <a:extLst>
                    <a:ext uri="{9D8B030D-6E8A-4147-A177-3AD203B41FA5}">
                      <a16:colId xmlns:a16="http://schemas.microsoft.com/office/drawing/2014/main" val="2762517321"/>
                    </a:ext>
                  </a:extLst>
                </a:gridCol>
                <a:gridCol w="2030041">
                  <a:extLst>
                    <a:ext uri="{9D8B030D-6E8A-4147-A177-3AD203B41FA5}">
                      <a16:colId xmlns:a16="http://schemas.microsoft.com/office/drawing/2014/main" val="3688111541"/>
                    </a:ext>
                  </a:extLst>
                </a:gridCol>
                <a:gridCol w="812016">
                  <a:extLst>
                    <a:ext uri="{9D8B030D-6E8A-4147-A177-3AD203B41FA5}">
                      <a16:colId xmlns:a16="http://schemas.microsoft.com/office/drawing/2014/main" val="2097924779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Зөрчилгүй санал дүгнэлт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78073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Хязгаарлалттай санал дүгнэлт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58637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Сөрөг санал дүгнэлт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26923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Татгалзсан санал дүгнэлт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67992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80968CB-9BB1-458D-913E-82006D6A4A44}"/>
              </a:ext>
            </a:extLst>
          </p:cNvPr>
          <p:cNvSpPr txBox="1">
            <a:spLocks/>
          </p:cNvSpPr>
          <p:nvPr/>
        </p:nvSpPr>
        <p:spPr>
          <a:xfrm>
            <a:off x="1576873" y="784517"/>
            <a:ext cx="9776927" cy="6782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Зөрчилтэй </a:t>
            </a:r>
            <a:r>
              <a:rPr lang="mn-MN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санал дүгнэлт: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C34896-802A-4579-A2C3-2F1F88B2A562}"/>
              </a:ext>
            </a:extLst>
          </p:cNvPr>
          <p:cNvSpPr txBox="1">
            <a:spLocks/>
          </p:cNvSpPr>
          <p:nvPr/>
        </p:nvSpPr>
        <p:spPr>
          <a:xfrm>
            <a:off x="1295400" y="1733656"/>
            <a:ext cx="10058400" cy="444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B2EE34-CEB1-450A-8EDE-517F76FEFAF9}"/>
              </a:ext>
            </a:extLst>
          </p:cNvPr>
          <p:cNvSpPr txBox="1">
            <a:spLocks/>
          </p:cNvSpPr>
          <p:nvPr/>
        </p:nvSpPr>
        <p:spPr>
          <a:xfrm>
            <a:off x="1190625" y="1971675"/>
            <a:ext cx="10639425" cy="424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mn-MN" sz="3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Хөрөнгийн тооллого хийгээгүй 7 шууд захирагчийн байгууллага.</a:t>
            </a:r>
          </a:p>
          <a:p>
            <a:pPr marL="457200" indent="-457200" algn="just">
              <a:buAutoNum type="arabicPeriod"/>
            </a:pPr>
            <a:r>
              <a:rPr lang="mn-MN" sz="3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Залилан болон алдааны түвшин материаллаг байдлаас өндөр 1 шууд захирагчийн, 2 өмчит байгууллага.</a:t>
            </a:r>
          </a:p>
          <a:p>
            <a:pPr marL="0" indent="0" algn="just">
              <a:buNone/>
            </a:pPr>
            <a:r>
              <a:rPr lang="mn-MN" sz="3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Хариуцлага тооцуулах </a:t>
            </a:r>
            <a:r>
              <a:rPr lang="mn-MN" sz="3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саналыг </a:t>
            </a:r>
            <a:r>
              <a:rPr lang="en-SG" sz="3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mn-MN" sz="3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төсвийн шууд захирагч, </a:t>
            </a:r>
            <a:r>
              <a:rPr lang="en-SG" sz="3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mn-MN" sz="3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өмчит, 1 төвлөрүүлэн захирагчид хүргүүлсэн.</a:t>
            </a:r>
            <a:endParaRPr lang="mn-MN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n-M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E47EE0C-A430-4E19-8BFB-20DD92FF6820}"/>
              </a:ext>
            </a:extLst>
          </p:cNvPr>
          <p:cNvSpPr txBox="1">
            <a:spLocks/>
          </p:cNvSpPr>
          <p:nvPr/>
        </p:nvSpPr>
        <p:spPr>
          <a:xfrm>
            <a:off x="1148863" y="1488832"/>
            <a:ext cx="10515600" cy="4876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85CF99-23CB-4082-93AF-43F38FECF2C5}"/>
              </a:ext>
            </a:extLst>
          </p:cNvPr>
          <p:cNvSpPr txBox="1">
            <a:spLocks/>
          </p:cNvSpPr>
          <p:nvPr/>
        </p:nvSpPr>
        <p:spPr>
          <a:xfrm>
            <a:off x="1266092" y="681038"/>
            <a:ext cx="10285066" cy="807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mn-MN" b="1" i="1" dirty="0">
                <a:latin typeface="Arial" panose="020B0604020202020204" pitchFamily="34" charset="0"/>
                <a:cs typeface="Arial" panose="020B0604020202020204" pitchFamily="34" charset="0"/>
              </a:rPr>
              <a:t>Аудитаар илэрсэн алдаа, зөрчлийн талаар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15">
            <a:extLst>
              <a:ext uri="{FF2B5EF4-FFF2-40B4-BE49-F238E27FC236}">
                <a16:creationId xmlns:a16="http://schemas.microsoft.com/office/drawing/2014/main" id="{6B0493BC-1CC7-49DE-923B-83AACF0154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424517"/>
              </p:ext>
            </p:extLst>
          </p:nvPr>
        </p:nvGraphicFramePr>
        <p:xfrm>
          <a:off x="1408923" y="1240970"/>
          <a:ext cx="10142236" cy="5253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59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0"/>
            <a:ext cx="12258675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85CF99-23CB-4082-93AF-43F38FECF2C5}"/>
              </a:ext>
            </a:extLst>
          </p:cNvPr>
          <p:cNvSpPr txBox="1">
            <a:spLocks/>
          </p:cNvSpPr>
          <p:nvPr/>
        </p:nvSpPr>
        <p:spPr>
          <a:xfrm>
            <a:off x="1028700" y="681038"/>
            <a:ext cx="10522458" cy="652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mn-MN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Төрийн хэмнэлтийн тухай хууль зөрчсөн  алдаа</a:t>
            </a:r>
            <a:r>
              <a:rPr lang="mn-MN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зөрчил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24919768"/>
              </p:ext>
            </p:extLst>
          </p:nvPr>
        </p:nvGraphicFramePr>
        <p:xfrm>
          <a:off x="1530220" y="1504950"/>
          <a:ext cx="9610531" cy="4633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30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1BE88C-BA17-4379-988F-463183D49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8DF860-2767-4D3C-AE12-4F3D9DD4337E}"/>
              </a:ext>
            </a:extLst>
          </p:cNvPr>
          <p:cNvSpPr txBox="1"/>
          <p:nvPr/>
        </p:nvSpPr>
        <p:spPr>
          <a:xfrm>
            <a:off x="1371600" y="694564"/>
            <a:ext cx="9519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mn-MN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Аудитаар илэрсэн алдаа, зөрчлийн талаар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2E25F7C-0BAB-4DF3-B7CC-19B8586426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722708"/>
              </p:ext>
            </p:extLst>
          </p:nvPr>
        </p:nvGraphicFramePr>
        <p:xfrm>
          <a:off x="1175657" y="1352939"/>
          <a:ext cx="10168618" cy="514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39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N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1728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96" y="0"/>
            <a:ext cx="12193057" cy="6858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8DF860-2767-4D3C-AE12-4F3D9DD4337E}"/>
              </a:ext>
            </a:extLst>
          </p:cNvPr>
          <p:cNvSpPr txBox="1"/>
          <p:nvPr/>
        </p:nvSpPr>
        <p:spPr>
          <a:xfrm>
            <a:off x="1371600" y="694564"/>
            <a:ext cx="9519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mn-MN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Аудитаар илэрсэн алдаа, зөрчлийн талаар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836823579"/>
              </p:ext>
            </p:extLst>
          </p:nvPr>
        </p:nvGraphicFramePr>
        <p:xfrm>
          <a:off x="1519236" y="1414276"/>
          <a:ext cx="9739314" cy="491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57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2FF95F-5C84-4317-8464-69EDC9B4B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143" y="515815"/>
            <a:ext cx="11005472" cy="6002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F96C02-9559-46B3-BB94-58BDC0B0E8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FF26C8-F90B-4D61-95FB-85B65EBD0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815" y="515815"/>
            <a:ext cx="9981944" cy="1078523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1052A3A-4A42-4D70-AE93-B54AFCC90A4F}"/>
              </a:ext>
            </a:extLst>
          </p:cNvPr>
          <p:cNvSpPr txBox="1">
            <a:spLocks/>
          </p:cNvSpPr>
          <p:nvPr/>
        </p:nvSpPr>
        <p:spPr>
          <a:xfrm>
            <a:off x="1438657" y="1739900"/>
            <a:ext cx="10119359" cy="4437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mn-MN" sz="3200" i="1" dirty="0">
                <a:latin typeface="Arial" panose="020B0604020202020204" pitchFamily="34" charset="0"/>
                <a:cs typeface="Arial" panose="020B0604020202020204" pitchFamily="34" charset="0"/>
              </a:rPr>
              <a:t>Бараа материалын зардлыг тооцооны дансаар дамжуулалгүй шууд зардлаар бүртгэсэн. </a:t>
            </a:r>
            <a:endParaRPr lang="mn-MN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3200" i="1" dirty="0">
                <a:latin typeface="Arial" panose="020B0604020202020204" pitchFamily="34" charset="0"/>
                <a:cs typeface="Arial" panose="020B0604020202020204" pitchFamily="34" charset="0"/>
              </a:rPr>
              <a:t>Санхүүгийн тайланд авлага, өр төлбөр, хөрөнгийн баталгаажаагүй дүнг тусгасан.</a:t>
            </a:r>
          </a:p>
          <a:p>
            <a:pPr marL="0" indent="0" algn="just">
              <a:buNone/>
            </a:pPr>
            <a:endParaRPr lang="mn-MN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3200" i="1" dirty="0">
                <a:latin typeface="Arial" panose="020B0604020202020204" pitchFamily="34" charset="0"/>
                <a:cs typeface="Arial" panose="020B0604020202020204" pitchFamily="34" charset="0"/>
              </a:rPr>
              <a:t>Хөрөнгийн тооллогыг чанаргүй гүйцэтгэж, үр дүнг шийдвэрлэх, үлдэгдлийг баталгаажуулж, баримтжуулах ажил </a:t>
            </a:r>
            <a:r>
              <a:rPr lang="mn-MN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хангалтгүй</a:t>
            </a:r>
            <a:r>
              <a:rPr lang="mn-MN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10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n-M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96C02-9559-46B3-BB94-58BDC0B0E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FF26C8-F90B-4D61-95FB-85B65EBD0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815" y="515815"/>
            <a:ext cx="9981944" cy="1078523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1052A3A-4A42-4D70-AE93-B54AFCC90A4F}"/>
              </a:ext>
            </a:extLst>
          </p:cNvPr>
          <p:cNvSpPr txBox="1">
            <a:spLocks/>
          </p:cNvSpPr>
          <p:nvPr/>
        </p:nvSpPr>
        <p:spPr>
          <a:xfrm>
            <a:off x="1277815" y="1745029"/>
            <a:ext cx="10280201" cy="42638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mn-MN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Хүнсний </a:t>
            </a:r>
            <a:r>
              <a:rPr lang="mn-MN" sz="3200" i="1" dirty="0">
                <a:latin typeface="Arial" panose="020B0604020202020204" pitchFamily="34" charset="0"/>
                <a:cs typeface="Arial" panose="020B0604020202020204" pitchFamily="34" charset="0"/>
              </a:rPr>
              <a:t>үйлдвэрлэл, үйлчилгээ, худалдаа явуулах тусгай зөвшөөрөлгүй, бүтээгдэхүүн худалдан борлуулдаг </a:t>
            </a:r>
            <a:r>
              <a:rPr lang="mn-MN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обьект</a:t>
            </a:r>
            <a:r>
              <a:rPr lang="mn-MN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тодорхойгүй, </a:t>
            </a:r>
            <a:r>
              <a:rPr lang="mn-MN" sz="3200" i="1" dirty="0">
                <a:latin typeface="Arial" panose="020B0604020202020204" pitchFamily="34" charset="0"/>
                <a:cs typeface="Arial" panose="020B0604020202020204" pitchFamily="34" charset="0"/>
              </a:rPr>
              <a:t>хамаарал бүхий этгээдийн аж ахуй нэгжээс худалдан авалт хийсэн</a:t>
            </a:r>
            <a:r>
              <a:rPr lang="mn-MN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mn-MN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3200" i="1" dirty="0">
                <a:latin typeface="Arial" panose="020B0604020202020204" pitchFamily="34" charset="0"/>
                <a:cs typeface="Arial" panose="020B0604020202020204" pitchFamily="34" charset="0"/>
              </a:rPr>
              <a:t>Эрүүл мэндийн төвийн байгууллагууд урамшууллыг хавтгайруулан олгож, олгосон дүнгээс  НДШ, ХХОАТ </a:t>
            </a:r>
            <a:r>
              <a:rPr lang="mn-MN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суутгаагүй.</a:t>
            </a:r>
          </a:p>
          <a:p>
            <a:pPr algn="just"/>
            <a:endParaRPr lang="mn-MN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3200" i="1" dirty="0">
                <a:latin typeface="Arial" panose="020B0604020202020204" pitchFamily="34" charset="0"/>
                <a:cs typeface="Arial" panose="020B0604020202020204" pitchFamily="34" charset="0"/>
              </a:rPr>
              <a:t>Анхан шатны баримтын бүрдэлгүй ажил, гүйлгээг бүртгэн, санхүүгийн тайланд </a:t>
            </a:r>
            <a:r>
              <a:rPr lang="mn-MN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тусгасан.</a:t>
            </a:r>
            <a:endParaRPr lang="mn-MN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C0077D-25E6-4E76-BFA2-B2D3E8650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04431" cy="6858000"/>
          </a:xfrm>
          <a:prstGeom prst="rect">
            <a:avLst/>
          </a:prstGeom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06056F10-0B29-4D1F-AC26-856664A9DC37}"/>
              </a:ext>
            </a:extLst>
          </p:cNvPr>
          <p:cNvSpPr txBox="1">
            <a:spLocks/>
          </p:cNvSpPr>
          <p:nvPr/>
        </p:nvSpPr>
        <p:spPr>
          <a:xfrm>
            <a:off x="1277815" y="1791479"/>
            <a:ext cx="10422773" cy="4245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mn-MN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Сумын </a:t>
            </a:r>
            <a:r>
              <a:rPr lang="mn-MN" i="1" dirty="0">
                <a:latin typeface="Arial" panose="020B0604020202020204" pitchFamily="34" charset="0"/>
                <a:cs typeface="Arial" panose="020B0604020202020204" pitchFamily="34" charset="0"/>
              </a:rPr>
              <a:t>төсвийн орлогын төлөвлөгөөг нэр төрлөөр нь </a:t>
            </a:r>
            <a:r>
              <a:rPr lang="mn-MN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тасалсан.</a:t>
            </a:r>
          </a:p>
          <a:p>
            <a:pPr algn="just"/>
            <a:endParaRPr lang="mn-MN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Аймагт төвлөрүүлэх орлогыг дутуу төвлөрүүлсэн.</a:t>
            </a:r>
            <a:endParaRPr lang="mn-MN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i="1" dirty="0">
                <a:latin typeface="Arial" panose="020B0604020202020204" pitchFamily="34" charset="0"/>
                <a:cs typeface="Arial" panose="020B0604020202020204" pitchFamily="34" charset="0"/>
              </a:rPr>
              <a:t>Хөтөлбөр төсөл, арга хэмжээний хэрэгжилт, хүрэх үр дүнг ханган ажиллаагүй. </a:t>
            </a:r>
            <a:endParaRPr lang="mn-MN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i="1" dirty="0">
                <a:latin typeface="Arial" panose="020B0604020202020204" pitchFamily="34" charset="0"/>
                <a:cs typeface="Arial" panose="020B0604020202020204" pitchFamily="34" charset="0"/>
              </a:rPr>
              <a:t>Хууль, журам зөрчин сумын Засаг дарга зөвлөх авч ажиллуулсан.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B22BA-3334-4BF7-A7E9-CAFCB9CAA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815" y="251928"/>
            <a:ext cx="9981944" cy="106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6CC734-217E-4581-A8C9-CCAB5400A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6E383C-6E2E-45A7-BCF9-94ED113503A5}"/>
              </a:ext>
            </a:extLst>
          </p:cNvPr>
          <p:cNvSpPr txBox="1">
            <a:spLocks/>
          </p:cNvSpPr>
          <p:nvPr/>
        </p:nvSpPr>
        <p:spPr>
          <a:xfrm>
            <a:off x="1336431" y="1617785"/>
            <a:ext cx="10233528" cy="4935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mn-MN" i="1" dirty="0" smtClean="0">
                <a:latin typeface="Arial" panose="020B0604020202020204" pitchFamily="34" charset="0"/>
                <a:cs typeface="Arial" panose="020B0604020202020204" pitchFamily="34" charset="0"/>
              </a:rPr>
              <a:t>Төрийн </a:t>
            </a:r>
            <a:r>
              <a:rPr lang="mn-MN" i="1" dirty="0">
                <a:latin typeface="Arial" panose="020B0604020202020204" pitchFamily="34" charset="0"/>
                <a:cs typeface="Arial" panose="020B0604020202020204" pitchFamily="34" charset="0"/>
              </a:rPr>
              <a:t>хэмнэлтийн тухай хуулийг </a:t>
            </a:r>
            <a:r>
              <a:rPr lang="mn-MN" i="1" dirty="0" smtClean="0">
                <a:latin typeface="Arial" panose="020B0604020202020204" pitchFamily="34" charset="0"/>
                <a:cs typeface="Arial" panose="020B0604020202020204" pitchFamily="34" charset="0"/>
              </a:rPr>
              <a:t>мөрдөн төсвийн </a:t>
            </a:r>
            <a:r>
              <a:rPr lang="mn-MN" i="1" dirty="0">
                <a:latin typeface="Arial" panose="020B0604020202020204" pitchFamily="34" charset="0"/>
                <a:cs typeface="Arial" panose="020B0604020202020204" pitchFamily="34" charset="0"/>
              </a:rPr>
              <a:t>үр ашгийг нэмэгдүүлж, үрэлгэн байдлыг хязгаарлан, санхүүгийн сахилга баттай ажиллах. </a:t>
            </a:r>
            <a:endParaRPr lang="mn-MN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i="1" dirty="0">
                <a:latin typeface="Arial" panose="020B0604020202020204" pitchFamily="34" charset="0"/>
                <a:cs typeface="Arial" panose="020B0604020202020204" pitchFamily="34" charset="0"/>
              </a:rPr>
              <a:t>Дансны авлага, өглөг, төлбөрийн тооцоог ажил, гүйлгээ гарахаас нь өмнө хянан, баталгаажуулах.</a:t>
            </a:r>
          </a:p>
          <a:p>
            <a:pPr algn="just"/>
            <a:endParaRPr lang="mn-MN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i="1" dirty="0">
                <a:latin typeface="Arial" panose="020B0604020202020204" pitchFamily="34" charset="0"/>
                <a:cs typeface="Arial" panose="020B0604020202020204" pitchFamily="34" charset="0"/>
              </a:rPr>
              <a:t>Хөрөнгийн тооллогыг үр дүнтэй чанартай хийх, үр дүнг шийдвэрлэх, бэлтгэн нийлүүлэгч, худалдан авагчтай тооцоо хийж, үлдэгдлийг баталгаажуулж, баримтжуулж байх</a:t>
            </a:r>
            <a:r>
              <a:rPr lang="mn-MN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mn-MN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C09EF2-6554-4DF4-8A65-4C209DB71C82}"/>
              </a:ext>
            </a:extLst>
          </p:cNvPr>
          <p:cNvSpPr txBox="1">
            <a:spLocks/>
          </p:cNvSpPr>
          <p:nvPr/>
        </p:nvSpPr>
        <p:spPr>
          <a:xfrm>
            <a:off x="1851378" y="681037"/>
            <a:ext cx="9921522" cy="733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b="1" i="1" dirty="0">
                <a:latin typeface="Arial" panose="020B0604020202020204" pitchFamily="34" charset="0"/>
                <a:cs typeface="Arial" panose="020B0604020202020204" pitchFamily="34" charset="0"/>
              </a:rPr>
              <a:t>Цаашид анхаарах зүйл: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n-M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A48373-D2D0-4BEF-ACFE-CB47D9F9F3F4}"/>
              </a:ext>
            </a:extLst>
          </p:cNvPr>
          <p:cNvSpPr txBox="1">
            <a:spLocks/>
          </p:cNvSpPr>
          <p:nvPr/>
        </p:nvSpPr>
        <p:spPr>
          <a:xfrm>
            <a:off x="1851378" y="681037"/>
            <a:ext cx="9921522" cy="733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Цаашид анхаарах </a:t>
            </a:r>
            <a:r>
              <a:rPr lang="mn-MN" b="1" i="1" dirty="0">
                <a:latin typeface="Arial" panose="020B0604020202020204" pitchFamily="34" charset="0"/>
                <a:cs typeface="Arial" panose="020B0604020202020204" pitchFamily="34" charset="0"/>
              </a:rPr>
              <a:t>зүйл: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50DB01-A8D8-4E9A-990A-2B3153E996D5}"/>
              </a:ext>
            </a:extLst>
          </p:cNvPr>
          <p:cNvSpPr txBox="1">
            <a:spLocks/>
          </p:cNvSpPr>
          <p:nvPr/>
        </p:nvSpPr>
        <p:spPr>
          <a:xfrm>
            <a:off x="1184988" y="1552575"/>
            <a:ext cx="10373423" cy="4540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mn-MN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mn-MN" sz="5900" i="1" dirty="0">
                <a:latin typeface="Arial" panose="020B0604020202020204" pitchFamily="34" charset="0"/>
                <a:cs typeface="Arial" panose="020B0604020202020204" pitchFamily="34" charset="0"/>
              </a:rPr>
              <a:t>Нягтлан бодох бүртгэлийг </a:t>
            </a:r>
            <a:r>
              <a:rPr lang="mn-MN" sz="5900" i="1" dirty="0" err="1">
                <a:latin typeface="Arial" panose="020B0604020202020204" pitchFamily="34" charset="0"/>
                <a:cs typeface="Arial" panose="020B0604020202020204" pitchFamily="34" charset="0"/>
              </a:rPr>
              <a:t>УСНБОУС</a:t>
            </a:r>
            <a:r>
              <a:rPr lang="mn-MN" sz="5900" i="1" dirty="0">
                <a:latin typeface="Arial" panose="020B0604020202020204" pitchFamily="34" charset="0"/>
                <a:cs typeface="Arial" panose="020B0604020202020204" pitchFamily="34" charset="0"/>
              </a:rPr>
              <a:t>, нягтлан бодох бүртгэлийн тухай хууль, Сангийн сайдын баталсан тушаал шийдвэрийн дагуу хөтөлж байх. </a:t>
            </a:r>
          </a:p>
          <a:p>
            <a:pPr marL="0" indent="0" algn="just">
              <a:buNone/>
            </a:pPr>
            <a:endParaRPr lang="mn-MN" sz="5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mn-MN" sz="5900" i="1" dirty="0">
                <a:latin typeface="Arial" panose="020B0604020202020204" pitchFamily="34" charset="0"/>
                <a:cs typeface="Arial" panose="020B0604020202020204" pitchFamily="34" charset="0"/>
              </a:rPr>
              <a:t>Шилэн дансны цахим хуудсанд хөрөнгө зарцуулахтай холбоотой шийдвэрийг байршуулан, ил тод байдлыг хангаж ажиллах.</a:t>
            </a:r>
          </a:p>
          <a:p>
            <a:pPr algn="just">
              <a:lnSpc>
                <a:spcPct val="120000"/>
              </a:lnSpc>
            </a:pPr>
            <a:endParaRPr lang="mn-MN" sz="5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mn-MN" sz="5900" i="1" dirty="0">
                <a:latin typeface="Arial" panose="020B0604020202020204" pitchFamily="34" charset="0"/>
                <a:cs typeface="Arial" panose="020B0604020202020204" pitchFamily="34" charset="0"/>
              </a:rPr>
              <a:t>Аудитаар тогтоосон төлбөрийн акт, албан шаардлага, зөвлөмжийн биелэлтийг заасан хугацаанд хэрэгжүүлсэн ажлын үр дүнгийн хамт ирүүлж байх</a:t>
            </a:r>
            <a:r>
              <a:rPr lang="mn-MN" sz="5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mn-MN" sz="5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n-M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62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5FCC47-0B48-4150-B7AC-7E68AA470E3A}"/>
              </a:ext>
            </a:extLst>
          </p:cNvPr>
          <p:cNvSpPr txBox="1">
            <a:spLocks/>
          </p:cNvSpPr>
          <p:nvPr/>
        </p:nvSpPr>
        <p:spPr>
          <a:xfrm>
            <a:off x="1091683" y="1690688"/>
            <a:ext cx="9752164" cy="4621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buAutoNum type="arabicPeriod"/>
            </a:pPr>
            <a:r>
              <a:rPr lang="en-US" sz="3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3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mn-MN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удитын үндэслэл.</a:t>
            </a:r>
          </a:p>
          <a:p>
            <a:pPr marL="514350" indent="-514350" algn="just">
              <a:buAutoNum type="arabicPeriod"/>
            </a:pPr>
            <a:endParaRPr lang="mn-MN" sz="30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mn-MN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Аудитын </a:t>
            </a:r>
            <a:r>
              <a:rPr lang="mn-MN" sz="3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зорилго</a:t>
            </a:r>
            <a:r>
              <a:rPr lang="mn-MN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endParaRPr lang="mn-MN" sz="30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mn-MN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Аудитын үндсэн мэдээлэл.</a:t>
            </a:r>
            <a:endParaRPr lang="mn-MN" sz="30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endParaRPr lang="mn-MN" sz="30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mn-MN" sz="3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Аудитын илрүүлэлт.</a:t>
            </a:r>
          </a:p>
          <a:p>
            <a:pPr marL="514350" indent="-514350" algn="just">
              <a:buAutoNum type="arabicPeriod"/>
            </a:pPr>
            <a:endParaRPr lang="mn-MN" sz="30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3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3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Аудитаар илэрсэн нийтлэг </a:t>
            </a:r>
            <a:r>
              <a:rPr lang="mn-MN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алдаа, зөрчил</a:t>
            </a:r>
            <a:r>
              <a:rPr lang="mn-MN" sz="3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endParaRPr lang="mn-MN" sz="30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3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3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Цаашид анхаарах зүйлс.</a:t>
            </a:r>
            <a:endParaRPr lang="en-US" sz="30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260C56-FB27-4413-B54F-2F83666DE159}"/>
              </a:ext>
            </a:extLst>
          </p:cNvPr>
          <p:cNvSpPr txBox="1">
            <a:spLocks/>
          </p:cNvSpPr>
          <p:nvPr/>
        </p:nvSpPr>
        <p:spPr>
          <a:xfrm>
            <a:off x="1250302" y="671805"/>
            <a:ext cx="10185414" cy="1018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mn-MN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Агуулга:</a:t>
            </a:r>
            <a:endParaRPr lang="en-US" sz="5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62" y="3301206"/>
            <a:ext cx="3267075" cy="14001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78" y="0"/>
            <a:ext cx="12408677" cy="697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91" y="2612571"/>
            <a:ext cx="6715613" cy="220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957" y="457200"/>
            <a:ext cx="8673570" cy="830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657" y="1287719"/>
            <a:ext cx="10266998" cy="510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538" y="326571"/>
            <a:ext cx="11290041" cy="6344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9470" y="793102"/>
            <a:ext cx="9451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ТӨРИЙН АУДИТЫН ТУХАЙ ХУУЛЬ</a:t>
            </a:r>
            <a:endParaRPr lang="mn-MN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45" y="1548882"/>
            <a:ext cx="9909110" cy="45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n-M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" y="0"/>
            <a:ext cx="12192000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260C56-FB27-4413-B54F-2F83666DE159}"/>
              </a:ext>
            </a:extLst>
          </p:cNvPr>
          <p:cNvSpPr txBox="1">
            <a:spLocks/>
          </p:cNvSpPr>
          <p:nvPr/>
        </p:nvSpPr>
        <p:spPr>
          <a:xfrm>
            <a:off x="1250302" y="615819"/>
            <a:ext cx="10559921" cy="877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mn-M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Санхүүгийн тайлангийн аудитын зорилго: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01" y="1390261"/>
            <a:ext cx="10115687" cy="49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n-M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4988" y="625151"/>
            <a:ext cx="10310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Төрийн аудитын байгууллагын бодлого, чиглэл</a:t>
            </a:r>
            <a:endParaRPr lang="mn-MN" sz="3200" dirty="0"/>
          </a:p>
        </p:txBody>
      </p:sp>
      <p:sp>
        <p:nvSpPr>
          <p:cNvPr id="6" name="Rectangle 5"/>
          <p:cNvSpPr/>
          <p:nvPr/>
        </p:nvSpPr>
        <p:spPr>
          <a:xfrm>
            <a:off x="1315617" y="1576873"/>
            <a:ext cx="102636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mn-MN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Монгол </a:t>
            </a:r>
            <a:r>
              <a:rPr lang="mn-MN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Улсын Ерөнхий аудиторын 2020 оны А/106 дугаар тушаалаар баталсан “Төрийн аудитын байгууллагаас аудит хийх </a:t>
            </a:r>
            <a:r>
              <a:rPr lang="mn-MN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журам”</a:t>
            </a:r>
          </a:p>
          <a:p>
            <a:pPr marL="457200" indent="-457200" algn="just">
              <a:buAutoNum type="arabicPeriod"/>
            </a:pPr>
            <a:endParaRPr lang="mn-MN" sz="24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mn-MN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Монгол </a:t>
            </a:r>
            <a:r>
              <a:rPr lang="mn-MN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Улсын Ерөнхий аудиторын 2021 оны А/70 дугаар тушаалаар   баталсан “Санхүүгийн тайлангийн аудитын заавар, аргачлал”, </a:t>
            </a:r>
            <a:endParaRPr lang="mn-MN" sz="24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endParaRPr lang="mn-MN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mn-MN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Монгол </a:t>
            </a:r>
            <a:r>
              <a:rPr lang="mn-MN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Улсын Ерөнхий аудиторын 2022 оны А/75 дугаар тушаалаар баталсан </a:t>
            </a:r>
            <a:r>
              <a:rPr lang="mn-MN" sz="2400" dirty="0"/>
              <a:t>“</a:t>
            </a:r>
            <a:r>
              <a:rPr lang="mn-MN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Санхүүгийн тайлангийн аудит хийх байгууллагын жагсаалт, аудит хийх хэлбэр батлах тухай</a:t>
            </a:r>
            <a:r>
              <a:rPr lang="mn-MN" sz="2400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0789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E8C243-4FD8-48A6-8F96-699F535FA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8" y="152400"/>
            <a:ext cx="11572060" cy="658836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B2EE34-CEB1-450A-8EDE-517F76FEFAF9}"/>
              </a:ext>
            </a:extLst>
          </p:cNvPr>
          <p:cNvSpPr txBox="1">
            <a:spLocks/>
          </p:cNvSpPr>
          <p:nvPr/>
        </p:nvSpPr>
        <p:spPr>
          <a:xfrm>
            <a:off x="1315617" y="1723291"/>
            <a:ext cx="10372292" cy="4668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mn-MN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Монгол </a:t>
            </a:r>
            <a:r>
              <a:rPr lang="mn-MN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Улсын Ерөнхий аудиторын </a:t>
            </a:r>
            <a:r>
              <a:rPr lang="mn-MN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 оны А/59 </a:t>
            </a:r>
            <a:r>
              <a:rPr lang="mn-MN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тушаалаар   </a:t>
            </a:r>
            <a:r>
              <a:rPr lang="mn-MN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баталсан   “Төрийн аудитын байгууллагаас Төрийн хэмнэлтийн тухай хуулийн  хэрэгжилтэд тавих бодлого, чиглэл",</a:t>
            </a:r>
          </a:p>
          <a:p>
            <a:pPr marL="457200" indent="-457200" algn="just">
              <a:buAutoNum type="arabicPeriod"/>
            </a:pPr>
            <a:endParaRPr lang="mn-MN" sz="24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mn-MN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Монгол Улсын Ерөнхий аудиторын </a:t>
            </a:r>
            <a:r>
              <a:rPr lang="mn-MN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 оны А/89 </a:t>
            </a:r>
            <a:r>
              <a:rPr lang="mn-MN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тушаалаар   </a:t>
            </a:r>
            <a:r>
              <a:rPr lang="mn-MN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баталсан “</a:t>
            </a:r>
            <a:r>
              <a:rPr lang="mn-MN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Төрийн </a:t>
            </a:r>
            <a:r>
              <a:rPr lang="mn-MN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хэмнэлтийн тухай хуулийн хэрэгжилтэд тавих бодлого, чиглэлийг хэрэгжүүлэх заавар”, </a:t>
            </a:r>
          </a:p>
          <a:p>
            <a:pPr marL="457200" indent="-457200" algn="just">
              <a:buAutoNum type="arabicPeriod"/>
            </a:pPr>
            <a:endParaRPr lang="mn-MN" sz="24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mn-MN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n-MN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МУЕА</a:t>
            </a:r>
            <a:r>
              <a:rPr lang="mn-MN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-ын </a:t>
            </a:r>
            <a:r>
              <a:rPr lang="mn-M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оны А/108 дугаар тушаалаар батлагдсан “Төрийн аудитын байгууллагаас Шилэн дансны 2021-2022 оны үйл ажиллагаанд хөндлөнгийн хяналтыг хэрэгжүүлэх ерөнхий чиглэл”.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0D152B-BF50-4DBA-AA0B-68747E9102E4}"/>
              </a:ext>
            </a:extLst>
          </p:cNvPr>
          <p:cNvSpPr txBox="1">
            <a:spLocks/>
          </p:cNvSpPr>
          <p:nvPr/>
        </p:nvSpPr>
        <p:spPr>
          <a:xfrm>
            <a:off x="1231641" y="838519"/>
            <a:ext cx="10338318" cy="884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Төрийн аудитын байгууллагын бодлого, чиглэл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1606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N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15812C5-152F-4565-B75F-B6D3E5043B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37000" y="3472656"/>
          <a:ext cx="4318000" cy="1057275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3833765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088478644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3134122150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д/д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Аудитын байгууллагын нэр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ТШЗ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19252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Дорнод аймаг дахь Төрийн аудитын байгууллага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84134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ХААН консалтинг аудит ХХК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168170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Нийт дүн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71010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134" y="-146756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70D464-BCF4-4B90-8D08-10177D8941CF}"/>
              </a:ext>
            </a:extLst>
          </p:cNvPr>
          <p:cNvSpPr txBox="1">
            <a:spLocks/>
          </p:cNvSpPr>
          <p:nvPr/>
        </p:nvSpPr>
        <p:spPr>
          <a:xfrm>
            <a:off x="1380744" y="1665111"/>
            <a:ext cx="9603344" cy="3739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966A5C-53BE-41F7-9291-B9763D6DC0E0}"/>
              </a:ext>
            </a:extLst>
          </p:cNvPr>
          <p:cNvSpPr txBox="1">
            <a:spLocks/>
          </p:cNvSpPr>
          <p:nvPr/>
        </p:nvSpPr>
        <p:spPr>
          <a:xfrm>
            <a:off x="1407993" y="2856089"/>
            <a:ext cx="10309873" cy="2810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mn-MN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B5F5C3-CC94-4513-8E58-EBAEF51A43D2}"/>
              </a:ext>
            </a:extLst>
          </p:cNvPr>
          <p:cNvSpPr txBox="1">
            <a:spLocks/>
          </p:cNvSpPr>
          <p:nvPr/>
        </p:nvSpPr>
        <p:spPr>
          <a:xfrm>
            <a:off x="838200" y="634482"/>
            <a:ext cx="10145888" cy="116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Аудитад хамрагдсан </a:t>
            </a:r>
            <a:r>
              <a:rPr lang="mn-MN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байгууллагын тоо</a:t>
            </a:r>
            <a:endParaRPr lang="en-US" sz="3600" b="1" i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618E2E-28A8-44E3-B277-166C2B792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282128"/>
              </p:ext>
            </p:extLst>
          </p:nvPr>
        </p:nvGraphicFramePr>
        <p:xfrm>
          <a:off x="765110" y="2286000"/>
          <a:ext cx="10218977" cy="2906889"/>
        </p:xfrm>
        <a:graphic>
          <a:graphicData uri="http://schemas.openxmlformats.org/drawingml/2006/table">
            <a:tbl>
              <a:tblPr/>
              <a:tblGrid>
                <a:gridCol w="585263">
                  <a:extLst>
                    <a:ext uri="{9D8B030D-6E8A-4147-A177-3AD203B41FA5}">
                      <a16:colId xmlns:a16="http://schemas.microsoft.com/office/drawing/2014/main" val="388198639"/>
                    </a:ext>
                  </a:extLst>
                </a:gridCol>
                <a:gridCol w="3488237">
                  <a:extLst>
                    <a:ext uri="{9D8B030D-6E8A-4147-A177-3AD203B41FA5}">
                      <a16:colId xmlns:a16="http://schemas.microsoft.com/office/drawing/2014/main" val="1019619649"/>
                    </a:ext>
                  </a:extLst>
                </a:gridCol>
                <a:gridCol w="1447277">
                  <a:extLst>
                    <a:ext uri="{9D8B030D-6E8A-4147-A177-3AD203B41FA5}">
                      <a16:colId xmlns:a16="http://schemas.microsoft.com/office/drawing/2014/main" val="3629236604"/>
                    </a:ext>
                  </a:extLst>
                </a:gridCol>
                <a:gridCol w="1566067">
                  <a:extLst>
                    <a:ext uri="{9D8B030D-6E8A-4147-A177-3AD203B41FA5}">
                      <a16:colId xmlns:a16="http://schemas.microsoft.com/office/drawing/2014/main" val="2174410020"/>
                    </a:ext>
                  </a:extLst>
                </a:gridCol>
                <a:gridCol w="1686851">
                  <a:extLst>
                    <a:ext uri="{9D8B030D-6E8A-4147-A177-3AD203B41FA5}">
                      <a16:colId xmlns:a16="http://schemas.microsoft.com/office/drawing/2014/main" val="3326414043"/>
                    </a:ext>
                  </a:extLst>
                </a:gridCol>
                <a:gridCol w="1445282">
                  <a:extLst>
                    <a:ext uri="{9D8B030D-6E8A-4147-A177-3AD203B41FA5}">
                      <a16:colId xmlns:a16="http://schemas.microsoft.com/office/drawing/2014/main" val="1731010674"/>
                    </a:ext>
                  </a:extLst>
                </a:gridCol>
              </a:tblGrid>
              <a:tr h="10314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mn-M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д/д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mn-M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Үзүүлэлт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mn-MN" sz="2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ТШЗ</a:t>
                      </a:r>
                      <a:endParaRPr lang="mn-MN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mn-MN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Өмчит</a:t>
                      </a:r>
                      <a:endParaRPr lang="mn-MN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mn-MN" sz="2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ТТЗ</a:t>
                      </a:r>
                      <a:endParaRPr lang="mn-MN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mn-MN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Нийт  дүн</a:t>
                      </a:r>
                      <a:endParaRPr lang="mn-MN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208564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mn-M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Бие даасан дүгнэлт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673695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mn-MN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Түүвэрт </a:t>
                      </a:r>
                      <a:r>
                        <a:rPr lang="mn-M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хамрагдсан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mn-MN" sz="3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  <a:endParaRPr lang="en-US" sz="3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mn-MN" sz="3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US" sz="3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mn-MN" sz="3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3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mn-MN" sz="3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</a:t>
                      </a:r>
                      <a:endParaRPr lang="en-US" sz="3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172735"/>
                  </a:ext>
                </a:extLst>
              </a:tr>
              <a:tr h="7501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Нийт дүн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27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7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N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6EDDA87-3155-43B0-97DB-1506170CB7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51350" y="3639344"/>
          <a:ext cx="3289300" cy="723900"/>
        </p:xfrm>
        <a:graphic>
          <a:graphicData uri="http://schemas.openxmlformats.org/drawingml/2006/table">
            <a:tbl>
              <a:tblPr/>
              <a:tblGrid>
                <a:gridCol w="447243">
                  <a:extLst>
                    <a:ext uri="{9D8B030D-6E8A-4147-A177-3AD203B41FA5}">
                      <a16:colId xmlns:a16="http://schemas.microsoft.com/office/drawing/2014/main" val="2762517321"/>
                    </a:ext>
                  </a:extLst>
                </a:gridCol>
                <a:gridCol w="2030041">
                  <a:extLst>
                    <a:ext uri="{9D8B030D-6E8A-4147-A177-3AD203B41FA5}">
                      <a16:colId xmlns:a16="http://schemas.microsoft.com/office/drawing/2014/main" val="3688111541"/>
                    </a:ext>
                  </a:extLst>
                </a:gridCol>
                <a:gridCol w="812016">
                  <a:extLst>
                    <a:ext uri="{9D8B030D-6E8A-4147-A177-3AD203B41FA5}">
                      <a16:colId xmlns:a16="http://schemas.microsoft.com/office/drawing/2014/main" val="2097924779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Зөрчилгүй санал дүгнэлт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78073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Хязгаарлалттай санал дүгнэлт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58637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Сөрөг санал дүгнэлт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26923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Татгалзсан санал дүгнэлт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67992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80968CB-9BB1-458D-913E-82006D6A4A44}"/>
              </a:ext>
            </a:extLst>
          </p:cNvPr>
          <p:cNvSpPr txBox="1">
            <a:spLocks/>
          </p:cNvSpPr>
          <p:nvPr/>
        </p:nvSpPr>
        <p:spPr>
          <a:xfrm>
            <a:off x="2015412" y="784517"/>
            <a:ext cx="9338387" cy="678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4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Аудитын санал дүгнэлт:</a:t>
            </a:r>
            <a:endParaRPr lang="en-US" sz="40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C34896-802A-4579-A2C3-2F1F88B2A562}"/>
              </a:ext>
            </a:extLst>
          </p:cNvPr>
          <p:cNvSpPr txBox="1">
            <a:spLocks/>
          </p:cNvSpPr>
          <p:nvPr/>
        </p:nvSpPr>
        <p:spPr>
          <a:xfrm>
            <a:off x="1295400" y="1733656"/>
            <a:ext cx="10058400" cy="444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n-US" sz="2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5A268C-5697-46B2-B362-543449004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725548"/>
              </p:ext>
            </p:extLst>
          </p:nvPr>
        </p:nvGraphicFramePr>
        <p:xfrm>
          <a:off x="1101013" y="1882114"/>
          <a:ext cx="10041120" cy="4267200"/>
        </p:xfrm>
        <a:graphic>
          <a:graphicData uri="http://schemas.openxmlformats.org/drawingml/2006/table">
            <a:tbl>
              <a:tblPr/>
              <a:tblGrid>
                <a:gridCol w="513985">
                  <a:extLst>
                    <a:ext uri="{9D8B030D-6E8A-4147-A177-3AD203B41FA5}">
                      <a16:colId xmlns:a16="http://schemas.microsoft.com/office/drawing/2014/main" val="3954939474"/>
                    </a:ext>
                  </a:extLst>
                </a:gridCol>
                <a:gridCol w="3379383">
                  <a:extLst>
                    <a:ext uri="{9D8B030D-6E8A-4147-A177-3AD203B41FA5}">
                      <a16:colId xmlns:a16="http://schemas.microsoft.com/office/drawing/2014/main" val="1493243025"/>
                    </a:ext>
                  </a:extLst>
                </a:gridCol>
                <a:gridCol w="1536938">
                  <a:extLst>
                    <a:ext uri="{9D8B030D-6E8A-4147-A177-3AD203B41FA5}">
                      <a16:colId xmlns:a16="http://schemas.microsoft.com/office/drawing/2014/main" val="695744714"/>
                    </a:ext>
                  </a:extLst>
                </a:gridCol>
                <a:gridCol w="1536938">
                  <a:extLst>
                    <a:ext uri="{9D8B030D-6E8A-4147-A177-3AD203B41FA5}">
                      <a16:colId xmlns:a16="http://schemas.microsoft.com/office/drawing/2014/main" val="2399736330"/>
                    </a:ext>
                  </a:extLst>
                </a:gridCol>
                <a:gridCol w="1536938">
                  <a:extLst>
                    <a:ext uri="{9D8B030D-6E8A-4147-A177-3AD203B41FA5}">
                      <a16:colId xmlns:a16="http://schemas.microsoft.com/office/drawing/2014/main" val="3497806043"/>
                    </a:ext>
                  </a:extLst>
                </a:gridCol>
                <a:gridCol w="1536938">
                  <a:extLst>
                    <a:ext uri="{9D8B030D-6E8A-4147-A177-3AD203B41FA5}">
                      <a16:colId xmlns:a16="http://schemas.microsoft.com/office/drawing/2014/main" val="1394157053"/>
                    </a:ext>
                  </a:extLst>
                </a:gridCol>
              </a:tblGrid>
              <a:tr h="804833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д/д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Санал дүгнэлтийн хэлбэр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ТШЗ</a:t>
                      </a:r>
                      <a:endParaRPr lang="mn-M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өмчит</a:t>
                      </a:r>
                      <a:endParaRPr lang="mn-M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ТТЗ</a:t>
                      </a:r>
                      <a:endParaRPr lang="mn-M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Нийт дүн</a:t>
                      </a:r>
                      <a:endParaRPr lang="mn-M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549275"/>
                  </a:ext>
                </a:extLst>
              </a:tr>
              <a:tr h="804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Өөрчлөлтгүй </a:t>
                      </a:r>
                      <a:r>
                        <a:rPr lang="mn-M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санал дүгнэлт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r>
                        <a:rPr lang="mn-M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546463"/>
                  </a:ext>
                </a:extLst>
              </a:tr>
              <a:tr h="804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Хязгаарлалттай санал дүгнэлт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198041"/>
                  </a:ext>
                </a:extLst>
              </a:tr>
              <a:tr h="804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Сөрөг санал дүгнэлт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816057"/>
                  </a:ext>
                </a:extLst>
              </a:tr>
              <a:tr h="804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Татгалзсан санал дүгнэлт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60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2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3061</TotalTime>
  <Words>703</Words>
  <Application>Microsoft Office PowerPoint</Application>
  <PresentationFormat>Widescreen</PresentationFormat>
  <Paragraphs>169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Bahnschrift SemiBold Condensed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Төсвийн төсөлд өгсөн санал дүгнэлт /2018-2019/</dc:title>
  <dc:creator>tsengelmaav@audit.gov.mn</dc:creator>
  <cp:lastModifiedBy>User</cp:lastModifiedBy>
  <cp:revision>280</cp:revision>
  <cp:lastPrinted>2023-03-26T14:22:41Z</cp:lastPrinted>
  <dcterms:created xsi:type="dcterms:W3CDTF">2019-10-01T00:54:26Z</dcterms:created>
  <dcterms:modified xsi:type="dcterms:W3CDTF">2023-03-26T14:23:52Z</dcterms:modified>
</cp:coreProperties>
</file>