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2"/>
  </p:notesMasterIdLst>
  <p:handoutMasterIdLst>
    <p:handoutMasterId r:id="rId23"/>
  </p:handoutMasterIdLst>
  <p:sldIdLst>
    <p:sldId id="256" r:id="rId2"/>
    <p:sldId id="284" r:id="rId3"/>
    <p:sldId id="302" r:id="rId4"/>
    <p:sldId id="285" r:id="rId5"/>
    <p:sldId id="286" r:id="rId6"/>
    <p:sldId id="287" r:id="rId7"/>
    <p:sldId id="288" r:id="rId8"/>
    <p:sldId id="303" r:id="rId9"/>
    <p:sldId id="289" r:id="rId10"/>
    <p:sldId id="290" r:id="rId11"/>
    <p:sldId id="291" r:id="rId12"/>
    <p:sldId id="292" r:id="rId13"/>
    <p:sldId id="293" r:id="rId14"/>
    <p:sldId id="299" r:id="rId15"/>
    <p:sldId id="305" r:id="rId16"/>
    <p:sldId id="304" r:id="rId17"/>
    <p:sldId id="294" r:id="rId18"/>
    <p:sldId id="300" r:id="rId19"/>
    <p:sldId id="296" r:id="rId20"/>
    <p:sldId id="298" r:id="rId21"/>
  </p:sldIdLst>
  <p:sldSz cx="12192000" cy="6858000"/>
  <p:notesSz cx="7102475" cy="9388475"/>
  <p:defaultText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ortuul.B,Дарга, тэргүүлэх аудитор,70584203" initials="Bта" lastIdx="6" clrIdx="0">
    <p:extLst>
      <p:ext uri="{19B8F6BF-5375-455C-9EA6-DF929625EA0E}">
        <p15:presenceInfo xmlns:p15="http://schemas.microsoft.com/office/powerpoint/2012/main" userId="S-1-5-21-1891621740-2122378739-2573553698-1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256" autoAdjust="0"/>
  </p:normalViewPr>
  <p:slideViewPr>
    <p:cSldViewPr snapToGrid="0">
      <p:cViewPr varScale="1">
        <p:scale>
          <a:sx n="108" d="100"/>
          <a:sy n="108" d="100"/>
        </p:scale>
        <p:origin x="135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75987-72C0-407E-B485-78CD62554E09}"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D02E60C1-C06E-41AF-9C24-79E41D4B534E}">
      <dgm:prSet phldrT="[Text]"/>
      <dgm:spPr/>
      <dgm:t>
        <a:bodyPr/>
        <a:lstStyle/>
        <a:p>
          <a:pPr algn="ctr"/>
          <a:r>
            <a:rPr lang="mn-MN" dirty="0">
              <a:latin typeface="Bahnschrift Condensed" panose="020B0502040204020203" pitchFamily="34" charset="0"/>
            </a:rPr>
            <a:t>Төсвийн зарлага бууруулах</a:t>
          </a:r>
          <a:endParaRPr lang="en-US" dirty="0">
            <a:latin typeface="Bahnschrift Condensed" panose="020B0502040204020203" pitchFamily="34" charset="0"/>
          </a:endParaRPr>
        </a:p>
      </dgm:t>
    </dgm:pt>
    <dgm:pt modelId="{641DB4D6-08C8-4925-87B1-E3CEA86CB1B1}" type="parTrans" cxnId="{A501B31A-3D9D-45FD-9B22-F82952C00DDD}">
      <dgm:prSet/>
      <dgm:spPr/>
      <dgm:t>
        <a:bodyPr/>
        <a:lstStyle/>
        <a:p>
          <a:endParaRPr lang="en-US"/>
        </a:p>
      </dgm:t>
    </dgm:pt>
    <dgm:pt modelId="{A4F103FD-186A-47D0-9948-45AF8FF5E9DD}" type="sibTrans" cxnId="{A501B31A-3D9D-45FD-9B22-F82952C00DDD}">
      <dgm:prSet/>
      <dgm:spPr/>
      <dgm:t>
        <a:bodyPr/>
        <a:lstStyle/>
        <a:p>
          <a:endParaRPr lang="en-US"/>
        </a:p>
      </dgm:t>
    </dgm:pt>
    <dgm:pt modelId="{DE58E4BA-BCF1-49AB-9C24-D0E6C8888596}">
      <dgm:prSet phldrT="[Text]" custT="1"/>
      <dgm:spPr/>
      <dgm:t>
        <a:bodyPr/>
        <a:lstStyle/>
        <a:p>
          <a:pPr marL="285750" lvl="1" indent="0" algn="ctr" defTabSz="1244600">
            <a:lnSpc>
              <a:spcPct val="90000"/>
            </a:lnSpc>
            <a:spcBef>
              <a:spcPct val="0"/>
            </a:spcBef>
            <a:spcAft>
              <a:spcPct val="15000"/>
            </a:spcAft>
            <a:buNone/>
          </a:pPr>
          <a:r>
            <a:rPr lang="mn-MN" sz="2800" b="1" kern="1200" dirty="0">
              <a:solidFill>
                <a:srgbClr val="FF0000"/>
              </a:solidFill>
              <a:latin typeface="Bahnschrift Condensed" panose="020B0502040204020203" pitchFamily="34" charset="0"/>
            </a:rPr>
            <a:t>1,063.3 </a:t>
          </a:r>
          <a:r>
            <a:rPr lang="mn-MN" sz="2800" b="1" kern="1200" dirty="0">
              <a:solidFill>
                <a:srgbClr val="002060"/>
              </a:solidFill>
              <a:latin typeface="Bahnschrift Condensed" panose="020B0502040204020203" pitchFamily="34" charset="0"/>
            </a:rPr>
            <a:t>сая  төгрөгийн </a:t>
          </a:r>
          <a:r>
            <a:rPr lang="mn-MN" sz="2800" b="1" kern="1200" dirty="0">
              <a:solidFill>
                <a:srgbClr val="FF0000"/>
              </a:solidFill>
              <a:latin typeface="Bahnschrift Condensed" panose="020B0502040204020203" pitchFamily="34" charset="0"/>
            </a:rPr>
            <a:t>5 </a:t>
          </a:r>
          <a:r>
            <a:rPr lang="mn-MN" sz="2800" b="1" kern="1200" dirty="0">
              <a:solidFill>
                <a:srgbClr val="002060"/>
              </a:solidFill>
              <a:latin typeface="Bahnschrift Condensed" panose="020B0502040204020203" pitchFamily="34" charset="0"/>
            </a:rPr>
            <a:t>төсөл, арга хэмжээ</a:t>
          </a:r>
          <a:endParaRPr lang="en-US" sz="2800" b="1" kern="1200" dirty="0">
            <a:solidFill>
              <a:srgbClr val="002060"/>
            </a:solidFill>
            <a:latin typeface="Bahnschrift Condensed" panose="020B0502040204020203" pitchFamily="34" charset="0"/>
          </a:endParaRPr>
        </a:p>
      </dgm:t>
    </dgm:pt>
    <dgm:pt modelId="{4106BCCB-76E9-4585-B65C-BD09FAA4EA57}" type="parTrans" cxnId="{55D6C7FE-DF3C-4390-B9BC-A8ECE474204E}">
      <dgm:prSet/>
      <dgm:spPr/>
      <dgm:t>
        <a:bodyPr/>
        <a:lstStyle/>
        <a:p>
          <a:endParaRPr lang="en-US"/>
        </a:p>
      </dgm:t>
    </dgm:pt>
    <dgm:pt modelId="{4D33564A-E0A0-495C-B227-54B2C5E29668}" type="sibTrans" cxnId="{55D6C7FE-DF3C-4390-B9BC-A8ECE474204E}">
      <dgm:prSet/>
      <dgm:spPr/>
      <dgm:t>
        <a:bodyPr/>
        <a:lstStyle/>
        <a:p>
          <a:endParaRPr lang="en-US"/>
        </a:p>
      </dgm:t>
    </dgm:pt>
    <dgm:pt modelId="{22C08B71-4189-45F5-89E3-2122404ABF29}">
      <dgm:prSet phldrT="[Text]" custT="1"/>
      <dgm:spPr/>
      <dgm:t>
        <a:bodyPr/>
        <a:lstStyle/>
        <a:p>
          <a:pPr marL="342900" lvl="2" indent="0" algn="just" defTabSz="711200">
            <a:lnSpc>
              <a:spcPct val="90000"/>
            </a:lnSpc>
            <a:spcBef>
              <a:spcPct val="0"/>
            </a:spcBef>
            <a:spcAft>
              <a:spcPct val="15000"/>
            </a:spcAft>
          </a:pPr>
          <a:r>
            <a:rPr lang="mn-MN" sz="1600" kern="1200" dirty="0">
              <a:solidFill>
                <a:srgbClr val="002060"/>
              </a:solidFill>
              <a:latin typeface="Bahnschrift Light Condensed" panose="020B0502040204020203" pitchFamily="34" charset="0"/>
            </a:rPr>
            <a:t>Урсгал зардал -</a:t>
          </a:r>
          <a:r>
            <a:rPr lang="mn-MN" sz="1600" b="1" kern="1200" dirty="0">
              <a:solidFill>
                <a:srgbClr val="FF0000"/>
              </a:solidFill>
              <a:latin typeface="Bahnschrift Light Condensed" panose="020B0502040204020203" pitchFamily="34" charset="0"/>
            </a:rPr>
            <a:t> 18.8 </a:t>
          </a:r>
          <a:r>
            <a:rPr lang="mn-MN" sz="1600" kern="1200" dirty="0">
              <a:solidFill>
                <a:srgbClr val="002060"/>
              </a:solidFill>
              <a:latin typeface="Bahnschrift Light Condensed" panose="020B0502040204020203" pitchFamily="34" charset="0"/>
            </a:rPr>
            <a:t>сая төгрөг</a:t>
          </a:r>
          <a:endParaRPr lang="en-US" sz="1600" kern="1200" dirty="0">
            <a:solidFill>
              <a:srgbClr val="002060"/>
            </a:solidFill>
            <a:latin typeface="Bahnschrift Light Condensed" panose="020B0502040204020203" pitchFamily="34" charset="0"/>
          </a:endParaRPr>
        </a:p>
      </dgm:t>
    </dgm:pt>
    <dgm:pt modelId="{428354F1-BEA9-4CC3-AF66-15F8053E18B2}" type="parTrans" cxnId="{50616DA2-6693-49C3-B10E-A2212B0389BB}">
      <dgm:prSet/>
      <dgm:spPr/>
      <dgm:t>
        <a:bodyPr/>
        <a:lstStyle/>
        <a:p>
          <a:endParaRPr lang="en-US"/>
        </a:p>
      </dgm:t>
    </dgm:pt>
    <dgm:pt modelId="{6C324BC5-DF1C-43D9-8CFB-50218E074403}" type="sibTrans" cxnId="{50616DA2-6693-49C3-B10E-A2212B0389BB}">
      <dgm:prSet/>
      <dgm:spPr/>
      <dgm:t>
        <a:bodyPr/>
        <a:lstStyle/>
        <a:p>
          <a:endParaRPr lang="en-US"/>
        </a:p>
      </dgm:t>
    </dgm:pt>
    <dgm:pt modelId="{1942E690-D6A5-44AD-ACC9-57BC295E88F5}">
      <dgm:prSet phldrT="[Text]"/>
      <dgm:spPr/>
      <dgm:t>
        <a:bodyPr/>
        <a:lstStyle/>
        <a:p>
          <a:pPr algn="ctr"/>
          <a:r>
            <a:rPr lang="mn-MN" dirty="0">
              <a:latin typeface="Bahnschrift Condensed" panose="020B0502040204020203" pitchFamily="34" charset="0"/>
            </a:rPr>
            <a:t>Төсвийн санхүүжилтийн үр ашиг дээшлүүлэх</a:t>
          </a:r>
          <a:endParaRPr lang="en-US" dirty="0">
            <a:latin typeface="Bahnschrift Condensed" panose="020B0502040204020203" pitchFamily="34" charset="0"/>
          </a:endParaRPr>
        </a:p>
      </dgm:t>
    </dgm:pt>
    <dgm:pt modelId="{C52D0AAC-18C6-4E43-A4FF-39B316616613}" type="parTrans" cxnId="{68B2BAB5-2307-430B-9D80-7033BB96595F}">
      <dgm:prSet/>
      <dgm:spPr/>
      <dgm:t>
        <a:bodyPr/>
        <a:lstStyle/>
        <a:p>
          <a:endParaRPr lang="en-US"/>
        </a:p>
      </dgm:t>
    </dgm:pt>
    <dgm:pt modelId="{24ADB161-0D8E-419E-848B-66D23F871D2F}" type="sibTrans" cxnId="{68B2BAB5-2307-430B-9D80-7033BB96595F}">
      <dgm:prSet/>
      <dgm:spPr/>
      <dgm:t>
        <a:bodyPr/>
        <a:lstStyle/>
        <a:p>
          <a:endParaRPr lang="en-US"/>
        </a:p>
      </dgm:t>
    </dgm:pt>
    <dgm:pt modelId="{313CEBA6-6DBE-4C63-9939-9AFB26BFED73}">
      <dgm:prSet custT="1"/>
      <dgm:spPr/>
      <dgm:t>
        <a:bodyPr/>
        <a:lstStyle/>
        <a:p>
          <a:pPr marL="285750" lvl="1" indent="0" algn="l" defTabSz="1244600">
            <a:lnSpc>
              <a:spcPct val="90000"/>
            </a:lnSpc>
            <a:spcBef>
              <a:spcPct val="0"/>
            </a:spcBef>
            <a:spcAft>
              <a:spcPct val="15000"/>
            </a:spcAft>
            <a:buNone/>
          </a:pPr>
          <a:r>
            <a:rPr lang="mn-MN" sz="2800" b="1" u="none" kern="1200" dirty="0">
              <a:solidFill>
                <a:srgbClr val="FF0000"/>
              </a:solidFill>
              <a:latin typeface="Bahnschrift Condensed" panose="020B0502040204020203" pitchFamily="34" charset="0"/>
            </a:rPr>
            <a:t>2,121.3 </a:t>
          </a:r>
          <a:r>
            <a:rPr lang="mn-MN" sz="2800" b="1" u="none" kern="1200" dirty="0">
              <a:solidFill>
                <a:srgbClr val="002060"/>
              </a:solidFill>
              <a:latin typeface="Bahnschrift Condensed" panose="020B0502040204020203" pitchFamily="34" charset="0"/>
            </a:rPr>
            <a:t>сая төгрөгийн </a:t>
          </a:r>
          <a:r>
            <a:rPr lang="mn-MN" sz="2800" b="1" u="none" kern="1200" dirty="0">
              <a:solidFill>
                <a:srgbClr val="FF0000"/>
              </a:solidFill>
              <a:latin typeface="Bahnschrift Condensed" panose="020B0502040204020203" pitchFamily="34" charset="0"/>
            </a:rPr>
            <a:t>1</a:t>
          </a:r>
          <a:r>
            <a:rPr lang="en-US" sz="2800" b="1" u="none" kern="1200" dirty="0">
              <a:solidFill>
                <a:srgbClr val="FF0000"/>
              </a:solidFill>
              <a:latin typeface="Bahnschrift Condensed" panose="020B0502040204020203" pitchFamily="34" charset="0"/>
            </a:rPr>
            <a:t>6</a:t>
          </a:r>
          <a:r>
            <a:rPr lang="mn-MN" sz="2800" b="1" u="none" kern="1200" dirty="0">
              <a:solidFill>
                <a:srgbClr val="002060"/>
              </a:solidFill>
              <a:latin typeface="Bahnschrift Condensed" panose="020B0502040204020203" pitchFamily="34" charset="0"/>
            </a:rPr>
            <a:t> төсөл, арга хэмжээ</a:t>
          </a:r>
          <a:endParaRPr lang="en-US" sz="2800" b="1" kern="1200" dirty="0">
            <a:solidFill>
              <a:srgbClr val="002060"/>
            </a:solidFill>
            <a:latin typeface="Bahnschrift Condensed" panose="020B0502040204020203" pitchFamily="34" charset="0"/>
          </a:endParaRPr>
        </a:p>
      </dgm:t>
    </dgm:pt>
    <dgm:pt modelId="{944A5191-1DBF-4549-BFEC-7BB35D106CA8}" type="parTrans" cxnId="{B7283ADF-7EF7-434C-AFF3-34C6C86CB554}">
      <dgm:prSet/>
      <dgm:spPr/>
      <dgm:t>
        <a:bodyPr/>
        <a:lstStyle/>
        <a:p>
          <a:endParaRPr lang="en-US"/>
        </a:p>
      </dgm:t>
    </dgm:pt>
    <dgm:pt modelId="{9F5F9CB7-4CFA-4FC9-B4D6-1215D727B100}" type="sibTrans" cxnId="{B7283ADF-7EF7-434C-AFF3-34C6C86CB554}">
      <dgm:prSet/>
      <dgm:spPr/>
      <dgm:t>
        <a:bodyPr/>
        <a:lstStyle/>
        <a:p>
          <a:endParaRPr lang="en-US"/>
        </a:p>
      </dgm:t>
    </dgm:pt>
    <dgm:pt modelId="{543D13A7-45AB-4B81-B4FE-8F701D750228}">
      <dgm:prSet custT="1"/>
      <dgm:spPr/>
      <dgm:t>
        <a:bodyPr/>
        <a:lstStyle/>
        <a:p>
          <a:pPr marL="171450" lvl="1" indent="0" algn="l" defTabSz="711200">
            <a:lnSpc>
              <a:spcPct val="90000"/>
            </a:lnSpc>
            <a:spcBef>
              <a:spcPct val="0"/>
            </a:spcBef>
            <a:spcAft>
              <a:spcPct val="15000"/>
            </a:spcAft>
          </a:pPr>
          <a:r>
            <a:rPr lang="mn-MN" sz="1600" kern="1200" dirty="0" err="1">
              <a:solidFill>
                <a:srgbClr val="002060"/>
              </a:solidFill>
              <a:latin typeface="Bahnschrift Light Condensed" panose="020B0502040204020203" pitchFamily="34" charset="0"/>
            </a:rPr>
            <a:t>ОНТХО</a:t>
          </a:r>
          <a:r>
            <a:rPr lang="mn-MN" sz="1600" kern="1200" dirty="0">
              <a:solidFill>
                <a:srgbClr val="002060"/>
              </a:solidFill>
              <a:latin typeface="Bahnschrift Light Condensed" panose="020B0502040204020203" pitchFamily="34" charset="0"/>
            </a:rPr>
            <a:t> – </a:t>
          </a:r>
          <a:r>
            <a:rPr lang="en-US" sz="1600" b="1" kern="1200" dirty="0">
              <a:solidFill>
                <a:srgbClr val="FF0000"/>
              </a:solidFill>
              <a:latin typeface="Bahnschrift Light Condensed" panose="020B0502040204020203" pitchFamily="34" charset="0"/>
            </a:rPr>
            <a:t>1</a:t>
          </a:r>
          <a:r>
            <a:rPr lang="mn-MN" sz="1600" b="1" kern="1200" dirty="0">
              <a:solidFill>
                <a:srgbClr val="FF0000"/>
              </a:solidFill>
              <a:latin typeface="Bahnschrift Light Condensed" panose="020B0502040204020203" pitchFamily="34" charset="0"/>
            </a:rPr>
            <a:t>,455.1 </a:t>
          </a:r>
          <a:r>
            <a:rPr lang="mn-MN" sz="1600" kern="1200" dirty="0">
              <a:solidFill>
                <a:srgbClr val="002060"/>
              </a:solidFill>
              <a:latin typeface="Bahnschrift Light Condensed" panose="020B0502040204020203" pitchFamily="34" charset="0"/>
            </a:rPr>
            <a:t>сая төгрөг</a:t>
          </a:r>
          <a:endParaRPr lang="en-US" sz="1600" b="1" kern="1200" dirty="0">
            <a:latin typeface="Bahnschrift Condensed" panose="020B0502040204020203" pitchFamily="34" charset="0"/>
          </a:endParaRPr>
        </a:p>
      </dgm:t>
    </dgm:pt>
    <dgm:pt modelId="{A633C0E7-EEAC-4710-8593-160C688420B9}" type="parTrans" cxnId="{76CB8478-0A3B-4687-9C98-B3B9C4574C3C}">
      <dgm:prSet/>
      <dgm:spPr/>
      <dgm:t>
        <a:bodyPr/>
        <a:lstStyle/>
        <a:p>
          <a:endParaRPr lang="en-US"/>
        </a:p>
      </dgm:t>
    </dgm:pt>
    <dgm:pt modelId="{BA051369-8D28-435E-B807-1EEF52E0DF85}" type="sibTrans" cxnId="{76CB8478-0A3B-4687-9C98-B3B9C4574C3C}">
      <dgm:prSet/>
      <dgm:spPr/>
      <dgm:t>
        <a:bodyPr/>
        <a:lstStyle/>
        <a:p>
          <a:endParaRPr lang="en-US"/>
        </a:p>
      </dgm:t>
    </dgm:pt>
    <dgm:pt modelId="{B60E08C8-6E4F-4CBF-9590-7D39B46C3E4D}">
      <dgm:prSet custT="1"/>
      <dgm:spPr/>
      <dgm:t>
        <a:bodyPr/>
        <a:lstStyle/>
        <a:p>
          <a:pPr marL="171450" lvl="1" indent="0" algn="l" defTabSz="711200">
            <a:lnSpc>
              <a:spcPct val="90000"/>
            </a:lnSpc>
            <a:spcBef>
              <a:spcPct val="0"/>
            </a:spcBef>
            <a:spcAft>
              <a:spcPct val="15000"/>
            </a:spcAft>
          </a:pPr>
          <a:r>
            <a:rPr lang="mn-MN" sz="1600" kern="1200" dirty="0">
              <a:solidFill>
                <a:srgbClr val="002060"/>
              </a:solidFill>
              <a:latin typeface="Bahnschrift Light Condensed" panose="020B0502040204020203" pitchFamily="34" charset="0"/>
            </a:rPr>
            <a:t>БОХНСЗ – </a:t>
          </a:r>
          <a:r>
            <a:rPr lang="mn-MN" sz="1600" b="1" kern="1200" dirty="0">
              <a:solidFill>
                <a:srgbClr val="FF0000"/>
              </a:solidFill>
              <a:latin typeface="Bahnschrift Light Condensed" panose="020B0502040204020203" pitchFamily="34" charset="0"/>
            </a:rPr>
            <a:t>23.3</a:t>
          </a:r>
          <a:r>
            <a:rPr lang="mn-MN" sz="1600" b="0" kern="1200" dirty="0">
              <a:solidFill>
                <a:srgbClr val="FF0000"/>
              </a:solidFill>
              <a:latin typeface="Bahnschrift Light Condensed" panose="020B0502040204020203" pitchFamily="34" charset="0"/>
            </a:rPr>
            <a:t> </a:t>
          </a:r>
          <a:r>
            <a:rPr lang="mn-MN" sz="1600" kern="1200" dirty="0">
              <a:solidFill>
                <a:srgbClr val="002060"/>
              </a:solidFill>
              <a:latin typeface="Bahnschrift Light Condensed" panose="020B0502040204020203" pitchFamily="34" charset="0"/>
            </a:rPr>
            <a:t>сая төгрөг</a:t>
          </a:r>
          <a:endParaRPr lang="mn-MN" sz="1600" kern="1200" dirty="0">
            <a:latin typeface="Bahnschrift Condensed" panose="020B0502040204020203" pitchFamily="34" charset="0"/>
          </a:endParaRPr>
        </a:p>
      </dgm:t>
    </dgm:pt>
    <dgm:pt modelId="{C602591A-217A-49EB-A742-67124369A44B}" type="parTrans" cxnId="{E73C5DA6-FCD7-4E5C-9AA2-5AC1AC830FD6}">
      <dgm:prSet/>
      <dgm:spPr/>
      <dgm:t>
        <a:bodyPr/>
        <a:lstStyle/>
        <a:p>
          <a:endParaRPr lang="en-US"/>
        </a:p>
      </dgm:t>
    </dgm:pt>
    <dgm:pt modelId="{E5CDC257-3C8B-4036-B381-B1FF906E7939}" type="sibTrans" cxnId="{E73C5DA6-FCD7-4E5C-9AA2-5AC1AC830FD6}">
      <dgm:prSet/>
      <dgm:spPr/>
      <dgm:t>
        <a:bodyPr/>
        <a:lstStyle/>
        <a:p>
          <a:endParaRPr lang="en-US"/>
        </a:p>
      </dgm:t>
    </dgm:pt>
    <dgm:pt modelId="{D9EAE7D4-2B39-4220-9298-AAFD75B8F649}">
      <dgm:prSet custT="1"/>
      <dgm:spPr/>
      <dgm:t>
        <a:bodyPr/>
        <a:lstStyle/>
        <a:p>
          <a:pPr marL="171450" lvl="1" indent="0" algn="l" defTabSz="711200">
            <a:lnSpc>
              <a:spcPct val="90000"/>
            </a:lnSpc>
            <a:spcBef>
              <a:spcPct val="0"/>
            </a:spcBef>
            <a:spcAft>
              <a:spcPct val="15000"/>
            </a:spcAft>
          </a:pPr>
          <a:r>
            <a:rPr lang="mn-MN" sz="1600" kern="1200" dirty="0">
              <a:solidFill>
                <a:srgbClr val="002060"/>
              </a:solidFill>
              <a:latin typeface="Bahnschrift Light Condensed" panose="020B0502040204020203" pitchFamily="34" charset="0"/>
            </a:rPr>
            <a:t>Авто замын сан – </a:t>
          </a:r>
          <a:r>
            <a:rPr lang="mn-MN" sz="1600" b="1" kern="1200" dirty="0">
              <a:solidFill>
                <a:srgbClr val="FF0000"/>
              </a:solidFill>
              <a:latin typeface="Bahnschrift Light Condensed" panose="020B0502040204020203" pitchFamily="34" charset="0"/>
            </a:rPr>
            <a:t>98.0</a:t>
          </a:r>
          <a:r>
            <a:rPr lang="mn-MN" sz="1600" kern="1200" dirty="0">
              <a:latin typeface="Bahnschrift Condensed" panose="020B0502040204020203" pitchFamily="34" charset="0"/>
            </a:rPr>
            <a:t> </a:t>
          </a:r>
          <a:r>
            <a:rPr lang="mn-MN" sz="1600" kern="1200" dirty="0">
              <a:solidFill>
                <a:srgbClr val="002060"/>
              </a:solidFill>
              <a:latin typeface="Bahnschrift Light Condensed" panose="020B0502040204020203" pitchFamily="34" charset="0"/>
            </a:rPr>
            <a:t>сая төгрөг</a:t>
          </a:r>
        </a:p>
      </dgm:t>
    </dgm:pt>
    <dgm:pt modelId="{CD25DB58-B7FC-4427-9F71-5FCB17FEA334}" type="parTrans" cxnId="{FCB2DD6F-2FA2-4A37-82F7-F38920255E81}">
      <dgm:prSet/>
      <dgm:spPr/>
      <dgm:t>
        <a:bodyPr/>
        <a:lstStyle/>
        <a:p>
          <a:endParaRPr lang="en-US"/>
        </a:p>
      </dgm:t>
    </dgm:pt>
    <dgm:pt modelId="{4B94A4AD-79C7-4AD5-921C-03C3E8AA090B}" type="sibTrans" cxnId="{FCB2DD6F-2FA2-4A37-82F7-F38920255E81}">
      <dgm:prSet/>
      <dgm:spPr/>
      <dgm:t>
        <a:bodyPr/>
        <a:lstStyle/>
        <a:p>
          <a:endParaRPr lang="en-US"/>
        </a:p>
      </dgm:t>
    </dgm:pt>
    <dgm:pt modelId="{EA0F2449-9869-4D96-9AB2-5B9A3556BD27}">
      <dgm:prSet custT="1"/>
      <dgm:spPr/>
      <dgm:t>
        <a:bodyPr/>
        <a:lstStyle/>
        <a:p>
          <a:pPr marL="171450" lvl="1" indent="0" algn="l" defTabSz="711200">
            <a:lnSpc>
              <a:spcPct val="90000"/>
            </a:lnSpc>
            <a:spcBef>
              <a:spcPct val="0"/>
            </a:spcBef>
            <a:spcAft>
              <a:spcPct val="15000"/>
            </a:spcAft>
          </a:pPr>
          <a:r>
            <a:rPr lang="mn-MN" sz="1600" kern="1200" dirty="0" err="1">
              <a:solidFill>
                <a:srgbClr val="002060"/>
              </a:solidFill>
              <a:latin typeface="Bahnschrift Light Condensed" panose="020B0502040204020203" pitchFamily="34" charset="0"/>
            </a:rPr>
            <a:t>ОНХС</a:t>
          </a:r>
          <a:r>
            <a:rPr lang="mn-MN" sz="1600" kern="1200" dirty="0">
              <a:solidFill>
                <a:srgbClr val="002060"/>
              </a:solidFill>
              <a:latin typeface="Bahnschrift Light Condensed" panose="020B0502040204020203" pitchFamily="34" charset="0"/>
            </a:rPr>
            <a:t>- </a:t>
          </a:r>
          <a:r>
            <a:rPr lang="mn-MN" sz="1600" b="1" kern="1200" dirty="0">
              <a:solidFill>
                <a:srgbClr val="FF0000"/>
              </a:solidFill>
              <a:latin typeface="Bahnschrift Light Condensed" panose="020B0502040204020203" pitchFamily="34" charset="0"/>
            </a:rPr>
            <a:t>81.5</a:t>
          </a:r>
          <a:r>
            <a:rPr lang="mn-MN" sz="1600" b="1" kern="1200" dirty="0">
              <a:solidFill>
                <a:srgbClr val="C00000"/>
              </a:solidFill>
              <a:latin typeface="Bahnschrift Light Condensed" panose="020B0502040204020203" pitchFamily="34" charset="0"/>
            </a:rPr>
            <a:t> </a:t>
          </a:r>
          <a:r>
            <a:rPr lang="mn-MN" sz="1600" kern="1200" dirty="0">
              <a:solidFill>
                <a:srgbClr val="002060"/>
              </a:solidFill>
              <a:latin typeface="Bahnschrift Light Condensed" panose="020B0502040204020203" pitchFamily="34" charset="0"/>
            </a:rPr>
            <a:t>сая төгрөг</a:t>
          </a:r>
          <a:endParaRPr lang="en-US" sz="1600" b="1" kern="1200" dirty="0">
            <a:latin typeface="Bahnschrift Condensed" panose="020B0502040204020203" pitchFamily="34" charset="0"/>
          </a:endParaRPr>
        </a:p>
      </dgm:t>
    </dgm:pt>
    <dgm:pt modelId="{84A9C1E2-B402-4A7B-AF83-7AE3A9AF6A24}" type="parTrans" cxnId="{9609C60E-3255-4D8D-8DCF-825486BC0C2B}">
      <dgm:prSet/>
      <dgm:spPr/>
      <dgm:t>
        <a:bodyPr/>
        <a:lstStyle/>
        <a:p>
          <a:endParaRPr lang="en-US"/>
        </a:p>
      </dgm:t>
    </dgm:pt>
    <dgm:pt modelId="{E8F88809-BA66-4729-B485-941FC457ACA7}" type="sibTrans" cxnId="{9609C60E-3255-4D8D-8DCF-825486BC0C2B}">
      <dgm:prSet/>
      <dgm:spPr/>
      <dgm:t>
        <a:bodyPr/>
        <a:lstStyle/>
        <a:p>
          <a:endParaRPr lang="en-US"/>
        </a:p>
      </dgm:t>
    </dgm:pt>
    <dgm:pt modelId="{5E9D532D-5872-4BDB-BF0C-3A17E43F0956}">
      <dgm:prSet custT="1"/>
      <dgm:spPr/>
      <dgm:t>
        <a:bodyPr/>
        <a:lstStyle/>
        <a:p>
          <a:pPr marL="342900" lvl="2" indent="0" algn="just" defTabSz="711200">
            <a:lnSpc>
              <a:spcPct val="90000"/>
            </a:lnSpc>
            <a:spcBef>
              <a:spcPct val="0"/>
            </a:spcBef>
            <a:spcAft>
              <a:spcPct val="15000"/>
            </a:spcAft>
            <a:buChar char="•"/>
          </a:pPr>
          <a:r>
            <a:rPr lang="mn-MN" sz="1600" kern="1200" dirty="0">
              <a:solidFill>
                <a:srgbClr val="002060"/>
              </a:solidFill>
              <a:latin typeface="Bahnschrift Light Condensed" panose="020B0502040204020203" pitchFamily="34" charset="0"/>
              <a:ea typeface="+mn-ea"/>
              <a:cs typeface="+mn-cs"/>
            </a:rPr>
            <a:t>Хөдөө аж ахуйн сан -</a:t>
          </a:r>
          <a:r>
            <a:rPr lang="mn-MN" sz="1600" b="1" kern="1200" dirty="0">
              <a:solidFill>
                <a:srgbClr val="FF0000"/>
              </a:solidFill>
              <a:latin typeface="Bahnschrift Light Condensed" panose="020B0502040204020203" pitchFamily="34" charset="0"/>
              <a:ea typeface="+mn-ea"/>
              <a:cs typeface="+mn-cs"/>
            </a:rPr>
            <a:t>719.5</a:t>
          </a:r>
          <a:r>
            <a:rPr lang="mn-MN" sz="1600" kern="1200" dirty="0">
              <a:solidFill>
                <a:srgbClr val="002060"/>
              </a:solidFill>
              <a:latin typeface="Bahnschrift Light Condensed" panose="020B0502040204020203" pitchFamily="34" charset="0"/>
              <a:ea typeface="+mn-ea"/>
              <a:cs typeface="+mn-cs"/>
            </a:rPr>
            <a:t> сая төгрөг</a:t>
          </a:r>
        </a:p>
      </dgm:t>
    </dgm:pt>
    <dgm:pt modelId="{F894D7BD-E391-4524-885C-6C6B8EF55A8E}" type="parTrans" cxnId="{1B3F7A2A-F6A6-4CA8-BA5E-D12E16AC50B1}">
      <dgm:prSet/>
      <dgm:spPr/>
      <dgm:t>
        <a:bodyPr/>
        <a:lstStyle/>
        <a:p>
          <a:endParaRPr lang="en-US"/>
        </a:p>
      </dgm:t>
    </dgm:pt>
    <dgm:pt modelId="{B70563D0-9DAA-4D3F-9330-598D6EEC829B}" type="sibTrans" cxnId="{1B3F7A2A-F6A6-4CA8-BA5E-D12E16AC50B1}">
      <dgm:prSet/>
      <dgm:spPr/>
      <dgm:t>
        <a:bodyPr/>
        <a:lstStyle/>
        <a:p>
          <a:endParaRPr lang="en-US"/>
        </a:p>
      </dgm:t>
    </dgm:pt>
    <dgm:pt modelId="{511D40CE-2021-4AAD-A952-E140AC54FF13}">
      <dgm:prSet custT="1"/>
      <dgm:spPr/>
      <dgm:t>
        <a:bodyPr/>
        <a:lstStyle/>
        <a:p>
          <a:pPr marL="342900" lvl="2" indent="0" algn="just" defTabSz="711200">
            <a:lnSpc>
              <a:spcPct val="90000"/>
            </a:lnSpc>
            <a:spcBef>
              <a:spcPct val="0"/>
            </a:spcBef>
            <a:spcAft>
              <a:spcPct val="15000"/>
            </a:spcAft>
          </a:pPr>
          <a:r>
            <a:rPr lang="mn-MN" sz="1600" kern="1200" dirty="0">
              <a:solidFill>
                <a:srgbClr val="002060"/>
              </a:solidFill>
              <a:latin typeface="Bahnschrift Light Condensed" panose="020B0502040204020203" pitchFamily="34" charset="0"/>
            </a:rPr>
            <a:t>БОХНСЗ – </a:t>
          </a:r>
          <a:r>
            <a:rPr lang="mn-MN" sz="1600" b="1" kern="1200" dirty="0">
              <a:solidFill>
                <a:srgbClr val="FF0000"/>
              </a:solidFill>
              <a:latin typeface="Bahnschrift Light Condensed" panose="020B0502040204020203" pitchFamily="34" charset="0"/>
            </a:rPr>
            <a:t>325.0</a:t>
          </a:r>
          <a:r>
            <a:rPr lang="mn-MN" sz="1600" b="1" kern="1200" dirty="0">
              <a:solidFill>
                <a:srgbClr val="C00000"/>
              </a:solidFill>
              <a:latin typeface="Bahnschrift Light Condensed" panose="020B0502040204020203" pitchFamily="34" charset="0"/>
            </a:rPr>
            <a:t> </a:t>
          </a:r>
          <a:r>
            <a:rPr lang="mn-MN" sz="1600" kern="1200" dirty="0">
              <a:solidFill>
                <a:srgbClr val="002060"/>
              </a:solidFill>
              <a:latin typeface="Bahnschrift Light Condensed" panose="020B0502040204020203" pitchFamily="34" charset="0"/>
            </a:rPr>
            <a:t>сая төгрөг</a:t>
          </a:r>
          <a:endParaRPr lang="mn-MN" sz="1600" kern="1200" dirty="0">
            <a:latin typeface="Bahnschrift Condensed" panose="020B0502040204020203" pitchFamily="34" charset="0"/>
          </a:endParaRPr>
        </a:p>
      </dgm:t>
    </dgm:pt>
    <dgm:pt modelId="{2B286BBE-54EC-4D20-8A81-0EE454232CC8}" type="sibTrans" cxnId="{EE6F0293-A187-4C54-A9A6-06C8C7615DD2}">
      <dgm:prSet/>
      <dgm:spPr/>
      <dgm:t>
        <a:bodyPr/>
        <a:lstStyle/>
        <a:p>
          <a:endParaRPr lang="en-US"/>
        </a:p>
      </dgm:t>
    </dgm:pt>
    <dgm:pt modelId="{422E1FBE-3FC0-434E-8DD6-397CF45212CE}" type="parTrans" cxnId="{EE6F0293-A187-4C54-A9A6-06C8C7615DD2}">
      <dgm:prSet/>
      <dgm:spPr/>
      <dgm:t>
        <a:bodyPr/>
        <a:lstStyle/>
        <a:p>
          <a:endParaRPr lang="en-US"/>
        </a:p>
      </dgm:t>
    </dgm:pt>
    <dgm:pt modelId="{F6822C88-C217-47F8-BD56-502338910A8B}">
      <dgm:prSet custT="1"/>
      <dgm:spPr/>
      <dgm:t>
        <a:bodyPr/>
        <a:lstStyle/>
        <a:p>
          <a:pPr marL="171450" lvl="1" indent="0" algn="l" defTabSz="711200">
            <a:lnSpc>
              <a:spcPct val="90000"/>
            </a:lnSpc>
            <a:spcBef>
              <a:spcPct val="0"/>
            </a:spcBef>
            <a:spcAft>
              <a:spcPct val="15000"/>
            </a:spcAft>
            <a:buChar char="•"/>
          </a:pPr>
          <a:r>
            <a:rPr lang="mn-MN" sz="1600" kern="1200" dirty="0" err="1">
              <a:solidFill>
                <a:srgbClr val="002060"/>
              </a:solidFill>
              <a:latin typeface="Bahnschrift Light Condensed" panose="020B0502040204020203" pitchFamily="34" charset="0"/>
              <a:ea typeface="+mn-ea"/>
              <a:cs typeface="+mn-cs"/>
            </a:rPr>
            <a:t>ОНТХОБ</a:t>
          </a:r>
          <a:r>
            <a:rPr lang="mn-MN" sz="1600" kern="1200" dirty="0">
              <a:solidFill>
                <a:srgbClr val="002060"/>
              </a:solidFill>
              <a:latin typeface="Bahnschrift Light Condensed" panose="020B0502040204020203" pitchFamily="34" charset="0"/>
              <a:ea typeface="+mn-ea"/>
              <a:cs typeface="+mn-cs"/>
            </a:rPr>
            <a:t>- </a:t>
          </a:r>
          <a:r>
            <a:rPr lang="mn-MN" sz="1600" b="1" kern="1200" dirty="0">
              <a:solidFill>
                <a:srgbClr val="FF0000"/>
              </a:solidFill>
              <a:latin typeface="Bahnschrift Light Condensed" panose="020B0502040204020203" pitchFamily="34" charset="0"/>
              <a:ea typeface="+mn-ea"/>
              <a:cs typeface="+mn-cs"/>
            </a:rPr>
            <a:t>463.4</a:t>
          </a:r>
          <a:r>
            <a:rPr lang="mn-MN" sz="1600" kern="1200" dirty="0">
              <a:solidFill>
                <a:srgbClr val="002060"/>
              </a:solidFill>
              <a:latin typeface="Bahnschrift Light Condensed" panose="020B0502040204020203" pitchFamily="34" charset="0"/>
              <a:ea typeface="+mn-ea"/>
              <a:cs typeface="+mn-cs"/>
            </a:rPr>
            <a:t> сая төгрөг</a:t>
          </a:r>
          <a:endParaRPr lang="en-US" sz="1600" kern="1200" dirty="0">
            <a:solidFill>
              <a:srgbClr val="002060"/>
            </a:solidFill>
            <a:latin typeface="Bahnschrift Light Condensed" panose="020B0502040204020203" pitchFamily="34" charset="0"/>
            <a:ea typeface="+mn-ea"/>
            <a:cs typeface="+mn-cs"/>
          </a:endParaRPr>
        </a:p>
      </dgm:t>
    </dgm:pt>
    <dgm:pt modelId="{2EC8EDA8-0AE3-4850-A262-52FF086339BA}" type="parTrans" cxnId="{908A6487-0BC1-41DC-83DD-E236B9E12D0D}">
      <dgm:prSet/>
      <dgm:spPr/>
      <dgm:t>
        <a:bodyPr/>
        <a:lstStyle/>
        <a:p>
          <a:endParaRPr lang="en-US"/>
        </a:p>
      </dgm:t>
    </dgm:pt>
    <dgm:pt modelId="{28514AE6-D06D-456A-A03C-8B26B677527A}" type="sibTrans" cxnId="{908A6487-0BC1-41DC-83DD-E236B9E12D0D}">
      <dgm:prSet/>
      <dgm:spPr/>
      <dgm:t>
        <a:bodyPr/>
        <a:lstStyle/>
        <a:p>
          <a:endParaRPr lang="en-US"/>
        </a:p>
      </dgm:t>
    </dgm:pt>
    <dgm:pt modelId="{37AD830B-B5E1-4B39-8C4B-67FD1B1E15F1}" type="pres">
      <dgm:prSet presAssocID="{12975987-72C0-407E-B485-78CD62554E09}" presName="diagram" presStyleCnt="0">
        <dgm:presLayoutVars>
          <dgm:dir/>
          <dgm:animLvl val="lvl"/>
          <dgm:resizeHandles val="exact"/>
        </dgm:presLayoutVars>
      </dgm:prSet>
      <dgm:spPr/>
    </dgm:pt>
    <dgm:pt modelId="{C0FFD2D6-9F99-493F-92EA-0CE14F1FB99A}" type="pres">
      <dgm:prSet presAssocID="{D02E60C1-C06E-41AF-9C24-79E41D4B534E}" presName="compNode" presStyleCnt="0"/>
      <dgm:spPr/>
    </dgm:pt>
    <dgm:pt modelId="{E029C896-656D-42DA-823B-7DC95BE34DD3}" type="pres">
      <dgm:prSet presAssocID="{D02E60C1-C06E-41AF-9C24-79E41D4B534E}" presName="childRect" presStyleLbl="bgAcc1" presStyleIdx="0" presStyleCnt="2" custScaleX="113313" custScaleY="101329" custLinFactNeighborX="2332" custLinFactNeighborY="4565">
        <dgm:presLayoutVars>
          <dgm:bulletEnabled val="1"/>
        </dgm:presLayoutVars>
      </dgm:prSet>
      <dgm:spPr/>
    </dgm:pt>
    <dgm:pt modelId="{75E6A732-4B5E-4DBD-B487-674917720FCB}" type="pres">
      <dgm:prSet presAssocID="{D02E60C1-C06E-41AF-9C24-79E41D4B534E}" presName="parentText" presStyleLbl="node1" presStyleIdx="0" presStyleCnt="0">
        <dgm:presLayoutVars>
          <dgm:chMax val="0"/>
          <dgm:bulletEnabled val="1"/>
        </dgm:presLayoutVars>
      </dgm:prSet>
      <dgm:spPr/>
    </dgm:pt>
    <dgm:pt modelId="{187EE124-11CD-4521-AA18-0D72FD534940}" type="pres">
      <dgm:prSet presAssocID="{D02E60C1-C06E-41AF-9C24-79E41D4B534E}" presName="parentRect" presStyleLbl="alignNode1" presStyleIdx="0" presStyleCnt="2" custScaleX="114104" custLinFactNeighborX="2318" custLinFactNeighborY="-3649"/>
      <dgm:spPr/>
    </dgm:pt>
    <dgm:pt modelId="{E9E696D9-E16A-41AA-83BA-D146898924B8}" type="pres">
      <dgm:prSet presAssocID="{D02E60C1-C06E-41AF-9C24-79E41D4B534E}"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6FD5379-6D10-4604-9B18-159684134AFA}" type="pres">
      <dgm:prSet presAssocID="{A4F103FD-186A-47D0-9948-45AF8FF5E9DD}" presName="sibTrans" presStyleLbl="sibTrans2D1" presStyleIdx="0" presStyleCnt="0"/>
      <dgm:spPr/>
    </dgm:pt>
    <dgm:pt modelId="{C0AE3593-DEEF-4664-BF81-2B1A371C36C5}" type="pres">
      <dgm:prSet presAssocID="{1942E690-D6A5-44AD-ACC9-57BC295E88F5}" presName="compNode" presStyleCnt="0"/>
      <dgm:spPr/>
    </dgm:pt>
    <dgm:pt modelId="{DF697D89-DE65-4C08-9F5A-BFD14769BBB8}" type="pres">
      <dgm:prSet presAssocID="{1942E690-D6A5-44AD-ACC9-57BC295E88F5}" presName="childRect" presStyleLbl="bgAcc1" presStyleIdx="1" presStyleCnt="2" custScaleX="111033" custScaleY="95282" custLinFactNeighborX="2328" custLinFactNeighborY="2270">
        <dgm:presLayoutVars>
          <dgm:bulletEnabled val="1"/>
        </dgm:presLayoutVars>
      </dgm:prSet>
      <dgm:spPr/>
    </dgm:pt>
    <dgm:pt modelId="{6F741E37-EFC9-4010-A825-91C4EBFF7008}" type="pres">
      <dgm:prSet presAssocID="{1942E690-D6A5-44AD-ACC9-57BC295E88F5}" presName="parentText" presStyleLbl="node1" presStyleIdx="0" presStyleCnt="0">
        <dgm:presLayoutVars>
          <dgm:chMax val="0"/>
          <dgm:bulletEnabled val="1"/>
        </dgm:presLayoutVars>
      </dgm:prSet>
      <dgm:spPr/>
    </dgm:pt>
    <dgm:pt modelId="{4B844680-BF2A-47C7-A17E-A6CB2C21A746}" type="pres">
      <dgm:prSet presAssocID="{1942E690-D6A5-44AD-ACC9-57BC295E88F5}" presName="parentRect" presStyleLbl="alignNode1" presStyleIdx="1" presStyleCnt="2" custScaleX="110970" custLinFactNeighborX="1698" custLinFactNeighborY="-418"/>
      <dgm:spPr/>
    </dgm:pt>
    <dgm:pt modelId="{DDACC81F-9DCB-4566-A1B1-14CCA0DA3998}" type="pres">
      <dgm:prSet presAssocID="{1942E690-D6A5-44AD-ACC9-57BC295E88F5}" presName="adorn" presStyleLbl="fgAccFollowNode1" presStyleIdx="1" presStyleCnt="2" custLinFactNeighborX="-259"/>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Lst>
  <dgm:cxnLst>
    <dgm:cxn modelId="{DDABC506-1EE7-42C2-AA8B-5F5EA58C9F24}" type="presOf" srcId="{1942E690-D6A5-44AD-ACC9-57BC295E88F5}" destId="{4B844680-BF2A-47C7-A17E-A6CB2C21A746}" srcOrd="1" destOrd="0" presId="urn:microsoft.com/office/officeart/2005/8/layout/bList2"/>
    <dgm:cxn modelId="{7D18160D-6F23-468C-915B-EC9FCE64F2CA}" type="presOf" srcId="{DE58E4BA-BCF1-49AB-9C24-D0E6C8888596}" destId="{E029C896-656D-42DA-823B-7DC95BE34DD3}" srcOrd="0" destOrd="0" presId="urn:microsoft.com/office/officeart/2005/8/layout/bList2"/>
    <dgm:cxn modelId="{9609C60E-3255-4D8D-8DCF-825486BC0C2B}" srcId="{1942E690-D6A5-44AD-ACC9-57BC295E88F5}" destId="{EA0F2449-9869-4D96-9AB2-5B9A3556BD27}" srcOrd="3" destOrd="0" parTransId="{84A9C1E2-B402-4A7B-AF83-7AE3A9AF6A24}" sibTransId="{E8F88809-BA66-4729-B485-941FC457ACA7}"/>
    <dgm:cxn modelId="{A3119718-DD03-4814-892C-356DD9AC58BF}" type="presOf" srcId="{D02E60C1-C06E-41AF-9C24-79E41D4B534E}" destId="{187EE124-11CD-4521-AA18-0D72FD534940}" srcOrd="1" destOrd="0" presId="urn:microsoft.com/office/officeart/2005/8/layout/bList2"/>
    <dgm:cxn modelId="{A501B31A-3D9D-45FD-9B22-F82952C00DDD}" srcId="{12975987-72C0-407E-B485-78CD62554E09}" destId="{D02E60C1-C06E-41AF-9C24-79E41D4B534E}" srcOrd="0" destOrd="0" parTransId="{641DB4D6-08C8-4925-87B1-E3CEA86CB1B1}" sibTransId="{A4F103FD-186A-47D0-9948-45AF8FF5E9DD}"/>
    <dgm:cxn modelId="{CF33CA1B-390E-4F24-B38F-F314833E40E1}" type="presOf" srcId="{1942E690-D6A5-44AD-ACC9-57BC295E88F5}" destId="{6F741E37-EFC9-4010-A825-91C4EBFF7008}" srcOrd="0" destOrd="0" presId="urn:microsoft.com/office/officeart/2005/8/layout/bList2"/>
    <dgm:cxn modelId="{1B3F7A2A-F6A6-4CA8-BA5E-D12E16AC50B1}" srcId="{DE58E4BA-BCF1-49AB-9C24-D0E6C8888596}" destId="{5E9D532D-5872-4BDB-BF0C-3A17E43F0956}" srcOrd="2" destOrd="0" parTransId="{F894D7BD-E391-4524-885C-6C6B8EF55A8E}" sibTransId="{B70563D0-9DAA-4D3F-9330-598D6EEC829B}"/>
    <dgm:cxn modelId="{E4E6582F-766E-41AC-A3A3-EFE8317DDE67}" type="presOf" srcId="{12975987-72C0-407E-B485-78CD62554E09}" destId="{37AD830B-B5E1-4B39-8C4B-67FD1B1E15F1}" srcOrd="0" destOrd="0" presId="urn:microsoft.com/office/officeart/2005/8/layout/bList2"/>
    <dgm:cxn modelId="{01126A40-720B-4F62-98FC-9BCA5BE7B567}" type="presOf" srcId="{A4F103FD-186A-47D0-9948-45AF8FF5E9DD}" destId="{86FD5379-6D10-4604-9B18-159684134AFA}" srcOrd="0" destOrd="0" presId="urn:microsoft.com/office/officeart/2005/8/layout/bList2"/>
    <dgm:cxn modelId="{F343C368-932E-4653-83E3-4BA69642266F}" type="presOf" srcId="{B60E08C8-6E4F-4CBF-9590-7D39B46C3E4D}" destId="{DF697D89-DE65-4C08-9F5A-BFD14769BBB8}" srcOrd="0" destOrd="4" presId="urn:microsoft.com/office/officeart/2005/8/layout/bList2"/>
    <dgm:cxn modelId="{5D8B894E-BA2B-4020-8D8C-00CBDB09EE9C}" type="presOf" srcId="{5E9D532D-5872-4BDB-BF0C-3A17E43F0956}" destId="{E029C896-656D-42DA-823B-7DC95BE34DD3}" srcOrd="0" destOrd="3" presId="urn:microsoft.com/office/officeart/2005/8/layout/bList2"/>
    <dgm:cxn modelId="{FCB2DD6F-2FA2-4A37-82F7-F38920255E81}" srcId="{1942E690-D6A5-44AD-ACC9-57BC295E88F5}" destId="{D9EAE7D4-2B39-4220-9298-AAFD75B8F649}" srcOrd="5" destOrd="0" parTransId="{CD25DB58-B7FC-4427-9F71-5FCB17FEA334}" sibTransId="{4B94A4AD-79C7-4AD5-921C-03C3E8AA090B}"/>
    <dgm:cxn modelId="{6388CF70-6288-45AD-B4B6-4E540887620F}" type="presOf" srcId="{EA0F2449-9869-4D96-9AB2-5B9A3556BD27}" destId="{DF697D89-DE65-4C08-9F5A-BFD14769BBB8}" srcOrd="0" destOrd="3" presId="urn:microsoft.com/office/officeart/2005/8/layout/bList2"/>
    <dgm:cxn modelId="{76CB8478-0A3B-4687-9C98-B3B9C4574C3C}" srcId="{1942E690-D6A5-44AD-ACC9-57BC295E88F5}" destId="{543D13A7-45AB-4B81-B4FE-8F701D750228}" srcOrd="1" destOrd="0" parTransId="{A633C0E7-EEAC-4710-8593-160C688420B9}" sibTransId="{BA051369-8D28-435E-B807-1EEF52E0DF85}"/>
    <dgm:cxn modelId="{40D80B59-5A88-4D1F-83C1-6893A93592FB}" type="presOf" srcId="{543D13A7-45AB-4B81-B4FE-8F701D750228}" destId="{DF697D89-DE65-4C08-9F5A-BFD14769BBB8}" srcOrd="0" destOrd="1" presId="urn:microsoft.com/office/officeart/2005/8/layout/bList2"/>
    <dgm:cxn modelId="{56CCC359-69D5-4237-9434-35E10134A7E0}" type="presOf" srcId="{313CEBA6-6DBE-4C63-9939-9AFB26BFED73}" destId="{DF697D89-DE65-4C08-9F5A-BFD14769BBB8}" srcOrd="0" destOrd="0" presId="urn:microsoft.com/office/officeart/2005/8/layout/bList2"/>
    <dgm:cxn modelId="{908A6487-0BC1-41DC-83DD-E236B9E12D0D}" srcId="{1942E690-D6A5-44AD-ACC9-57BC295E88F5}" destId="{F6822C88-C217-47F8-BD56-502338910A8B}" srcOrd="2" destOrd="0" parTransId="{2EC8EDA8-0AE3-4850-A262-52FF086339BA}" sibTransId="{28514AE6-D06D-456A-A03C-8B26B677527A}"/>
    <dgm:cxn modelId="{EE6F0293-A187-4C54-A9A6-06C8C7615DD2}" srcId="{DE58E4BA-BCF1-49AB-9C24-D0E6C8888596}" destId="{511D40CE-2021-4AAD-A952-E140AC54FF13}" srcOrd="1" destOrd="0" parTransId="{422E1FBE-3FC0-434E-8DD6-397CF45212CE}" sibTransId="{2B286BBE-54EC-4D20-8A81-0EE454232CC8}"/>
    <dgm:cxn modelId="{50616DA2-6693-49C3-B10E-A2212B0389BB}" srcId="{DE58E4BA-BCF1-49AB-9C24-D0E6C8888596}" destId="{22C08B71-4189-45F5-89E3-2122404ABF29}" srcOrd="0" destOrd="0" parTransId="{428354F1-BEA9-4CC3-AF66-15F8053E18B2}" sibTransId="{6C324BC5-DF1C-43D9-8CFB-50218E074403}"/>
    <dgm:cxn modelId="{E73C5DA6-FCD7-4E5C-9AA2-5AC1AC830FD6}" srcId="{1942E690-D6A5-44AD-ACC9-57BC295E88F5}" destId="{B60E08C8-6E4F-4CBF-9590-7D39B46C3E4D}" srcOrd="4" destOrd="0" parTransId="{C602591A-217A-49EB-A742-67124369A44B}" sibTransId="{E5CDC257-3C8B-4036-B381-B1FF906E7939}"/>
    <dgm:cxn modelId="{68B2BAB5-2307-430B-9D80-7033BB96595F}" srcId="{12975987-72C0-407E-B485-78CD62554E09}" destId="{1942E690-D6A5-44AD-ACC9-57BC295E88F5}" srcOrd="1" destOrd="0" parTransId="{C52D0AAC-18C6-4E43-A4FF-39B316616613}" sibTransId="{24ADB161-0D8E-419E-848B-66D23F871D2F}"/>
    <dgm:cxn modelId="{3239DAD2-C032-4EEC-8F7D-E2C30576868B}" type="presOf" srcId="{F6822C88-C217-47F8-BD56-502338910A8B}" destId="{DF697D89-DE65-4C08-9F5A-BFD14769BBB8}" srcOrd="0" destOrd="2" presId="urn:microsoft.com/office/officeart/2005/8/layout/bList2"/>
    <dgm:cxn modelId="{CF5C6FD4-A03F-4E4B-8163-BB9F352946F8}" type="presOf" srcId="{D02E60C1-C06E-41AF-9C24-79E41D4B534E}" destId="{75E6A732-4B5E-4DBD-B487-674917720FCB}" srcOrd="0" destOrd="0" presId="urn:microsoft.com/office/officeart/2005/8/layout/bList2"/>
    <dgm:cxn modelId="{9DF8BCD4-4B95-4A48-8FF9-93569A8BF6F9}" type="presOf" srcId="{22C08B71-4189-45F5-89E3-2122404ABF29}" destId="{E029C896-656D-42DA-823B-7DC95BE34DD3}" srcOrd="0" destOrd="1" presId="urn:microsoft.com/office/officeart/2005/8/layout/bList2"/>
    <dgm:cxn modelId="{B7283ADF-7EF7-434C-AFF3-34C6C86CB554}" srcId="{1942E690-D6A5-44AD-ACC9-57BC295E88F5}" destId="{313CEBA6-6DBE-4C63-9939-9AFB26BFED73}" srcOrd="0" destOrd="0" parTransId="{944A5191-1DBF-4549-BFEC-7BB35D106CA8}" sibTransId="{9F5F9CB7-4CFA-4FC9-B4D6-1215D727B100}"/>
    <dgm:cxn modelId="{32A8BBEC-C2E0-4F68-A3BF-77D1860213A7}" type="presOf" srcId="{D9EAE7D4-2B39-4220-9298-AAFD75B8F649}" destId="{DF697D89-DE65-4C08-9F5A-BFD14769BBB8}" srcOrd="0" destOrd="5" presId="urn:microsoft.com/office/officeart/2005/8/layout/bList2"/>
    <dgm:cxn modelId="{92B993FE-6A53-4D79-8F8F-29A467B4FADD}" type="presOf" srcId="{511D40CE-2021-4AAD-A952-E140AC54FF13}" destId="{E029C896-656D-42DA-823B-7DC95BE34DD3}" srcOrd="0" destOrd="2" presId="urn:microsoft.com/office/officeart/2005/8/layout/bList2"/>
    <dgm:cxn modelId="{55D6C7FE-DF3C-4390-B9BC-A8ECE474204E}" srcId="{D02E60C1-C06E-41AF-9C24-79E41D4B534E}" destId="{DE58E4BA-BCF1-49AB-9C24-D0E6C8888596}" srcOrd="0" destOrd="0" parTransId="{4106BCCB-76E9-4585-B65C-BD09FAA4EA57}" sibTransId="{4D33564A-E0A0-495C-B227-54B2C5E29668}"/>
    <dgm:cxn modelId="{A9A86ACF-A086-4C16-A0A9-55FDA7168C00}" type="presParOf" srcId="{37AD830B-B5E1-4B39-8C4B-67FD1B1E15F1}" destId="{C0FFD2D6-9F99-493F-92EA-0CE14F1FB99A}" srcOrd="0" destOrd="0" presId="urn:microsoft.com/office/officeart/2005/8/layout/bList2"/>
    <dgm:cxn modelId="{E22F6A7F-AD87-4CF6-8AE3-D50E133F82E2}" type="presParOf" srcId="{C0FFD2D6-9F99-493F-92EA-0CE14F1FB99A}" destId="{E029C896-656D-42DA-823B-7DC95BE34DD3}" srcOrd="0" destOrd="0" presId="urn:microsoft.com/office/officeart/2005/8/layout/bList2"/>
    <dgm:cxn modelId="{1F862711-6D28-48D0-9178-D55EE1222513}" type="presParOf" srcId="{C0FFD2D6-9F99-493F-92EA-0CE14F1FB99A}" destId="{75E6A732-4B5E-4DBD-B487-674917720FCB}" srcOrd="1" destOrd="0" presId="urn:microsoft.com/office/officeart/2005/8/layout/bList2"/>
    <dgm:cxn modelId="{A8EE103A-909A-4703-9F27-A4302770FD69}" type="presParOf" srcId="{C0FFD2D6-9F99-493F-92EA-0CE14F1FB99A}" destId="{187EE124-11CD-4521-AA18-0D72FD534940}" srcOrd="2" destOrd="0" presId="urn:microsoft.com/office/officeart/2005/8/layout/bList2"/>
    <dgm:cxn modelId="{F83FC899-24A9-44EE-AB5E-2C35C4C30120}" type="presParOf" srcId="{C0FFD2D6-9F99-493F-92EA-0CE14F1FB99A}" destId="{E9E696D9-E16A-41AA-83BA-D146898924B8}" srcOrd="3" destOrd="0" presId="urn:microsoft.com/office/officeart/2005/8/layout/bList2"/>
    <dgm:cxn modelId="{864B008C-2000-42D7-B908-39190430FD42}" type="presParOf" srcId="{37AD830B-B5E1-4B39-8C4B-67FD1B1E15F1}" destId="{86FD5379-6D10-4604-9B18-159684134AFA}" srcOrd="1" destOrd="0" presId="urn:microsoft.com/office/officeart/2005/8/layout/bList2"/>
    <dgm:cxn modelId="{C948B658-03FA-4CBF-B5D7-72D9CA4BE5BA}" type="presParOf" srcId="{37AD830B-B5E1-4B39-8C4B-67FD1B1E15F1}" destId="{C0AE3593-DEEF-4664-BF81-2B1A371C36C5}" srcOrd="2" destOrd="0" presId="urn:microsoft.com/office/officeart/2005/8/layout/bList2"/>
    <dgm:cxn modelId="{0BDCA0ED-1813-4392-9408-03174B25944A}" type="presParOf" srcId="{C0AE3593-DEEF-4664-BF81-2B1A371C36C5}" destId="{DF697D89-DE65-4C08-9F5A-BFD14769BBB8}" srcOrd="0" destOrd="0" presId="urn:microsoft.com/office/officeart/2005/8/layout/bList2"/>
    <dgm:cxn modelId="{3A3510E2-91A4-4AFD-BA97-7665000E6DFE}" type="presParOf" srcId="{C0AE3593-DEEF-4664-BF81-2B1A371C36C5}" destId="{6F741E37-EFC9-4010-A825-91C4EBFF7008}" srcOrd="1" destOrd="0" presId="urn:microsoft.com/office/officeart/2005/8/layout/bList2"/>
    <dgm:cxn modelId="{62DC377E-71BC-4CC6-96CD-B74939A05A10}" type="presParOf" srcId="{C0AE3593-DEEF-4664-BF81-2B1A371C36C5}" destId="{4B844680-BF2A-47C7-A17E-A6CB2C21A746}" srcOrd="2" destOrd="0" presId="urn:microsoft.com/office/officeart/2005/8/layout/bList2"/>
    <dgm:cxn modelId="{04E2C1DB-4E81-4509-B180-EC72C7814803}" type="presParOf" srcId="{C0AE3593-DEEF-4664-BF81-2B1A371C36C5}" destId="{DDACC81F-9DCB-4566-A1B1-14CCA0DA399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9C896-656D-42DA-823B-7DC95BE34DD3}">
      <dsp:nvSpPr>
        <dsp:cNvPr id="0" name=""/>
        <dsp:cNvSpPr/>
      </dsp:nvSpPr>
      <dsp:spPr>
        <a:xfrm>
          <a:off x="339724" y="139341"/>
          <a:ext cx="4495354" cy="300078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0" algn="ctr" defTabSz="1244600">
            <a:lnSpc>
              <a:spcPct val="90000"/>
            </a:lnSpc>
            <a:spcBef>
              <a:spcPct val="0"/>
            </a:spcBef>
            <a:spcAft>
              <a:spcPct val="15000"/>
            </a:spcAft>
            <a:buNone/>
          </a:pPr>
          <a:r>
            <a:rPr lang="mn-MN" sz="2800" b="1" kern="1200" dirty="0">
              <a:solidFill>
                <a:srgbClr val="FF0000"/>
              </a:solidFill>
              <a:latin typeface="Bahnschrift Condensed" panose="020B0502040204020203" pitchFamily="34" charset="0"/>
            </a:rPr>
            <a:t>1,063.3 </a:t>
          </a:r>
          <a:r>
            <a:rPr lang="mn-MN" sz="2800" b="1" kern="1200" dirty="0">
              <a:solidFill>
                <a:srgbClr val="002060"/>
              </a:solidFill>
              <a:latin typeface="Bahnschrift Condensed" panose="020B0502040204020203" pitchFamily="34" charset="0"/>
            </a:rPr>
            <a:t>сая  төгрөгийн </a:t>
          </a:r>
          <a:r>
            <a:rPr lang="mn-MN" sz="2800" b="1" kern="1200" dirty="0">
              <a:solidFill>
                <a:srgbClr val="FF0000"/>
              </a:solidFill>
              <a:latin typeface="Bahnschrift Condensed" panose="020B0502040204020203" pitchFamily="34" charset="0"/>
            </a:rPr>
            <a:t>5 </a:t>
          </a:r>
          <a:r>
            <a:rPr lang="mn-MN" sz="2800" b="1" kern="1200" dirty="0">
              <a:solidFill>
                <a:srgbClr val="002060"/>
              </a:solidFill>
              <a:latin typeface="Bahnschrift Condensed" panose="020B0502040204020203" pitchFamily="34" charset="0"/>
            </a:rPr>
            <a:t>төсөл, арга хэмжээ</a:t>
          </a:r>
          <a:endParaRPr lang="en-US" sz="2800" b="1" kern="1200" dirty="0">
            <a:solidFill>
              <a:srgbClr val="002060"/>
            </a:solidFill>
            <a:latin typeface="Bahnschrift Condensed" panose="020B0502040204020203" pitchFamily="34" charset="0"/>
          </a:endParaRPr>
        </a:p>
        <a:p>
          <a:pPr marL="342900" lvl="2" indent="0" algn="just" defTabSz="711200">
            <a:lnSpc>
              <a:spcPct val="90000"/>
            </a:lnSpc>
            <a:spcBef>
              <a:spcPct val="0"/>
            </a:spcBef>
            <a:spcAft>
              <a:spcPct val="15000"/>
            </a:spcAft>
            <a:buChar char="•"/>
          </a:pPr>
          <a:r>
            <a:rPr lang="mn-MN" sz="1600" kern="1200" dirty="0">
              <a:solidFill>
                <a:srgbClr val="002060"/>
              </a:solidFill>
              <a:latin typeface="Bahnschrift Light Condensed" panose="020B0502040204020203" pitchFamily="34" charset="0"/>
            </a:rPr>
            <a:t>Урсгал зардал -</a:t>
          </a:r>
          <a:r>
            <a:rPr lang="mn-MN" sz="1600" b="1" kern="1200" dirty="0">
              <a:solidFill>
                <a:srgbClr val="FF0000"/>
              </a:solidFill>
              <a:latin typeface="Bahnschrift Light Condensed" panose="020B0502040204020203" pitchFamily="34" charset="0"/>
            </a:rPr>
            <a:t> 18.8 </a:t>
          </a:r>
          <a:r>
            <a:rPr lang="mn-MN" sz="1600" kern="1200" dirty="0">
              <a:solidFill>
                <a:srgbClr val="002060"/>
              </a:solidFill>
              <a:latin typeface="Bahnschrift Light Condensed" panose="020B0502040204020203" pitchFamily="34" charset="0"/>
            </a:rPr>
            <a:t>сая төгрөг</a:t>
          </a:r>
          <a:endParaRPr lang="en-US" sz="1600" kern="1200" dirty="0">
            <a:solidFill>
              <a:srgbClr val="002060"/>
            </a:solidFill>
            <a:latin typeface="Bahnschrift Light Condensed" panose="020B0502040204020203" pitchFamily="34" charset="0"/>
          </a:endParaRPr>
        </a:p>
        <a:p>
          <a:pPr marL="342900" lvl="2" indent="0" algn="just" defTabSz="711200">
            <a:lnSpc>
              <a:spcPct val="90000"/>
            </a:lnSpc>
            <a:spcBef>
              <a:spcPct val="0"/>
            </a:spcBef>
            <a:spcAft>
              <a:spcPct val="15000"/>
            </a:spcAft>
            <a:buChar char="•"/>
          </a:pPr>
          <a:r>
            <a:rPr lang="mn-MN" sz="1600" kern="1200" dirty="0">
              <a:solidFill>
                <a:srgbClr val="002060"/>
              </a:solidFill>
              <a:latin typeface="Bahnschrift Light Condensed" panose="020B0502040204020203" pitchFamily="34" charset="0"/>
            </a:rPr>
            <a:t>БОХНСЗ – </a:t>
          </a:r>
          <a:r>
            <a:rPr lang="mn-MN" sz="1600" b="1" kern="1200" dirty="0">
              <a:solidFill>
                <a:srgbClr val="FF0000"/>
              </a:solidFill>
              <a:latin typeface="Bahnschrift Light Condensed" panose="020B0502040204020203" pitchFamily="34" charset="0"/>
            </a:rPr>
            <a:t>325.0</a:t>
          </a:r>
          <a:r>
            <a:rPr lang="mn-MN" sz="1600" b="1" kern="1200" dirty="0">
              <a:solidFill>
                <a:srgbClr val="C00000"/>
              </a:solidFill>
              <a:latin typeface="Bahnschrift Light Condensed" panose="020B0502040204020203" pitchFamily="34" charset="0"/>
            </a:rPr>
            <a:t> </a:t>
          </a:r>
          <a:r>
            <a:rPr lang="mn-MN" sz="1600" kern="1200" dirty="0">
              <a:solidFill>
                <a:srgbClr val="002060"/>
              </a:solidFill>
              <a:latin typeface="Bahnschrift Light Condensed" panose="020B0502040204020203" pitchFamily="34" charset="0"/>
            </a:rPr>
            <a:t>сая төгрөг</a:t>
          </a:r>
          <a:endParaRPr lang="mn-MN" sz="1600" kern="1200" dirty="0">
            <a:latin typeface="Bahnschrift Condensed" panose="020B0502040204020203" pitchFamily="34" charset="0"/>
          </a:endParaRPr>
        </a:p>
        <a:p>
          <a:pPr marL="342900" lvl="2" indent="0" algn="just" defTabSz="711200">
            <a:lnSpc>
              <a:spcPct val="90000"/>
            </a:lnSpc>
            <a:spcBef>
              <a:spcPct val="0"/>
            </a:spcBef>
            <a:spcAft>
              <a:spcPct val="15000"/>
            </a:spcAft>
            <a:buChar char="•"/>
          </a:pPr>
          <a:r>
            <a:rPr lang="mn-MN" sz="1600" kern="1200" dirty="0">
              <a:solidFill>
                <a:srgbClr val="002060"/>
              </a:solidFill>
              <a:latin typeface="Bahnschrift Light Condensed" panose="020B0502040204020203" pitchFamily="34" charset="0"/>
              <a:ea typeface="+mn-ea"/>
              <a:cs typeface="+mn-cs"/>
            </a:rPr>
            <a:t>Хөдөө аж ахуйн сан -</a:t>
          </a:r>
          <a:r>
            <a:rPr lang="mn-MN" sz="1600" b="1" kern="1200" dirty="0">
              <a:solidFill>
                <a:srgbClr val="FF0000"/>
              </a:solidFill>
              <a:latin typeface="Bahnschrift Light Condensed" panose="020B0502040204020203" pitchFamily="34" charset="0"/>
              <a:ea typeface="+mn-ea"/>
              <a:cs typeface="+mn-cs"/>
            </a:rPr>
            <a:t>719.5</a:t>
          </a:r>
          <a:r>
            <a:rPr lang="mn-MN" sz="1600" kern="1200" dirty="0">
              <a:solidFill>
                <a:srgbClr val="002060"/>
              </a:solidFill>
              <a:latin typeface="Bahnschrift Light Condensed" panose="020B0502040204020203" pitchFamily="34" charset="0"/>
              <a:ea typeface="+mn-ea"/>
              <a:cs typeface="+mn-cs"/>
            </a:rPr>
            <a:t> сая төгрөг</a:t>
          </a:r>
        </a:p>
      </dsp:txBody>
      <dsp:txXfrm>
        <a:off x="410036" y="209653"/>
        <a:ext cx="4354730" cy="2930477"/>
      </dsp:txXfrm>
    </dsp:sp>
    <dsp:sp modelId="{187EE124-11CD-4521-AA18-0D72FD534940}">
      <dsp:nvSpPr>
        <dsp:cNvPr id="0" name=""/>
        <dsp:cNvSpPr/>
      </dsp:nvSpPr>
      <dsp:spPr>
        <a:xfrm>
          <a:off x="323478" y="2938795"/>
          <a:ext cx="4526734" cy="127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ctr" defTabSz="1333500">
            <a:lnSpc>
              <a:spcPct val="90000"/>
            </a:lnSpc>
            <a:spcBef>
              <a:spcPct val="0"/>
            </a:spcBef>
            <a:spcAft>
              <a:spcPct val="35000"/>
            </a:spcAft>
            <a:buNone/>
          </a:pPr>
          <a:r>
            <a:rPr lang="mn-MN" sz="3000" kern="1200" dirty="0">
              <a:latin typeface="Bahnschrift Condensed" panose="020B0502040204020203" pitchFamily="34" charset="0"/>
            </a:rPr>
            <a:t>Төсвийн зарлага бууруулах</a:t>
          </a:r>
          <a:endParaRPr lang="en-US" sz="3000" kern="1200" dirty="0">
            <a:latin typeface="Bahnschrift Condensed" panose="020B0502040204020203" pitchFamily="34" charset="0"/>
          </a:endParaRPr>
        </a:p>
      </dsp:txBody>
      <dsp:txXfrm>
        <a:off x="323478" y="2938795"/>
        <a:ext cx="3187841" cy="1273415"/>
      </dsp:txXfrm>
    </dsp:sp>
    <dsp:sp modelId="{E9E696D9-E16A-41AA-83BA-D146898924B8}">
      <dsp:nvSpPr>
        <dsp:cNvPr id="0" name=""/>
        <dsp:cNvSpPr/>
      </dsp:nvSpPr>
      <dsp:spPr>
        <a:xfrm>
          <a:off x="3417314" y="3187533"/>
          <a:ext cx="1388520" cy="1388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697D89-DE65-4C08-9F5A-BFD14769BBB8}">
      <dsp:nvSpPr>
        <dsp:cNvPr id="0" name=""/>
        <dsp:cNvSpPr/>
      </dsp:nvSpPr>
      <dsp:spPr>
        <a:xfrm>
          <a:off x="5242188" y="116146"/>
          <a:ext cx="4404902" cy="282171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0" algn="l" defTabSz="1244600">
            <a:lnSpc>
              <a:spcPct val="90000"/>
            </a:lnSpc>
            <a:spcBef>
              <a:spcPct val="0"/>
            </a:spcBef>
            <a:spcAft>
              <a:spcPct val="15000"/>
            </a:spcAft>
            <a:buNone/>
          </a:pPr>
          <a:r>
            <a:rPr lang="mn-MN" sz="2800" b="1" u="none" kern="1200" dirty="0">
              <a:solidFill>
                <a:srgbClr val="FF0000"/>
              </a:solidFill>
              <a:latin typeface="Bahnschrift Condensed" panose="020B0502040204020203" pitchFamily="34" charset="0"/>
            </a:rPr>
            <a:t>2,121.3 </a:t>
          </a:r>
          <a:r>
            <a:rPr lang="mn-MN" sz="2800" b="1" u="none" kern="1200" dirty="0">
              <a:solidFill>
                <a:srgbClr val="002060"/>
              </a:solidFill>
              <a:latin typeface="Bahnschrift Condensed" panose="020B0502040204020203" pitchFamily="34" charset="0"/>
            </a:rPr>
            <a:t>сая төгрөгийн </a:t>
          </a:r>
          <a:r>
            <a:rPr lang="mn-MN" sz="2800" b="1" u="none" kern="1200" dirty="0">
              <a:solidFill>
                <a:srgbClr val="FF0000"/>
              </a:solidFill>
              <a:latin typeface="Bahnschrift Condensed" panose="020B0502040204020203" pitchFamily="34" charset="0"/>
            </a:rPr>
            <a:t>1</a:t>
          </a:r>
          <a:r>
            <a:rPr lang="en-US" sz="2800" b="1" u="none" kern="1200" dirty="0">
              <a:solidFill>
                <a:srgbClr val="FF0000"/>
              </a:solidFill>
              <a:latin typeface="Bahnschrift Condensed" panose="020B0502040204020203" pitchFamily="34" charset="0"/>
            </a:rPr>
            <a:t>6</a:t>
          </a:r>
          <a:r>
            <a:rPr lang="mn-MN" sz="2800" b="1" u="none" kern="1200" dirty="0">
              <a:solidFill>
                <a:srgbClr val="002060"/>
              </a:solidFill>
              <a:latin typeface="Bahnschrift Condensed" panose="020B0502040204020203" pitchFamily="34" charset="0"/>
            </a:rPr>
            <a:t> төсөл, арга хэмжээ</a:t>
          </a:r>
          <a:endParaRPr lang="en-US" sz="2800" b="1" kern="1200" dirty="0">
            <a:solidFill>
              <a:srgbClr val="002060"/>
            </a:solidFill>
            <a:latin typeface="Bahnschrift Condensed" panose="020B0502040204020203" pitchFamily="34" charset="0"/>
          </a:endParaRPr>
        </a:p>
        <a:p>
          <a:pPr marL="171450" lvl="1" indent="0" algn="l" defTabSz="711200">
            <a:lnSpc>
              <a:spcPct val="90000"/>
            </a:lnSpc>
            <a:spcBef>
              <a:spcPct val="0"/>
            </a:spcBef>
            <a:spcAft>
              <a:spcPct val="15000"/>
            </a:spcAft>
            <a:buChar char="•"/>
          </a:pPr>
          <a:r>
            <a:rPr lang="mn-MN" sz="1600" kern="1200" dirty="0" err="1">
              <a:solidFill>
                <a:srgbClr val="002060"/>
              </a:solidFill>
              <a:latin typeface="Bahnschrift Light Condensed" panose="020B0502040204020203" pitchFamily="34" charset="0"/>
            </a:rPr>
            <a:t>ОНТХО</a:t>
          </a:r>
          <a:r>
            <a:rPr lang="mn-MN" sz="1600" kern="1200" dirty="0">
              <a:solidFill>
                <a:srgbClr val="002060"/>
              </a:solidFill>
              <a:latin typeface="Bahnschrift Light Condensed" panose="020B0502040204020203" pitchFamily="34" charset="0"/>
            </a:rPr>
            <a:t> – </a:t>
          </a:r>
          <a:r>
            <a:rPr lang="en-US" sz="1600" b="1" kern="1200" dirty="0">
              <a:solidFill>
                <a:srgbClr val="FF0000"/>
              </a:solidFill>
              <a:latin typeface="Bahnschrift Light Condensed" panose="020B0502040204020203" pitchFamily="34" charset="0"/>
            </a:rPr>
            <a:t>1</a:t>
          </a:r>
          <a:r>
            <a:rPr lang="mn-MN" sz="1600" b="1" kern="1200" dirty="0">
              <a:solidFill>
                <a:srgbClr val="FF0000"/>
              </a:solidFill>
              <a:latin typeface="Bahnschrift Light Condensed" panose="020B0502040204020203" pitchFamily="34" charset="0"/>
            </a:rPr>
            <a:t>,455.1 </a:t>
          </a:r>
          <a:r>
            <a:rPr lang="mn-MN" sz="1600" kern="1200" dirty="0">
              <a:solidFill>
                <a:srgbClr val="002060"/>
              </a:solidFill>
              <a:latin typeface="Bahnschrift Light Condensed" panose="020B0502040204020203" pitchFamily="34" charset="0"/>
            </a:rPr>
            <a:t>сая төгрөг</a:t>
          </a:r>
          <a:endParaRPr lang="en-US" sz="1600" b="1" kern="1200" dirty="0">
            <a:latin typeface="Bahnschrift Condensed" panose="020B0502040204020203" pitchFamily="34" charset="0"/>
          </a:endParaRPr>
        </a:p>
        <a:p>
          <a:pPr marL="171450" lvl="1" indent="0" algn="l" defTabSz="711200">
            <a:lnSpc>
              <a:spcPct val="90000"/>
            </a:lnSpc>
            <a:spcBef>
              <a:spcPct val="0"/>
            </a:spcBef>
            <a:spcAft>
              <a:spcPct val="15000"/>
            </a:spcAft>
            <a:buChar char="•"/>
          </a:pPr>
          <a:r>
            <a:rPr lang="mn-MN" sz="1600" kern="1200" dirty="0" err="1">
              <a:solidFill>
                <a:srgbClr val="002060"/>
              </a:solidFill>
              <a:latin typeface="Bahnschrift Light Condensed" panose="020B0502040204020203" pitchFamily="34" charset="0"/>
              <a:ea typeface="+mn-ea"/>
              <a:cs typeface="+mn-cs"/>
            </a:rPr>
            <a:t>ОНТХОБ</a:t>
          </a:r>
          <a:r>
            <a:rPr lang="mn-MN" sz="1600" kern="1200" dirty="0">
              <a:solidFill>
                <a:srgbClr val="002060"/>
              </a:solidFill>
              <a:latin typeface="Bahnschrift Light Condensed" panose="020B0502040204020203" pitchFamily="34" charset="0"/>
              <a:ea typeface="+mn-ea"/>
              <a:cs typeface="+mn-cs"/>
            </a:rPr>
            <a:t>- </a:t>
          </a:r>
          <a:r>
            <a:rPr lang="mn-MN" sz="1600" b="1" kern="1200" dirty="0">
              <a:solidFill>
                <a:srgbClr val="FF0000"/>
              </a:solidFill>
              <a:latin typeface="Bahnschrift Light Condensed" panose="020B0502040204020203" pitchFamily="34" charset="0"/>
              <a:ea typeface="+mn-ea"/>
              <a:cs typeface="+mn-cs"/>
            </a:rPr>
            <a:t>463.4</a:t>
          </a:r>
          <a:r>
            <a:rPr lang="mn-MN" sz="1600" kern="1200" dirty="0">
              <a:solidFill>
                <a:srgbClr val="002060"/>
              </a:solidFill>
              <a:latin typeface="Bahnschrift Light Condensed" panose="020B0502040204020203" pitchFamily="34" charset="0"/>
              <a:ea typeface="+mn-ea"/>
              <a:cs typeface="+mn-cs"/>
            </a:rPr>
            <a:t> сая төгрөг</a:t>
          </a:r>
          <a:endParaRPr lang="en-US" sz="1600" kern="1200" dirty="0">
            <a:solidFill>
              <a:srgbClr val="002060"/>
            </a:solidFill>
            <a:latin typeface="Bahnschrift Light Condensed" panose="020B0502040204020203" pitchFamily="34" charset="0"/>
            <a:ea typeface="+mn-ea"/>
            <a:cs typeface="+mn-cs"/>
          </a:endParaRPr>
        </a:p>
        <a:p>
          <a:pPr marL="171450" lvl="1" indent="0" algn="l" defTabSz="711200">
            <a:lnSpc>
              <a:spcPct val="90000"/>
            </a:lnSpc>
            <a:spcBef>
              <a:spcPct val="0"/>
            </a:spcBef>
            <a:spcAft>
              <a:spcPct val="15000"/>
            </a:spcAft>
            <a:buChar char="•"/>
          </a:pPr>
          <a:r>
            <a:rPr lang="mn-MN" sz="1600" kern="1200" dirty="0" err="1">
              <a:solidFill>
                <a:srgbClr val="002060"/>
              </a:solidFill>
              <a:latin typeface="Bahnschrift Light Condensed" panose="020B0502040204020203" pitchFamily="34" charset="0"/>
            </a:rPr>
            <a:t>ОНХС</a:t>
          </a:r>
          <a:r>
            <a:rPr lang="mn-MN" sz="1600" kern="1200" dirty="0">
              <a:solidFill>
                <a:srgbClr val="002060"/>
              </a:solidFill>
              <a:latin typeface="Bahnschrift Light Condensed" panose="020B0502040204020203" pitchFamily="34" charset="0"/>
            </a:rPr>
            <a:t>- </a:t>
          </a:r>
          <a:r>
            <a:rPr lang="mn-MN" sz="1600" b="1" kern="1200" dirty="0">
              <a:solidFill>
                <a:srgbClr val="FF0000"/>
              </a:solidFill>
              <a:latin typeface="Bahnschrift Light Condensed" panose="020B0502040204020203" pitchFamily="34" charset="0"/>
            </a:rPr>
            <a:t>81.5</a:t>
          </a:r>
          <a:r>
            <a:rPr lang="mn-MN" sz="1600" b="1" kern="1200" dirty="0">
              <a:solidFill>
                <a:srgbClr val="C00000"/>
              </a:solidFill>
              <a:latin typeface="Bahnschrift Light Condensed" panose="020B0502040204020203" pitchFamily="34" charset="0"/>
            </a:rPr>
            <a:t> </a:t>
          </a:r>
          <a:r>
            <a:rPr lang="mn-MN" sz="1600" kern="1200" dirty="0">
              <a:solidFill>
                <a:srgbClr val="002060"/>
              </a:solidFill>
              <a:latin typeface="Bahnschrift Light Condensed" panose="020B0502040204020203" pitchFamily="34" charset="0"/>
            </a:rPr>
            <a:t>сая төгрөг</a:t>
          </a:r>
          <a:endParaRPr lang="en-US" sz="1600" b="1" kern="1200" dirty="0">
            <a:latin typeface="Bahnschrift Condensed" panose="020B0502040204020203" pitchFamily="34" charset="0"/>
          </a:endParaRPr>
        </a:p>
        <a:p>
          <a:pPr marL="171450" lvl="1" indent="0" algn="l" defTabSz="711200">
            <a:lnSpc>
              <a:spcPct val="90000"/>
            </a:lnSpc>
            <a:spcBef>
              <a:spcPct val="0"/>
            </a:spcBef>
            <a:spcAft>
              <a:spcPct val="15000"/>
            </a:spcAft>
            <a:buChar char="•"/>
          </a:pPr>
          <a:r>
            <a:rPr lang="mn-MN" sz="1600" kern="1200" dirty="0">
              <a:solidFill>
                <a:srgbClr val="002060"/>
              </a:solidFill>
              <a:latin typeface="Bahnschrift Light Condensed" panose="020B0502040204020203" pitchFamily="34" charset="0"/>
            </a:rPr>
            <a:t>БОХНСЗ – </a:t>
          </a:r>
          <a:r>
            <a:rPr lang="mn-MN" sz="1600" b="1" kern="1200" dirty="0">
              <a:solidFill>
                <a:srgbClr val="FF0000"/>
              </a:solidFill>
              <a:latin typeface="Bahnschrift Light Condensed" panose="020B0502040204020203" pitchFamily="34" charset="0"/>
            </a:rPr>
            <a:t>23.3</a:t>
          </a:r>
          <a:r>
            <a:rPr lang="mn-MN" sz="1600" b="0" kern="1200" dirty="0">
              <a:solidFill>
                <a:srgbClr val="FF0000"/>
              </a:solidFill>
              <a:latin typeface="Bahnschrift Light Condensed" panose="020B0502040204020203" pitchFamily="34" charset="0"/>
            </a:rPr>
            <a:t> </a:t>
          </a:r>
          <a:r>
            <a:rPr lang="mn-MN" sz="1600" kern="1200" dirty="0">
              <a:solidFill>
                <a:srgbClr val="002060"/>
              </a:solidFill>
              <a:latin typeface="Bahnschrift Light Condensed" panose="020B0502040204020203" pitchFamily="34" charset="0"/>
            </a:rPr>
            <a:t>сая төгрөг</a:t>
          </a:r>
          <a:endParaRPr lang="mn-MN" sz="1600" kern="1200" dirty="0">
            <a:latin typeface="Bahnschrift Condensed" panose="020B0502040204020203" pitchFamily="34" charset="0"/>
          </a:endParaRPr>
        </a:p>
        <a:p>
          <a:pPr marL="171450" lvl="1" indent="0" algn="l" defTabSz="711200">
            <a:lnSpc>
              <a:spcPct val="90000"/>
            </a:lnSpc>
            <a:spcBef>
              <a:spcPct val="0"/>
            </a:spcBef>
            <a:spcAft>
              <a:spcPct val="15000"/>
            </a:spcAft>
            <a:buChar char="•"/>
          </a:pPr>
          <a:r>
            <a:rPr lang="mn-MN" sz="1600" kern="1200" dirty="0">
              <a:solidFill>
                <a:srgbClr val="002060"/>
              </a:solidFill>
              <a:latin typeface="Bahnschrift Light Condensed" panose="020B0502040204020203" pitchFamily="34" charset="0"/>
            </a:rPr>
            <a:t>Авто замын сан – </a:t>
          </a:r>
          <a:r>
            <a:rPr lang="mn-MN" sz="1600" b="1" kern="1200" dirty="0">
              <a:solidFill>
                <a:srgbClr val="FF0000"/>
              </a:solidFill>
              <a:latin typeface="Bahnschrift Light Condensed" panose="020B0502040204020203" pitchFamily="34" charset="0"/>
            </a:rPr>
            <a:t>98.0</a:t>
          </a:r>
          <a:r>
            <a:rPr lang="mn-MN" sz="1600" kern="1200" dirty="0">
              <a:latin typeface="Bahnschrift Condensed" panose="020B0502040204020203" pitchFamily="34" charset="0"/>
            </a:rPr>
            <a:t> </a:t>
          </a:r>
          <a:r>
            <a:rPr lang="mn-MN" sz="1600" kern="1200" dirty="0">
              <a:solidFill>
                <a:srgbClr val="002060"/>
              </a:solidFill>
              <a:latin typeface="Bahnschrift Light Condensed" panose="020B0502040204020203" pitchFamily="34" charset="0"/>
            </a:rPr>
            <a:t>сая төгрөг</a:t>
          </a:r>
        </a:p>
      </dsp:txBody>
      <dsp:txXfrm>
        <a:off x="5308304" y="182262"/>
        <a:ext cx="4272670" cy="2755595"/>
      </dsp:txXfrm>
    </dsp:sp>
    <dsp:sp modelId="{4B844680-BF2A-47C7-A17E-A6CB2C21A746}">
      <dsp:nvSpPr>
        <dsp:cNvPr id="0" name=""/>
        <dsp:cNvSpPr/>
      </dsp:nvSpPr>
      <dsp:spPr>
        <a:xfrm>
          <a:off x="5218445" y="2935170"/>
          <a:ext cx="4402402" cy="127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ctr" defTabSz="1333500">
            <a:lnSpc>
              <a:spcPct val="90000"/>
            </a:lnSpc>
            <a:spcBef>
              <a:spcPct val="0"/>
            </a:spcBef>
            <a:spcAft>
              <a:spcPct val="35000"/>
            </a:spcAft>
            <a:buNone/>
          </a:pPr>
          <a:r>
            <a:rPr lang="mn-MN" sz="3000" kern="1200" dirty="0">
              <a:latin typeface="Bahnschrift Condensed" panose="020B0502040204020203" pitchFamily="34" charset="0"/>
            </a:rPr>
            <a:t>Төсвийн санхүүжилтийн үр ашиг дээшлүүлэх</a:t>
          </a:r>
          <a:endParaRPr lang="en-US" sz="3000" kern="1200" dirty="0">
            <a:latin typeface="Bahnschrift Condensed" panose="020B0502040204020203" pitchFamily="34" charset="0"/>
          </a:endParaRPr>
        </a:p>
      </dsp:txBody>
      <dsp:txXfrm>
        <a:off x="5218445" y="2935170"/>
        <a:ext cx="3100283" cy="1273415"/>
      </dsp:txXfrm>
    </dsp:sp>
    <dsp:sp modelId="{DDACC81F-9DCB-4566-A1B1-14CCA0DA3998}">
      <dsp:nvSpPr>
        <dsp:cNvPr id="0" name=""/>
        <dsp:cNvSpPr/>
      </dsp:nvSpPr>
      <dsp:spPr>
        <a:xfrm>
          <a:off x="8271115" y="3142763"/>
          <a:ext cx="1388520" cy="13885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357" cy="470019"/>
          </a:xfrm>
          <a:prstGeom prst="rect">
            <a:avLst/>
          </a:prstGeom>
        </p:spPr>
        <p:txBody>
          <a:bodyPr vert="horz" lIns="91440" tIns="45720" rIns="91440" bIns="45720" rtlCol="0"/>
          <a:lstStyle>
            <a:lvl1pPr algn="l">
              <a:defRPr sz="1200"/>
            </a:lvl1pPr>
          </a:lstStyle>
          <a:p>
            <a:endParaRPr lang="mn-MN"/>
          </a:p>
        </p:txBody>
      </p:sp>
      <p:sp>
        <p:nvSpPr>
          <p:cNvPr id="3" name="Date Placeholder 2"/>
          <p:cNvSpPr>
            <a:spLocks noGrp="1"/>
          </p:cNvSpPr>
          <p:nvPr>
            <p:ph type="dt" sz="quarter" idx="1"/>
          </p:nvPr>
        </p:nvSpPr>
        <p:spPr>
          <a:xfrm>
            <a:off x="4023481" y="0"/>
            <a:ext cx="3077357" cy="470019"/>
          </a:xfrm>
          <a:prstGeom prst="rect">
            <a:avLst/>
          </a:prstGeom>
        </p:spPr>
        <p:txBody>
          <a:bodyPr vert="horz" lIns="91440" tIns="45720" rIns="91440" bIns="45720" rtlCol="0"/>
          <a:lstStyle>
            <a:lvl1pPr algn="r">
              <a:defRPr sz="1200"/>
            </a:lvl1pPr>
          </a:lstStyle>
          <a:p>
            <a:fld id="{69793745-A515-485F-9F3B-A8279A9CB4CF}" type="datetimeFigureOut">
              <a:rPr lang="mn-MN" smtClean="0"/>
              <a:t>2023.12.05</a:t>
            </a:fld>
            <a:endParaRPr lang="mn-MN"/>
          </a:p>
        </p:txBody>
      </p:sp>
      <p:sp>
        <p:nvSpPr>
          <p:cNvPr id="4" name="Footer Placeholder 3"/>
          <p:cNvSpPr>
            <a:spLocks noGrp="1"/>
          </p:cNvSpPr>
          <p:nvPr>
            <p:ph type="ftr" sz="quarter" idx="2"/>
          </p:nvPr>
        </p:nvSpPr>
        <p:spPr>
          <a:xfrm>
            <a:off x="0" y="8918456"/>
            <a:ext cx="3077357" cy="470019"/>
          </a:xfrm>
          <a:prstGeom prst="rect">
            <a:avLst/>
          </a:prstGeom>
        </p:spPr>
        <p:txBody>
          <a:bodyPr vert="horz" lIns="91440" tIns="45720" rIns="91440" bIns="45720" rtlCol="0" anchor="b"/>
          <a:lstStyle>
            <a:lvl1pPr algn="l">
              <a:defRPr sz="1200"/>
            </a:lvl1pPr>
          </a:lstStyle>
          <a:p>
            <a:endParaRPr lang="mn-MN"/>
          </a:p>
        </p:txBody>
      </p:sp>
      <p:sp>
        <p:nvSpPr>
          <p:cNvPr id="5" name="Slide Number Placeholder 4"/>
          <p:cNvSpPr>
            <a:spLocks noGrp="1"/>
          </p:cNvSpPr>
          <p:nvPr>
            <p:ph type="sldNum" sz="quarter" idx="3"/>
          </p:nvPr>
        </p:nvSpPr>
        <p:spPr>
          <a:xfrm>
            <a:off x="4023481" y="8918456"/>
            <a:ext cx="3077357" cy="470019"/>
          </a:xfrm>
          <a:prstGeom prst="rect">
            <a:avLst/>
          </a:prstGeom>
        </p:spPr>
        <p:txBody>
          <a:bodyPr vert="horz" lIns="91440" tIns="45720" rIns="91440" bIns="45720" rtlCol="0" anchor="b"/>
          <a:lstStyle>
            <a:lvl1pPr algn="r">
              <a:defRPr sz="1200"/>
            </a:lvl1pPr>
          </a:lstStyle>
          <a:p>
            <a:fld id="{92051655-4AFF-4587-976A-E403F09CB820}" type="slidenum">
              <a:rPr lang="mn-MN" smtClean="0"/>
              <a:t>‹#›</a:t>
            </a:fld>
            <a:endParaRPr lang="mn-MN"/>
          </a:p>
        </p:txBody>
      </p:sp>
    </p:spTree>
    <p:extLst>
      <p:ext uri="{BB962C8B-B14F-4D97-AF65-F5344CB8AC3E}">
        <p14:creationId xmlns:p14="http://schemas.microsoft.com/office/powerpoint/2010/main" val="733040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908D487C-DCBA-42B8-B4F7-C56198E16278}" type="datetimeFigureOut">
              <a:rPr lang="en-US" smtClean="0"/>
              <a:t>12/5/2023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1012EF7F-0923-48D4-A169-B6F890BF23C5}" type="slidenum">
              <a:rPr lang="en-US" smtClean="0"/>
              <a:t>‹#›</a:t>
            </a:fld>
            <a:endParaRPr lang="en-US"/>
          </a:p>
        </p:txBody>
      </p:sp>
    </p:spTree>
    <p:extLst>
      <p:ext uri="{BB962C8B-B14F-4D97-AF65-F5344CB8AC3E}">
        <p14:creationId xmlns:p14="http://schemas.microsoft.com/office/powerpoint/2010/main" val="1075408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n-M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Төрийн болон орон нутгийн хөрөнгөөр бараа, ажил, үйлчилгээ худалдан авах тухай хуулийн 11 дүгээр зүйлийн 11.1-д “</a:t>
            </a:r>
            <a:r>
              <a:rPr lang="mn-MN"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Захиалагч техникийн тодорхойлолтыг бэлтгэхдээ </a:t>
            </a:r>
            <a:r>
              <a:rPr lang="mn-MN" sz="18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дараахь</a:t>
            </a:r>
            <a:r>
              <a:rPr lang="mn-MN"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шаардлагыг хангасан байна.</a:t>
            </a:r>
            <a:r>
              <a:rPr lang="mn-MN"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11.1.1-д “</a:t>
            </a:r>
            <a:r>
              <a:rPr lang="mn-MN"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Т</a:t>
            </a:r>
            <a:r>
              <a:rPr lang="mn-MN"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ухайн бараа, ажил, үйлчилгээг гадаад шинж чанарын үзүүлэлтээр бус, зориулалт, эрчим хүч, байгалийн нөөцийн хэмнэлттэй, эдийн засгийн үр ашигтай хэрэглээ, ашиглалт, чанарын түвшин, техникийн болон тухайн бараа, ажил, үйлчилгээ нь байгаль орчин, хүний эрүүл мэндэд сөрөг нөлөөгүй, хүлэмжийн хийн ялгарал болон хаягдал багатай, ногоон орчныг бүрдүүлэхэд чиглэсэн шалгуур үзүүлэлтээр тодорхойлох</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11.1.2-т “</a:t>
            </a:r>
            <a:r>
              <a:rPr lang="mn-MN"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Үндэсний стандарт, техникийн шаардлага, норм, норматив, дүрэм, зааварт үндэслэх, үндэсний стандарт, техникийн норм байхгүй тохиолдолд Монгол Улсын хүлээн зөвшөөрсөн олон улсын стандартад үндэслэх</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11.1.3-т “</a:t>
            </a:r>
            <a:r>
              <a:rPr lang="mn-MN"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Барааны тэмдэг, нэр, хэлбэр маяг, төрөл, гарал үүсэл, үйлдвэрлэлийн арга, үйлдвэрлэгч буюу нийлүүлэгчийг тухайлан заасан шаардлага, нөхцөл тавихгүй</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11.1.4-т “</a:t>
            </a:r>
            <a:r>
              <a:rPr lang="mn-MN"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Энэ хуулийн 11.1.3-т заасан шаардлага, нөхцөлийг заах шаардлагатай бол түүний ард “эсхүл түүнтэй дүйцэх” гэсэн тодотгол хэрэглэх.</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Засгийн газрын 2023 оны 278 дугаар тогтоолоор баталсан “Төсвийн хөрөнгө оруулалтаар хэрэгжүүлэх төсөл, арга хэмжээг төлөвлөх, санхүүжүүлэх, хянах, тайлагнах журам”-ын 3.1.4-д “</a:t>
            </a:r>
            <a:r>
              <a:rPr lang="mn-MN"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Төсвийн ерөнхийлөн захирагч нь энэ журмын 3.1.2, 3.1.3-т заасан төсөл, арга хэмжээний саналыг ирүүлэхдээ дараах шалгуур үзүүлэлтийг хангаж буй эсэхийг судалж, холбогдох тайлан болон баримт бичгийг хавсаргасан байна:</a:t>
            </a:r>
            <a:r>
              <a:rPr lang="mn-M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3.1.4.4-д “</a:t>
            </a:r>
            <a:r>
              <a:rPr lang="mn-MN"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Төслийн зардлыг бүрэн зөв тооцсон эсэх;</a:t>
            </a:r>
            <a:r>
              <a:rPr lang="mn-M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3.1.4.5-д “</a:t>
            </a:r>
            <a:r>
              <a:rPr lang="mn-MN"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Холбогдох баримт материал, техникийн тодорхойлолт, ажлын даалгавар;</a:t>
            </a:r>
            <a:r>
              <a:rPr lang="mn-M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гэж заасан.</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fld id="{1012EF7F-0923-48D4-A169-B6F890BF23C5}" type="slidenum">
              <a:rPr lang="en-US" smtClean="0"/>
              <a:t>7</a:t>
            </a:fld>
            <a:endParaRPr lang="en-US"/>
          </a:p>
        </p:txBody>
      </p:sp>
    </p:spTree>
    <p:extLst>
      <p:ext uri="{BB962C8B-B14F-4D97-AF65-F5344CB8AC3E}">
        <p14:creationId xmlns:p14="http://schemas.microsoft.com/office/powerpoint/2010/main" val="3425114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2EF7F-0923-48D4-A169-B6F890BF23C5}" type="slidenum">
              <a:rPr lang="en-US" smtClean="0"/>
              <a:t>8</a:t>
            </a:fld>
            <a:endParaRPr lang="en-US"/>
          </a:p>
        </p:txBody>
      </p:sp>
    </p:spTree>
    <p:extLst>
      <p:ext uri="{BB962C8B-B14F-4D97-AF65-F5344CB8AC3E}">
        <p14:creationId xmlns:p14="http://schemas.microsoft.com/office/powerpoint/2010/main" val="382671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2EF7F-0923-48D4-A169-B6F890BF23C5}" type="slidenum">
              <a:rPr lang="en-US" smtClean="0"/>
              <a:t>9</a:t>
            </a:fld>
            <a:endParaRPr lang="en-US"/>
          </a:p>
        </p:txBody>
      </p:sp>
    </p:spTree>
    <p:extLst>
      <p:ext uri="{BB962C8B-B14F-4D97-AF65-F5344CB8AC3E}">
        <p14:creationId xmlns:p14="http://schemas.microsoft.com/office/powerpoint/2010/main" val="204777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2EF7F-0923-48D4-A169-B6F890BF23C5}" type="slidenum">
              <a:rPr lang="en-US" smtClean="0"/>
              <a:t>11</a:t>
            </a:fld>
            <a:endParaRPr lang="en-US"/>
          </a:p>
        </p:txBody>
      </p:sp>
    </p:spTree>
    <p:extLst>
      <p:ext uri="{BB962C8B-B14F-4D97-AF65-F5344CB8AC3E}">
        <p14:creationId xmlns:p14="http://schemas.microsoft.com/office/powerpoint/2010/main" val="365675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n-M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n-MN"/>
          </a:p>
        </p:txBody>
      </p:sp>
      <p:sp>
        <p:nvSpPr>
          <p:cNvPr id="4" name="Date Placeholder 3"/>
          <p:cNvSpPr>
            <a:spLocks noGrp="1"/>
          </p:cNvSpPr>
          <p:nvPr>
            <p:ph type="dt" sz="half" idx="10"/>
          </p:nvPr>
        </p:nvSpPr>
        <p:spPr/>
        <p:txBody>
          <a:bodyPr/>
          <a:lstStyle/>
          <a:p>
            <a:fld id="{C0ACA437-891E-4784-9DE1-6B9FEC04D678}" type="datetimeFigureOut">
              <a:rPr lang="mn-MN" smtClean="0"/>
              <a:t>2023.12.05</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0FDAF399-7BBB-4875-93CD-D1F13F83CD2B}" type="slidenum">
              <a:rPr lang="mn-MN" smtClean="0"/>
              <a:t>‹#›</a:t>
            </a:fld>
            <a:endParaRPr lang="mn-MN"/>
          </a:p>
        </p:txBody>
      </p:sp>
    </p:spTree>
    <p:extLst>
      <p:ext uri="{BB962C8B-B14F-4D97-AF65-F5344CB8AC3E}">
        <p14:creationId xmlns:p14="http://schemas.microsoft.com/office/powerpoint/2010/main" val="165622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p:cNvSpPr>
            <a:spLocks noGrp="1"/>
          </p:cNvSpPr>
          <p:nvPr>
            <p:ph type="dt" sz="half" idx="10"/>
          </p:nvPr>
        </p:nvSpPr>
        <p:spPr/>
        <p:txBody>
          <a:bodyPr/>
          <a:lstStyle/>
          <a:p>
            <a:fld id="{C0ACA437-891E-4784-9DE1-6B9FEC04D678}" type="datetimeFigureOut">
              <a:rPr lang="mn-MN" smtClean="0"/>
              <a:t>2023.12.05</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0FDAF399-7BBB-4875-93CD-D1F13F83CD2B}" type="slidenum">
              <a:rPr lang="mn-MN" smtClean="0"/>
              <a:t>‹#›</a:t>
            </a:fld>
            <a:endParaRPr lang="mn-MN"/>
          </a:p>
        </p:txBody>
      </p:sp>
    </p:spTree>
    <p:extLst>
      <p:ext uri="{BB962C8B-B14F-4D97-AF65-F5344CB8AC3E}">
        <p14:creationId xmlns:p14="http://schemas.microsoft.com/office/powerpoint/2010/main" val="182066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mn-M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p:cNvSpPr>
            <a:spLocks noGrp="1"/>
          </p:cNvSpPr>
          <p:nvPr>
            <p:ph type="dt" sz="half" idx="10"/>
          </p:nvPr>
        </p:nvSpPr>
        <p:spPr/>
        <p:txBody>
          <a:bodyPr/>
          <a:lstStyle/>
          <a:p>
            <a:fld id="{C0ACA437-891E-4784-9DE1-6B9FEC04D678}" type="datetimeFigureOut">
              <a:rPr lang="mn-MN" smtClean="0"/>
              <a:t>2023.12.05</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0FDAF399-7BBB-4875-93CD-D1F13F83CD2B}" type="slidenum">
              <a:rPr lang="mn-MN" smtClean="0"/>
              <a:t>‹#›</a:t>
            </a:fld>
            <a:endParaRPr lang="mn-MN"/>
          </a:p>
        </p:txBody>
      </p:sp>
    </p:spTree>
    <p:extLst>
      <p:ext uri="{BB962C8B-B14F-4D97-AF65-F5344CB8AC3E}">
        <p14:creationId xmlns:p14="http://schemas.microsoft.com/office/powerpoint/2010/main" val="15134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p:cNvSpPr>
            <a:spLocks noGrp="1"/>
          </p:cNvSpPr>
          <p:nvPr>
            <p:ph type="dt" sz="half" idx="10"/>
          </p:nvPr>
        </p:nvSpPr>
        <p:spPr/>
        <p:txBody>
          <a:bodyPr/>
          <a:lstStyle/>
          <a:p>
            <a:fld id="{C0ACA437-891E-4784-9DE1-6B9FEC04D678}" type="datetimeFigureOut">
              <a:rPr lang="mn-MN" smtClean="0"/>
              <a:t>2023.12.05</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0FDAF399-7BBB-4875-93CD-D1F13F83CD2B}" type="slidenum">
              <a:rPr lang="mn-MN" smtClean="0"/>
              <a:t>‹#›</a:t>
            </a:fld>
            <a:endParaRPr lang="mn-MN"/>
          </a:p>
        </p:txBody>
      </p:sp>
    </p:spTree>
    <p:extLst>
      <p:ext uri="{BB962C8B-B14F-4D97-AF65-F5344CB8AC3E}">
        <p14:creationId xmlns:p14="http://schemas.microsoft.com/office/powerpoint/2010/main" val="62888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n-M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ACA437-891E-4784-9DE1-6B9FEC04D678}" type="datetimeFigureOut">
              <a:rPr lang="mn-MN" smtClean="0"/>
              <a:t>2023.12.05</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0FDAF399-7BBB-4875-93CD-D1F13F83CD2B}" type="slidenum">
              <a:rPr lang="mn-MN" smtClean="0"/>
              <a:t>‹#›</a:t>
            </a:fld>
            <a:endParaRPr lang="mn-MN"/>
          </a:p>
        </p:txBody>
      </p:sp>
    </p:spTree>
    <p:extLst>
      <p:ext uri="{BB962C8B-B14F-4D97-AF65-F5344CB8AC3E}">
        <p14:creationId xmlns:p14="http://schemas.microsoft.com/office/powerpoint/2010/main" val="394939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Date Placeholder 4"/>
          <p:cNvSpPr>
            <a:spLocks noGrp="1"/>
          </p:cNvSpPr>
          <p:nvPr>
            <p:ph type="dt" sz="half" idx="10"/>
          </p:nvPr>
        </p:nvSpPr>
        <p:spPr/>
        <p:txBody>
          <a:bodyPr/>
          <a:lstStyle/>
          <a:p>
            <a:fld id="{C0ACA437-891E-4784-9DE1-6B9FEC04D678}" type="datetimeFigureOut">
              <a:rPr lang="mn-MN" smtClean="0"/>
              <a:t>2023.12.05</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0FDAF399-7BBB-4875-93CD-D1F13F83CD2B}" type="slidenum">
              <a:rPr lang="mn-MN" smtClean="0"/>
              <a:t>‹#›</a:t>
            </a:fld>
            <a:endParaRPr lang="mn-MN"/>
          </a:p>
        </p:txBody>
      </p:sp>
    </p:spTree>
    <p:extLst>
      <p:ext uri="{BB962C8B-B14F-4D97-AF65-F5344CB8AC3E}">
        <p14:creationId xmlns:p14="http://schemas.microsoft.com/office/powerpoint/2010/main" val="221233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mn-M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7" name="Date Placeholder 6"/>
          <p:cNvSpPr>
            <a:spLocks noGrp="1"/>
          </p:cNvSpPr>
          <p:nvPr>
            <p:ph type="dt" sz="half" idx="10"/>
          </p:nvPr>
        </p:nvSpPr>
        <p:spPr/>
        <p:txBody>
          <a:bodyPr/>
          <a:lstStyle/>
          <a:p>
            <a:fld id="{C0ACA437-891E-4784-9DE1-6B9FEC04D678}" type="datetimeFigureOut">
              <a:rPr lang="mn-MN" smtClean="0"/>
              <a:t>2023.12.05</a:t>
            </a:fld>
            <a:endParaRPr lang="mn-MN"/>
          </a:p>
        </p:txBody>
      </p:sp>
      <p:sp>
        <p:nvSpPr>
          <p:cNvPr id="8" name="Footer Placeholder 7"/>
          <p:cNvSpPr>
            <a:spLocks noGrp="1"/>
          </p:cNvSpPr>
          <p:nvPr>
            <p:ph type="ftr" sz="quarter" idx="11"/>
          </p:nvPr>
        </p:nvSpPr>
        <p:spPr/>
        <p:txBody>
          <a:bodyPr/>
          <a:lstStyle/>
          <a:p>
            <a:endParaRPr lang="mn-MN"/>
          </a:p>
        </p:txBody>
      </p:sp>
      <p:sp>
        <p:nvSpPr>
          <p:cNvPr id="9" name="Slide Number Placeholder 8"/>
          <p:cNvSpPr>
            <a:spLocks noGrp="1"/>
          </p:cNvSpPr>
          <p:nvPr>
            <p:ph type="sldNum" sz="quarter" idx="12"/>
          </p:nvPr>
        </p:nvSpPr>
        <p:spPr/>
        <p:txBody>
          <a:bodyPr/>
          <a:lstStyle/>
          <a:p>
            <a:fld id="{0FDAF399-7BBB-4875-93CD-D1F13F83CD2B}" type="slidenum">
              <a:rPr lang="mn-MN" smtClean="0"/>
              <a:t>‹#›</a:t>
            </a:fld>
            <a:endParaRPr lang="mn-MN"/>
          </a:p>
        </p:txBody>
      </p:sp>
    </p:spTree>
    <p:extLst>
      <p:ext uri="{BB962C8B-B14F-4D97-AF65-F5344CB8AC3E}">
        <p14:creationId xmlns:p14="http://schemas.microsoft.com/office/powerpoint/2010/main" val="137941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Date Placeholder 2"/>
          <p:cNvSpPr>
            <a:spLocks noGrp="1"/>
          </p:cNvSpPr>
          <p:nvPr>
            <p:ph type="dt" sz="half" idx="10"/>
          </p:nvPr>
        </p:nvSpPr>
        <p:spPr/>
        <p:txBody>
          <a:bodyPr/>
          <a:lstStyle/>
          <a:p>
            <a:fld id="{C0ACA437-891E-4784-9DE1-6B9FEC04D678}" type="datetimeFigureOut">
              <a:rPr lang="mn-MN" smtClean="0"/>
              <a:t>2023.12.05</a:t>
            </a:fld>
            <a:endParaRPr lang="mn-MN"/>
          </a:p>
        </p:txBody>
      </p:sp>
      <p:sp>
        <p:nvSpPr>
          <p:cNvPr id="4" name="Footer Placeholder 3"/>
          <p:cNvSpPr>
            <a:spLocks noGrp="1"/>
          </p:cNvSpPr>
          <p:nvPr>
            <p:ph type="ftr" sz="quarter" idx="11"/>
          </p:nvPr>
        </p:nvSpPr>
        <p:spPr/>
        <p:txBody>
          <a:bodyPr/>
          <a:lstStyle/>
          <a:p>
            <a:endParaRPr lang="mn-MN"/>
          </a:p>
        </p:txBody>
      </p:sp>
      <p:sp>
        <p:nvSpPr>
          <p:cNvPr id="5" name="Slide Number Placeholder 4"/>
          <p:cNvSpPr>
            <a:spLocks noGrp="1"/>
          </p:cNvSpPr>
          <p:nvPr>
            <p:ph type="sldNum" sz="quarter" idx="12"/>
          </p:nvPr>
        </p:nvSpPr>
        <p:spPr/>
        <p:txBody>
          <a:bodyPr/>
          <a:lstStyle/>
          <a:p>
            <a:fld id="{0FDAF399-7BBB-4875-93CD-D1F13F83CD2B}" type="slidenum">
              <a:rPr lang="mn-MN" smtClean="0"/>
              <a:t>‹#›</a:t>
            </a:fld>
            <a:endParaRPr lang="mn-MN"/>
          </a:p>
        </p:txBody>
      </p:sp>
    </p:spTree>
    <p:extLst>
      <p:ext uri="{BB962C8B-B14F-4D97-AF65-F5344CB8AC3E}">
        <p14:creationId xmlns:p14="http://schemas.microsoft.com/office/powerpoint/2010/main" val="326250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CA437-891E-4784-9DE1-6B9FEC04D678}" type="datetimeFigureOut">
              <a:rPr lang="mn-MN" smtClean="0"/>
              <a:t>2023.12.05</a:t>
            </a:fld>
            <a:endParaRPr lang="mn-MN"/>
          </a:p>
        </p:txBody>
      </p:sp>
      <p:sp>
        <p:nvSpPr>
          <p:cNvPr id="3" name="Footer Placeholder 2"/>
          <p:cNvSpPr>
            <a:spLocks noGrp="1"/>
          </p:cNvSpPr>
          <p:nvPr>
            <p:ph type="ftr" sz="quarter" idx="11"/>
          </p:nvPr>
        </p:nvSpPr>
        <p:spPr/>
        <p:txBody>
          <a:bodyPr/>
          <a:lstStyle/>
          <a:p>
            <a:endParaRPr lang="mn-MN"/>
          </a:p>
        </p:txBody>
      </p:sp>
      <p:sp>
        <p:nvSpPr>
          <p:cNvPr id="4" name="Slide Number Placeholder 3"/>
          <p:cNvSpPr>
            <a:spLocks noGrp="1"/>
          </p:cNvSpPr>
          <p:nvPr>
            <p:ph type="sldNum" sz="quarter" idx="12"/>
          </p:nvPr>
        </p:nvSpPr>
        <p:spPr/>
        <p:txBody>
          <a:bodyPr/>
          <a:lstStyle/>
          <a:p>
            <a:fld id="{0FDAF399-7BBB-4875-93CD-D1F13F83CD2B}" type="slidenum">
              <a:rPr lang="mn-MN" smtClean="0"/>
              <a:t>‹#›</a:t>
            </a:fld>
            <a:endParaRPr lang="mn-MN"/>
          </a:p>
        </p:txBody>
      </p:sp>
    </p:spTree>
    <p:extLst>
      <p:ext uri="{BB962C8B-B14F-4D97-AF65-F5344CB8AC3E}">
        <p14:creationId xmlns:p14="http://schemas.microsoft.com/office/powerpoint/2010/main" val="328846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n-M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ACA437-891E-4784-9DE1-6B9FEC04D678}" type="datetimeFigureOut">
              <a:rPr lang="mn-MN" smtClean="0"/>
              <a:t>2023.12.05</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0FDAF399-7BBB-4875-93CD-D1F13F83CD2B}" type="slidenum">
              <a:rPr lang="mn-MN" smtClean="0"/>
              <a:t>‹#›</a:t>
            </a:fld>
            <a:endParaRPr lang="mn-MN"/>
          </a:p>
        </p:txBody>
      </p:sp>
    </p:spTree>
    <p:extLst>
      <p:ext uri="{BB962C8B-B14F-4D97-AF65-F5344CB8AC3E}">
        <p14:creationId xmlns:p14="http://schemas.microsoft.com/office/powerpoint/2010/main" val="274955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n-M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n-M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ACA437-891E-4784-9DE1-6B9FEC04D678}" type="datetimeFigureOut">
              <a:rPr lang="mn-MN" smtClean="0"/>
              <a:t>2023.12.05</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0FDAF399-7BBB-4875-93CD-D1F13F83CD2B}" type="slidenum">
              <a:rPr lang="mn-MN" smtClean="0"/>
              <a:t>‹#›</a:t>
            </a:fld>
            <a:endParaRPr lang="mn-MN"/>
          </a:p>
        </p:txBody>
      </p:sp>
    </p:spTree>
    <p:extLst>
      <p:ext uri="{BB962C8B-B14F-4D97-AF65-F5344CB8AC3E}">
        <p14:creationId xmlns:p14="http://schemas.microsoft.com/office/powerpoint/2010/main" val="390969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n-M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CA437-891E-4784-9DE1-6B9FEC04D678}" type="datetimeFigureOut">
              <a:rPr lang="mn-MN" smtClean="0"/>
              <a:t>2023.12.05</a:t>
            </a:fld>
            <a:endParaRPr lang="mn-M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n-M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AF399-7BBB-4875-93CD-D1F13F83CD2B}" type="slidenum">
              <a:rPr lang="mn-MN" smtClean="0"/>
              <a:t>‹#›</a:t>
            </a:fld>
            <a:endParaRPr lang="mn-MN"/>
          </a:p>
        </p:txBody>
      </p:sp>
    </p:spTree>
    <p:extLst>
      <p:ext uri="{BB962C8B-B14F-4D97-AF65-F5344CB8AC3E}">
        <p14:creationId xmlns:p14="http://schemas.microsoft.com/office/powerpoint/2010/main" val="194591032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33" r="67584" b="29395"/>
          <a:stretch/>
        </p:blipFill>
        <p:spPr bwMode="auto">
          <a:xfrm>
            <a:off x="0" y="0"/>
            <a:ext cx="245105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834" t="34180" r="2194" b="33551"/>
          <a:stretch/>
        </p:blipFill>
        <p:spPr bwMode="auto">
          <a:xfrm>
            <a:off x="2451052" y="0"/>
            <a:ext cx="974094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2207623" y="2194564"/>
            <a:ext cx="9448800" cy="123443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mn-MN" sz="3200" b="1" dirty="0">
                <a:solidFill>
                  <a:srgbClr val="FFC000"/>
                </a:solidFill>
                <a:latin typeface="Bahnschrift SemiBold Condensed" panose="020B0502040204020203" pitchFamily="34" charset="0"/>
                <a:cs typeface="Arial" panose="020B0604020202020204" pitchFamily="34" charset="0"/>
              </a:rPr>
              <a:t>Дорнод аймгийн 2024 оны төсвийн</a:t>
            </a:r>
          </a:p>
          <a:p>
            <a:pPr algn="ctr"/>
            <a:r>
              <a:rPr lang="mn-MN" sz="3200" b="1" dirty="0">
                <a:solidFill>
                  <a:srgbClr val="FFC000"/>
                </a:solidFill>
                <a:latin typeface="Bahnschrift SemiBold Condensed" panose="020B0502040204020203" pitchFamily="34" charset="0"/>
                <a:cs typeface="Arial" panose="020B0604020202020204" pitchFamily="34" charset="0"/>
              </a:rPr>
              <a:t>төсөлд ӨГСӨН САНАЛ, ДҮГНЭЛТ</a:t>
            </a:r>
            <a:endParaRPr lang="mn-MN" sz="3200" dirty="0">
              <a:solidFill>
                <a:srgbClr val="FFC000"/>
              </a:solidFill>
              <a:latin typeface="Bahnschrift SemiBold Condensed" panose="020B0502040204020203" pitchFamily="34" charset="0"/>
              <a:cs typeface="Arial" panose="020B0604020202020204" pitchFamily="34" charset="0"/>
            </a:endParaRPr>
          </a:p>
        </p:txBody>
      </p:sp>
      <p:sp>
        <p:nvSpPr>
          <p:cNvPr id="10" name="Subtitle 2"/>
          <p:cNvSpPr txBox="1">
            <a:spLocks/>
          </p:cNvSpPr>
          <p:nvPr/>
        </p:nvSpPr>
        <p:spPr>
          <a:xfrm>
            <a:off x="2451052" y="4029437"/>
            <a:ext cx="9448800" cy="148797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mn-MN" dirty="0">
                <a:solidFill>
                  <a:schemeClr val="bg1"/>
                </a:solidFill>
                <a:latin typeface="Bahnschrift SemiBold Condensed" panose="020B0502040204020203" pitchFamily="34" charset="0"/>
              </a:rPr>
              <a:t>Дорнод аймаг дахь Төрийн аудитын газрын </a:t>
            </a:r>
          </a:p>
          <a:p>
            <a:pPr marL="0" indent="0" algn="ctr">
              <a:lnSpc>
                <a:spcPct val="100000"/>
              </a:lnSpc>
              <a:spcBef>
                <a:spcPts val="0"/>
              </a:spcBef>
              <a:buNone/>
            </a:pPr>
            <a:r>
              <a:rPr lang="mn-MN" dirty="0">
                <a:solidFill>
                  <a:schemeClr val="bg1"/>
                </a:solidFill>
                <a:latin typeface="Bahnschrift SemiBold Condensed" panose="020B0502040204020203" pitchFamily="34" charset="0"/>
              </a:rPr>
              <a:t>дарга, Тэргүүлэх аудитор Б.Болортуул</a:t>
            </a:r>
          </a:p>
          <a:p>
            <a:pPr algn="ctr">
              <a:lnSpc>
                <a:spcPct val="100000"/>
              </a:lnSpc>
              <a:spcBef>
                <a:spcPts val="0"/>
              </a:spcBef>
            </a:pPr>
            <a:endParaRPr lang="mn-MN" dirty="0">
              <a:solidFill>
                <a:schemeClr val="bg1"/>
              </a:solidFill>
              <a:latin typeface="Bahnschrift SemiBold Condensed" panose="020B0502040204020203" pitchFamily="34" charset="0"/>
            </a:endParaRPr>
          </a:p>
          <a:p>
            <a:pPr marL="0" indent="0" algn="ctr">
              <a:lnSpc>
                <a:spcPct val="100000"/>
              </a:lnSpc>
              <a:spcBef>
                <a:spcPts val="0"/>
              </a:spcBef>
              <a:buNone/>
            </a:pPr>
            <a:endParaRPr lang="mn-MN" dirty="0">
              <a:solidFill>
                <a:schemeClr val="bg1"/>
              </a:solidFill>
              <a:latin typeface="Bahnschrift SemiBold Condensed" panose="020B0502040204020203" pitchFamily="34" charset="0"/>
            </a:endParaRPr>
          </a:p>
          <a:p>
            <a:pPr marL="0" indent="0" algn="ctr">
              <a:lnSpc>
                <a:spcPct val="100000"/>
              </a:lnSpc>
              <a:spcBef>
                <a:spcPts val="0"/>
              </a:spcBef>
              <a:buNone/>
            </a:pPr>
            <a:endParaRPr lang="mn-MN" dirty="0">
              <a:solidFill>
                <a:schemeClr val="bg1"/>
              </a:solidFill>
              <a:latin typeface="Bahnschrift SemiBold Condensed" panose="020B0502040204020203" pitchFamily="34" charset="0"/>
            </a:endParaRPr>
          </a:p>
          <a:p>
            <a:pPr marL="0" indent="0" algn="ctr">
              <a:lnSpc>
                <a:spcPct val="100000"/>
              </a:lnSpc>
              <a:spcBef>
                <a:spcPts val="0"/>
              </a:spcBef>
              <a:buNone/>
            </a:pPr>
            <a:r>
              <a:rPr lang="mn-MN" dirty="0">
                <a:solidFill>
                  <a:schemeClr val="bg1"/>
                </a:solidFill>
                <a:latin typeface="Bahnschrift SemiBold Condensed" panose="020B0502040204020203" pitchFamily="34" charset="0"/>
              </a:rPr>
              <a:t>2024.12.05</a:t>
            </a:r>
          </a:p>
        </p:txBody>
      </p:sp>
      <p:cxnSp>
        <p:nvCxnSpPr>
          <p:cNvPr id="17" name="Straight Connector 16"/>
          <p:cNvCxnSpPr/>
          <p:nvPr/>
        </p:nvCxnSpPr>
        <p:spPr>
          <a:xfrm>
            <a:off x="4250735" y="3509963"/>
            <a:ext cx="5362575" cy="0"/>
          </a:xfrm>
          <a:prstGeom prst="line">
            <a:avLst/>
          </a:prstGeom>
          <a:ln w="9525"/>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a:xfrm>
            <a:off x="4250735" y="2014718"/>
            <a:ext cx="5362575" cy="0"/>
          </a:xfrm>
          <a:prstGeom prst="line">
            <a:avLst/>
          </a:prstGeom>
          <a:ln w="9525"/>
        </p:spPr>
        <p:style>
          <a:lnRef idx="1">
            <a:schemeClr val="accent4"/>
          </a:lnRef>
          <a:fillRef idx="0">
            <a:schemeClr val="accent4"/>
          </a:fillRef>
          <a:effectRef idx="0">
            <a:schemeClr val="accent4"/>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398" y="370429"/>
            <a:ext cx="1281684" cy="1285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93497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1466850" y="1743075"/>
            <a:ext cx="10325100" cy="4762500"/>
          </a:xfrm>
        </p:spPr>
        <p:txBody>
          <a:bodyPr>
            <a:noAutofit/>
          </a:bodyPr>
          <a:lstStyle/>
          <a:p>
            <a:pPr marL="0" indent="0" algn="just">
              <a:buNone/>
            </a:pPr>
            <a:r>
              <a:rPr lang="mn-MN" sz="2000" b="1" dirty="0">
                <a:solidFill>
                  <a:srgbClr val="C00000"/>
                </a:solidFill>
                <a:latin typeface="Bahnschrift Light Condensed" panose="020B0502040204020203" pitchFamily="34" charset="0"/>
              </a:rPr>
              <a:t>Дүгнэлт:</a:t>
            </a:r>
          </a:p>
          <a:p>
            <a:pPr algn="just"/>
            <a:r>
              <a:rPr lang="mn-MN" sz="2400" dirty="0">
                <a:solidFill>
                  <a:srgbClr val="002060"/>
                </a:solidFill>
                <a:latin typeface="Bahnschrift Light Condensed" panose="020B0502040204020203" pitchFamily="34" charset="0"/>
              </a:rPr>
              <a:t>Орон нутгийн хөгжлийн сангийн 2024 оны төсвийн төсөлд зураг төсвөөс зөрүүтэй Гурванзагал сумын Эрүүл мэндийн төвийн барилгын засварт 81.5 сая төгрөг төлөвлөсөн байна. Энэ нь Төсвийн тухай хуулийн 29 дүгээр зүйлийн 29.4 “Хөрөнгө оруулалтын төсөвт техник, эдийн засгийн үндэслэл хийгдсэн, зураг төсвөө батлуулсан, хуульд заасан бусад зөвшөөрөл олгогдсон төсөл, арга хэмжээг тусгана.” гэсэн заалттай нийцэхгүй байна.</a:t>
            </a:r>
          </a:p>
          <a:p>
            <a:pPr marL="0" indent="0" algn="just">
              <a:buNone/>
            </a:pPr>
            <a:r>
              <a:rPr lang="mn-MN" sz="2000" b="1" dirty="0">
                <a:solidFill>
                  <a:srgbClr val="C00000"/>
                </a:solidFill>
                <a:latin typeface="Bahnschrift Light Condensed" panose="020B0502040204020203" pitchFamily="34" charset="0"/>
              </a:rPr>
              <a:t>САНАЛ: </a:t>
            </a:r>
            <a:r>
              <a:rPr lang="mn-MN" sz="2400" b="1" dirty="0">
                <a:solidFill>
                  <a:srgbClr val="C00000"/>
                </a:solidFill>
                <a:latin typeface="Bahnschrift Light Condensed" panose="020B0502040204020203" pitchFamily="34" charset="0"/>
              </a:rPr>
              <a:t>Төсвийн санхүүжилтийн үр ашгийг дээшлүүлэх. </a:t>
            </a:r>
            <a:endParaRPr lang="mn-MN" sz="2000" b="1" dirty="0">
              <a:solidFill>
                <a:srgbClr val="C00000"/>
              </a:solidFill>
              <a:latin typeface="Bahnschrift Light Condensed" panose="020B0502040204020203" pitchFamily="34" charset="0"/>
            </a:endParaRPr>
          </a:p>
          <a:p>
            <a:pPr lvl="0" algn="just"/>
            <a:r>
              <a:rPr lang="mn-MN" sz="2400" dirty="0">
                <a:solidFill>
                  <a:srgbClr val="002060"/>
                </a:solidFill>
                <a:latin typeface="Bahnschrift Light Condensed" panose="020B0502040204020203" pitchFamily="34" charset="0"/>
              </a:rPr>
              <a:t>Төсвийн санхүүжилтийн үр ашгийг дээшлүүлэх </a:t>
            </a:r>
            <a:r>
              <a:rPr lang="mn-MN" sz="2400" dirty="0">
                <a:solidFill>
                  <a:srgbClr val="000000"/>
                </a:solidFill>
                <a:effectLst/>
                <a:latin typeface="Arial" panose="020B0604020202020204" pitchFamily="34" charset="0"/>
                <a:ea typeface="Arial" panose="020B0604020202020204" pitchFamily="34" charset="0"/>
              </a:rPr>
              <a:t> </a:t>
            </a:r>
            <a:r>
              <a:rPr lang="mn-MN" sz="2400" dirty="0">
                <a:solidFill>
                  <a:srgbClr val="002060"/>
                </a:solidFill>
                <a:latin typeface="Bahnschrift Light Condensed" panose="020B0502040204020203" pitchFamily="34" charset="0"/>
              </a:rPr>
              <a:t>81.5 сая төгрөгийн 1 төсөл арга хэмжээ байна</a:t>
            </a:r>
            <a:r>
              <a:rPr lang="mn-MN" sz="2000" dirty="0">
                <a:solidFill>
                  <a:srgbClr val="002060"/>
                </a:solidFill>
                <a:latin typeface="Bahnschrift Light Condensed" panose="020B0502040204020203" pitchFamily="34" charset="0"/>
              </a:rPr>
              <a:t>.</a:t>
            </a:r>
          </a:p>
          <a:p>
            <a:pPr marL="0" indent="0" algn="just">
              <a:buNone/>
            </a:pPr>
            <a:r>
              <a:rPr lang="mn-MN" sz="2000" b="1" dirty="0">
                <a:solidFill>
                  <a:srgbClr val="C00000"/>
                </a:solidFill>
                <a:latin typeface="Bahnschrift Light Condensed" panose="020B0502040204020203" pitchFamily="34" charset="0"/>
              </a:rPr>
              <a:t>ӨМНӨХ ЗӨВЛӨМЖИЙН ХЭРЭГЖИЛТ:</a:t>
            </a:r>
          </a:p>
          <a:p>
            <a:pPr algn="just"/>
            <a:r>
              <a:rPr lang="mn-MN" sz="2400" dirty="0">
                <a:solidFill>
                  <a:srgbClr val="002060"/>
                </a:solidFill>
                <a:latin typeface="Bahnschrift Light Condensed" panose="020B0502040204020203" pitchFamily="34" charset="0"/>
              </a:rPr>
              <a:t>Аймгийн </a:t>
            </a:r>
            <a:r>
              <a:rPr lang="mn-MN" sz="2400" dirty="0" err="1">
                <a:solidFill>
                  <a:srgbClr val="002060"/>
                </a:solidFill>
                <a:latin typeface="Bahnschrift Light Condensed" panose="020B0502040204020203" pitchFamily="34" charset="0"/>
              </a:rPr>
              <a:t>ОНХС</a:t>
            </a:r>
            <a:r>
              <a:rPr lang="mn-MN" sz="2400" dirty="0">
                <a:solidFill>
                  <a:srgbClr val="002060"/>
                </a:solidFill>
                <a:latin typeface="Bahnschrift Light Condensed" panose="020B0502040204020203" pitchFamily="34" charset="0"/>
              </a:rPr>
              <a:t>-гийн хөрөнгөөр хэрэгжих төсөл арга хэмжээг төлөвлөхдөө Төрийн хэмнэлтийн тухай хууль, Төсвийн тухай хууль, </a:t>
            </a:r>
            <a:r>
              <a:rPr lang="mn-MN" sz="2400" dirty="0" err="1">
                <a:solidFill>
                  <a:srgbClr val="002060"/>
                </a:solidFill>
                <a:latin typeface="Bahnschrift Light Condensed" panose="020B0502040204020203" pitchFamily="34" charset="0"/>
              </a:rPr>
              <a:t>ОНХС</a:t>
            </a:r>
            <a:r>
              <a:rPr lang="mn-MN" sz="2400" dirty="0">
                <a:solidFill>
                  <a:srgbClr val="002060"/>
                </a:solidFill>
                <a:latin typeface="Bahnschrift Light Condensed" panose="020B0502040204020203" pitchFamily="34" charset="0"/>
              </a:rPr>
              <a:t>-гийн журам тооцоо судалгаанд үндэслэн төлөвлөж байх  зөвлөмжийн хэрэгжилт 90 хувьтай байна.</a:t>
            </a:r>
            <a:r>
              <a:rPr lang="mn-MN" sz="2000" dirty="0">
                <a:solidFill>
                  <a:srgbClr val="002060"/>
                </a:solidFill>
                <a:latin typeface="Bahnschrift Light Condensed" panose="020B0502040204020203" pitchFamily="34" charset="0"/>
              </a:rPr>
              <a:t> </a:t>
            </a:r>
          </a:p>
        </p:txBody>
      </p:sp>
      <p:sp>
        <p:nvSpPr>
          <p:cNvPr id="7" name="Title 1"/>
          <p:cNvSpPr>
            <a:spLocks noGrp="1"/>
          </p:cNvSpPr>
          <p:nvPr>
            <p:ph type="title"/>
          </p:nvPr>
        </p:nvSpPr>
        <p:spPr>
          <a:xfrm>
            <a:off x="1466849" y="365126"/>
            <a:ext cx="10118509" cy="948769"/>
          </a:xfrm>
          <a:solidFill>
            <a:schemeClr val="bg2">
              <a:lumMod val="90000"/>
            </a:schemeClr>
          </a:solidFill>
        </p:spPr>
        <p:txBody>
          <a:bodyPr/>
          <a:lstStyle/>
          <a:p>
            <a:r>
              <a:rPr lang="mn-MN" dirty="0">
                <a:solidFill>
                  <a:srgbClr val="002060"/>
                </a:solidFill>
                <a:latin typeface="Bahnschrift Condensed" panose="020B0502040204020203" pitchFamily="34" charset="0"/>
              </a:rPr>
              <a:t>5.3. ОРОН НУТГИЙН ХӨГЖЛИЙН САН</a:t>
            </a:r>
            <a:endParaRPr lang="mn-MN" dirty="0"/>
          </a:p>
        </p:txBody>
      </p:sp>
    </p:spTree>
    <p:extLst>
      <p:ext uri="{BB962C8B-B14F-4D97-AF65-F5344CB8AC3E}">
        <p14:creationId xmlns:p14="http://schemas.microsoft.com/office/powerpoint/2010/main" val="313613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55" y="0"/>
            <a:ext cx="12520580" cy="7042826"/>
          </a:xfrm>
          <a:prstGeom prst="rect">
            <a:avLst/>
          </a:prstGeom>
        </p:spPr>
      </p:pic>
      <p:sp>
        <p:nvSpPr>
          <p:cNvPr id="5" name="Content Placeholder 2"/>
          <p:cNvSpPr>
            <a:spLocks noGrp="1"/>
          </p:cNvSpPr>
          <p:nvPr>
            <p:ph idx="1"/>
          </p:nvPr>
        </p:nvSpPr>
        <p:spPr>
          <a:xfrm>
            <a:off x="992221" y="1183792"/>
            <a:ext cx="10713465" cy="5334965"/>
          </a:xfrm>
        </p:spPr>
        <p:txBody>
          <a:bodyPr>
            <a:noAutofit/>
          </a:bodyPr>
          <a:lstStyle/>
          <a:p>
            <a:pPr marL="0" indent="0" algn="just">
              <a:buNone/>
            </a:pPr>
            <a:r>
              <a:rPr lang="mn-MN" sz="1800" b="1" dirty="0">
                <a:solidFill>
                  <a:srgbClr val="C00000"/>
                </a:solidFill>
                <a:latin typeface="Bahnschrift Light Condensed" panose="020B0502040204020203" pitchFamily="34" charset="0"/>
              </a:rPr>
              <a:t>ДҮГНЭЛТ:</a:t>
            </a:r>
          </a:p>
          <a:p>
            <a:pPr marL="0" indent="0" algn="just">
              <a:buNone/>
            </a:pPr>
            <a:r>
              <a:rPr lang="mn-MN" sz="1800" dirty="0">
                <a:solidFill>
                  <a:srgbClr val="002060"/>
                </a:solidFill>
                <a:latin typeface="Bahnschrift Light Condensed" panose="020B0502040204020203" pitchFamily="34" charset="0"/>
              </a:rPr>
              <a:t>Байгаль орчныг хамгаалах, нөхөн сэргээх зардлаар 2024 онд хэрэгжүүлэх төсөл, арга хэмжээний жагсаалтад Монгол Улсын Засаг захиргаа, нутаг дэвсгэрийн нэгж, түүний удирдлагын тухай хуулийн 22.1.13, 22.1.8 дахь сумын чиг үүрэгт хамаарах 325.0 сая төгрөгийн 3 төсөл, журамд нийцээгүй 23.3 сая төгрөгийн 1 төсөл, арга хэмжээг төлөвлөж, техникийн тодорхойлолтыг хууль, журмын дагуу боловсруулж, батлуулаагүй төлөвлөсөн 1 төсөл, арга хэмжээ байна.</a:t>
            </a:r>
          </a:p>
          <a:p>
            <a:pPr marL="0" indent="0" algn="just">
              <a:buNone/>
            </a:pPr>
            <a:r>
              <a:rPr lang="mn-MN" sz="2000" b="1" dirty="0">
                <a:solidFill>
                  <a:srgbClr val="C00000"/>
                </a:solidFill>
                <a:latin typeface="Bahnschrift Light Condensed" panose="020B0502040204020203" pitchFamily="34" charset="0"/>
              </a:rPr>
              <a:t>САНАЛ: Төсвийн зарлагыг бууруулах.</a:t>
            </a:r>
          </a:p>
          <a:p>
            <a:pPr marL="0" indent="0" algn="just">
              <a:buNone/>
            </a:pPr>
            <a:r>
              <a:rPr lang="mn-MN" sz="1800" dirty="0">
                <a:solidFill>
                  <a:srgbClr val="002060"/>
                </a:solidFill>
                <a:latin typeface="Bahnschrift Light Condensed" panose="020B0502040204020203" pitchFamily="34" charset="0"/>
              </a:rPr>
              <a:t>Байгаль орчныг хамгаалах нөхөн сэргээх арга хэмжээний зардал – 325.0 сая төгрөгийн 3 төсөл, арга хэмжээг  хасах</a:t>
            </a:r>
          </a:p>
          <a:p>
            <a:pPr marL="630238" marR="0" algn="just">
              <a:lnSpc>
                <a:spcPct val="100000"/>
              </a:lnSpc>
              <a:spcBef>
                <a:spcPts val="0"/>
              </a:spcBef>
              <a:spcAft>
                <a:spcPts val="0"/>
              </a:spcAft>
            </a:pPr>
            <a:r>
              <a:rPr lang="mn-MN" sz="1600" dirty="0">
                <a:solidFill>
                  <a:srgbClr val="002060"/>
                </a:solidFill>
                <a:latin typeface="Bahnschrift Light Condensed" panose="020B0502040204020203" pitchFamily="34" charset="0"/>
              </a:rPr>
              <a:t>1.2.1.2. Нийтийн эзэмшлийн гудамж талбайд хөрсийг доройтлоос хамгаалах, нөхөн сэргээх, зүлэгжүүлэлт хийх - 280.0 сая төгрөг.</a:t>
            </a:r>
            <a:endParaRPr lang="en-US" sz="1600" dirty="0">
              <a:solidFill>
                <a:srgbClr val="002060"/>
              </a:solidFill>
              <a:latin typeface="Bahnschrift Light Condensed" panose="020B0502040204020203" pitchFamily="34" charset="0"/>
            </a:endParaRPr>
          </a:p>
          <a:p>
            <a:pPr marL="630238" marR="0" algn="just">
              <a:lnSpc>
                <a:spcPct val="100000"/>
              </a:lnSpc>
              <a:spcBef>
                <a:spcPts val="0"/>
              </a:spcBef>
              <a:spcAft>
                <a:spcPts val="0"/>
              </a:spcAft>
            </a:pPr>
            <a:r>
              <a:rPr lang="mn-MN" sz="1600" dirty="0">
                <a:solidFill>
                  <a:srgbClr val="002060"/>
                </a:solidFill>
                <a:latin typeface="Bahnschrift Light Condensed" panose="020B0502040204020203" pitchFamily="34" charset="0"/>
              </a:rPr>
              <a:t>1.2.3.7. Нийтийн эзэмшлийн ногоон байгууламжийг хөнөөлт шавжаас хамгаалах ажлын зардал - 15.0 сая төгрөг.</a:t>
            </a:r>
            <a:endParaRPr lang="en-US" sz="1600" dirty="0">
              <a:solidFill>
                <a:srgbClr val="002060"/>
              </a:solidFill>
              <a:latin typeface="Bahnschrift Light Condensed" panose="020B0502040204020203" pitchFamily="34" charset="0"/>
            </a:endParaRPr>
          </a:p>
          <a:p>
            <a:pPr marL="630238" marR="0" algn="just">
              <a:lnSpc>
                <a:spcPct val="100000"/>
              </a:lnSpc>
              <a:spcBef>
                <a:spcPts val="0"/>
              </a:spcBef>
              <a:spcAft>
                <a:spcPts val="0"/>
              </a:spcAft>
            </a:pPr>
            <a:r>
              <a:rPr lang="mn-MN" sz="1600" dirty="0">
                <a:solidFill>
                  <a:srgbClr val="002060"/>
                </a:solidFill>
                <a:latin typeface="Bahnschrift Light Condensed" panose="020B0502040204020203" pitchFamily="34" charset="0"/>
              </a:rPr>
              <a:t>1.2.3.5. Тэрбум мод үндэсний хөдөлгөөний хүрээнд бүх нийтээр мод тарих аяныг аймгийн хэмжээнд зохион байгуулах зардал - 30.0 сая төгрөг.</a:t>
            </a:r>
          </a:p>
          <a:p>
            <a:pPr marL="0" indent="0" algn="just">
              <a:buNone/>
            </a:pPr>
            <a:r>
              <a:rPr lang="mn-MN" sz="2000" b="1" dirty="0">
                <a:solidFill>
                  <a:srgbClr val="C00000"/>
                </a:solidFill>
                <a:latin typeface="Bahnschrift Light Condensed" panose="020B0502040204020203" pitchFamily="34" charset="0"/>
              </a:rPr>
              <a:t>Төсвийн санхүүжилтийн үр ашгийг дээшлүүлэх. </a:t>
            </a:r>
          </a:p>
          <a:p>
            <a:pPr marL="0" lvl="0" indent="0" algn="just">
              <a:buNone/>
            </a:pPr>
            <a:r>
              <a:rPr lang="mn-MN" sz="1800" dirty="0">
                <a:solidFill>
                  <a:srgbClr val="002060"/>
                </a:solidFill>
                <a:latin typeface="Bahnschrift Light Condensed" panose="020B0502040204020203" pitchFamily="34" charset="0"/>
              </a:rPr>
              <a:t>Байгаль орчныг хамгаалах нөхөн сэргээх зардлаар төсвийн жилд санхүүжүүлэх төсөл, арга хэмжээний жагсаалтын 1.2.3.8-д “Хүчтэй, нэн хүчтэй доройтсон хөрсийг хамгаалах, хөрсний доройтол, цөлжилтөөс урьдчилан сэргийлэх, ногоон байгууламжийг нэмэгдүүлэх чиглэлээр чадавхыг бэхжүүлэх зардал” 23.3 сая төгрөгийн 1 төсөл, арга хэмжээний үр ашгийг дээшлүүлэх саналтай байна.</a:t>
            </a:r>
          </a:p>
          <a:p>
            <a:pPr marL="0" indent="0" algn="just">
              <a:buNone/>
            </a:pPr>
            <a:r>
              <a:rPr lang="mn-MN" sz="1800" b="1" dirty="0">
                <a:solidFill>
                  <a:srgbClr val="C00000"/>
                </a:solidFill>
                <a:latin typeface="Bahnschrift Light Condensed" panose="020B0502040204020203" pitchFamily="34" charset="0"/>
              </a:rPr>
              <a:t>ӨМНӨХ ЗӨВЛӨМЖИЙН ХЭРЭГЖИЛТ:</a:t>
            </a:r>
          </a:p>
          <a:p>
            <a:pPr marL="0" indent="0" algn="just">
              <a:buNone/>
            </a:pPr>
            <a:r>
              <a:rPr lang="mn-MN" sz="1800" dirty="0">
                <a:solidFill>
                  <a:srgbClr val="002060"/>
                </a:solidFill>
                <a:latin typeface="Bahnschrift Light Condensed" panose="020B0502040204020203" pitchFamily="34" charset="0"/>
              </a:rPr>
              <a:t>Байгаль орчныг хамгаалах, нөхөн сэргээх зардлаар хэрэгжүүлэх төсөл, арга хэмжээнд өмнөх аудитаар өгсөн зөвлөмжийн хэрэгжилтийн биелэлт 50 хувьтай байна.</a:t>
            </a:r>
          </a:p>
          <a:p>
            <a:pPr lvl="0" algn="just"/>
            <a:endParaRPr lang="mn-MN" sz="2000" dirty="0">
              <a:solidFill>
                <a:srgbClr val="002060"/>
              </a:solidFill>
              <a:latin typeface="Bahnschrift Light Condensed" panose="020B0502040204020203" pitchFamily="34" charset="0"/>
            </a:endParaRPr>
          </a:p>
        </p:txBody>
      </p:sp>
      <p:sp>
        <p:nvSpPr>
          <p:cNvPr id="7" name="Title 1"/>
          <p:cNvSpPr>
            <a:spLocks noGrp="1"/>
          </p:cNvSpPr>
          <p:nvPr>
            <p:ph type="title"/>
          </p:nvPr>
        </p:nvSpPr>
        <p:spPr>
          <a:xfrm>
            <a:off x="1065320" y="339243"/>
            <a:ext cx="10640366" cy="844549"/>
          </a:xfrm>
          <a:solidFill>
            <a:schemeClr val="bg2">
              <a:lumMod val="90000"/>
            </a:schemeClr>
          </a:solidFill>
        </p:spPr>
        <p:txBody>
          <a:bodyPr>
            <a:normAutofit/>
          </a:bodyPr>
          <a:lstStyle/>
          <a:p>
            <a:r>
              <a:rPr lang="mn-MN" sz="4000" dirty="0">
                <a:solidFill>
                  <a:srgbClr val="002060"/>
                </a:solidFill>
                <a:latin typeface="Bahnschrift Condensed" panose="020B0502040204020203" pitchFamily="34" charset="0"/>
              </a:rPr>
              <a:t>5</a:t>
            </a:r>
            <a:r>
              <a:rPr lang="en-US" sz="4000" dirty="0">
                <a:solidFill>
                  <a:srgbClr val="002060"/>
                </a:solidFill>
                <a:latin typeface="Bahnschrift Condensed" panose="020B0502040204020203" pitchFamily="34" charset="0"/>
              </a:rPr>
              <a:t>.4</a:t>
            </a:r>
            <a:r>
              <a:rPr lang="mn-MN" sz="4000" dirty="0">
                <a:solidFill>
                  <a:srgbClr val="002060"/>
                </a:solidFill>
                <a:latin typeface="Bahnschrift Condensed" panose="020B0502040204020203" pitchFamily="34" charset="0"/>
              </a:rPr>
              <a:t>. БАЙГАЛЬ ОРЧНЫГ ХАМГААЛАХ, НӨХӨН СЭРГЭЭХ ЗАРДАЛ</a:t>
            </a:r>
            <a:endParaRPr lang="mn-MN" sz="4000" dirty="0"/>
          </a:p>
        </p:txBody>
      </p:sp>
    </p:spTree>
    <p:extLst>
      <p:ext uri="{BB962C8B-B14F-4D97-AF65-F5344CB8AC3E}">
        <p14:creationId xmlns:p14="http://schemas.microsoft.com/office/powerpoint/2010/main" val="850775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1466850" y="1809750"/>
            <a:ext cx="9899355" cy="4156044"/>
          </a:xfrm>
        </p:spPr>
        <p:txBody>
          <a:bodyPr>
            <a:normAutofit fontScale="77500" lnSpcReduction="20000"/>
          </a:bodyPr>
          <a:lstStyle/>
          <a:p>
            <a:pPr marL="0" indent="0" algn="just">
              <a:buNone/>
            </a:pPr>
            <a:r>
              <a:rPr lang="mn-MN" sz="3600" b="1" dirty="0">
                <a:solidFill>
                  <a:srgbClr val="C00000"/>
                </a:solidFill>
                <a:latin typeface="Bahnschrift Light Condensed" panose="020B0502040204020203" pitchFamily="34" charset="0"/>
              </a:rPr>
              <a:t>ДҮГНЭЛТ: </a:t>
            </a:r>
          </a:p>
          <a:p>
            <a:pPr marL="0" indent="0" algn="just">
              <a:buNone/>
            </a:pPr>
            <a:r>
              <a:rPr lang="mn-MN" sz="3600" dirty="0">
                <a:solidFill>
                  <a:srgbClr val="002060"/>
                </a:solidFill>
                <a:latin typeface="Bahnschrift Light Condensed" panose="020B0502040204020203" pitchFamily="34" charset="0"/>
              </a:rPr>
              <a:t>Авто замын сангийн хөрөнгө 98.0 сая төгрөгөөр “Авто замын засвар арчлалтын техник, тоног төхөөрөмж”  худалдан авахаар бодит судалгаагүй, өндөр төсөвт өртөгтэй 1 төсөл, арга хэмжээнд тусгасан байна. Энэ нь Төрийн хэмнэлтийн тухай хуулийн 4 дүгээр зүйлийн 4.1.7 “бодитой байх”, Төсвийн тухай хуулийн 6 дугаар зүйлийн 6.4.1 “Төсвийг үр ашигтай, хэмнэлттэй байхаар төлөвлөж, зарцуулах” гэж заасантай нийцэхгүй  байна.</a:t>
            </a:r>
          </a:p>
          <a:p>
            <a:pPr marL="0" indent="0" algn="just">
              <a:buNone/>
            </a:pPr>
            <a:r>
              <a:rPr lang="mn-MN" sz="3600" b="1" dirty="0">
                <a:solidFill>
                  <a:srgbClr val="C00000"/>
                </a:solidFill>
                <a:latin typeface="Bahnschrift Light Condensed" panose="020B0502040204020203" pitchFamily="34" charset="0"/>
              </a:rPr>
              <a:t>Санал: </a:t>
            </a:r>
            <a:r>
              <a:rPr lang="mn-MN" sz="2800" b="1" dirty="0">
                <a:solidFill>
                  <a:srgbClr val="C00000"/>
                </a:solidFill>
                <a:latin typeface="Bahnschrift Light Condensed" panose="020B0502040204020203" pitchFamily="34" charset="0"/>
              </a:rPr>
              <a:t>Төсвийн санхүүжилтийн үр ашгийг дээшлүүлэх. </a:t>
            </a:r>
            <a:endParaRPr lang="mn-MN" b="1" dirty="0">
              <a:solidFill>
                <a:srgbClr val="C00000"/>
              </a:solidFill>
              <a:latin typeface="Bahnschrift Light Condensed" panose="020B0502040204020203" pitchFamily="34" charset="0"/>
            </a:endParaRPr>
          </a:p>
          <a:p>
            <a:pPr marL="0" indent="0" algn="just">
              <a:buNone/>
            </a:pPr>
            <a:r>
              <a:rPr lang="mn-MN" sz="3600" dirty="0">
                <a:solidFill>
                  <a:srgbClr val="002060"/>
                </a:solidFill>
                <a:latin typeface="Bahnschrift Light Condensed" panose="020B0502040204020203" pitchFamily="34" charset="0"/>
              </a:rPr>
              <a:t>Авто замын сангийн хөрөнгө оруулалтаар хэрэгжүүлэх арга хэмжээний жагсаалтын 1.3.2.1-д тусгасан</a:t>
            </a:r>
            <a:r>
              <a:rPr lang="mn-MN" sz="1800" dirty="0">
                <a:effectLst/>
                <a:latin typeface="Arial" panose="020B0604020202020204" pitchFamily="34" charset="0"/>
                <a:ea typeface="Calibri" panose="020F0502020204030204" pitchFamily="34" charset="0"/>
              </a:rPr>
              <a:t> </a:t>
            </a:r>
            <a:r>
              <a:rPr lang="mn-MN" sz="3600" dirty="0">
                <a:solidFill>
                  <a:srgbClr val="002060"/>
                </a:solidFill>
                <a:latin typeface="Bahnschrift Light Condensed" panose="020B0502040204020203" pitchFamily="34" charset="0"/>
              </a:rPr>
              <a:t>Авто замын засвар арчлалтын техник, тоног төхөөрөмж /дунд оврын 8</a:t>
            </a:r>
            <a:r>
              <a:rPr lang="mn-MN" sz="3600" dirty="0" err="1">
                <a:solidFill>
                  <a:srgbClr val="002060"/>
                </a:solidFill>
                <a:latin typeface="Bahnschrift Light Condensed" panose="020B0502040204020203" pitchFamily="34" charset="0"/>
              </a:rPr>
              <a:t>тн</a:t>
            </a:r>
            <a:r>
              <a:rPr lang="mn-MN" sz="3600" dirty="0">
                <a:solidFill>
                  <a:srgbClr val="002060"/>
                </a:solidFill>
                <a:latin typeface="Bahnschrift Light Condensed" panose="020B0502040204020203" pitchFamily="34" charset="0"/>
              </a:rPr>
              <a:t>-ын өөрөө буулгагч ачааны машин/ худалдан авах 1 төсөл арга хэмжээний үр ашгийг дээшлүүлэх саналтай байна.</a:t>
            </a:r>
            <a:endParaRPr lang="mn-MN" dirty="0"/>
          </a:p>
          <a:p>
            <a:pPr marL="0" indent="0">
              <a:buNone/>
            </a:pPr>
            <a:endParaRPr lang="mn-MN" dirty="0"/>
          </a:p>
        </p:txBody>
      </p:sp>
      <p:sp>
        <p:nvSpPr>
          <p:cNvPr id="7" name="Title 1"/>
          <p:cNvSpPr>
            <a:spLocks noGrp="1"/>
          </p:cNvSpPr>
          <p:nvPr>
            <p:ph type="title"/>
          </p:nvPr>
        </p:nvSpPr>
        <p:spPr>
          <a:xfrm>
            <a:off x="1118586" y="514905"/>
            <a:ext cx="10247618" cy="710214"/>
          </a:xfrm>
          <a:solidFill>
            <a:schemeClr val="bg2">
              <a:lumMod val="90000"/>
            </a:schemeClr>
          </a:solidFill>
        </p:spPr>
        <p:txBody>
          <a:bodyPr/>
          <a:lstStyle/>
          <a:p>
            <a:r>
              <a:rPr lang="mn-MN" dirty="0">
                <a:solidFill>
                  <a:srgbClr val="002060"/>
                </a:solidFill>
                <a:latin typeface="Bahnschrift Condensed" panose="020B0502040204020203" pitchFamily="34" charset="0"/>
              </a:rPr>
              <a:t>5</a:t>
            </a:r>
            <a:r>
              <a:rPr lang="en-US" dirty="0">
                <a:solidFill>
                  <a:srgbClr val="002060"/>
                </a:solidFill>
                <a:latin typeface="Bahnschrift Condensed" panose="020B0502040204020203" pitchFamily="34" charset="0"/>
              </a:rPr>
              <a:t>.5</a:t>
            </a:r>
            <a:r>
              <a:rPr lang="mn-MN" dirty="0">
                <a:solidFill>
                  <a:srgbClr val="002060"/>
                </a:solidFill>
                <a:latin typeface="Bahnschrift Condensed" panose="020B0502040204020203" pitchFamily="34" charset="0"/>
              </a:rPr>
              <a:t>. АВТО ЗАМЫН САН</a:t>
            </a:r>
            <a:endParaRPr lang="mn-MN" dirty="0"/>
          </a:p>
        </p:txBody>
      </p:sp>
      <p:sp>
        <p:nvSpPr>
          <p:cNvPr id="6" name="Content Placeholder 2"/>
          <p:cNvSpPr txBox="1">
            <a:spLocks/>
          </p:cNvSpPr>
          <p:nvPr/>
        </p:nvSpPr>
        <p:spPr>
          <a:xfrm>
            <a:off x="1619250" y="1809750"/>
            <a:ext cx="10325100" cy="484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dirty="0"/>
          </a:p>
        </p:txBody>
      </p:sp>
    </p:spTree>
    <p:extLst>
      <p:ext uri="{BB962C8B-B14F-4D97-AF65-F5344CB8AC3E}">
        <p14:creationId xmlns:p14="http://schemas.microsoft.com/office/powerpoint/2010/main" val="238099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1466850" y="1657350"/>
            <a:ext cx="10325100" cy="4848225"/>
          </a:xfrm>
        </p:spPr>
        <p:txBody>
          <a:bodyPr>
            <a:normAutofit/>
          </a:bodyPr>
          <a:lstStyle/>
          <a:p>
            <a:pPr marL="0" indent="0" algn="just">
              <a:buNone/>
            </a:pPr>
            <a:r>
              <a:rPr lang="mn-MN" sz="4800" b="1" dirty="0">
                <a:solidFill>
                  <a:srgbClr val="C00000"/>
                </a:solidFill>
                <a:latin typeface="Bahnschrift Light Condensed" panose="020B0502040204020203" pitchFamily="34" charset="0"/>
              </a:rPr>
              <a:t>ДҮГНЭЛ</a:t>
            </a:r>
            <a:r>
              <a:rPr lang="mn-MN" sz="4800" dirty="0">
                <a:solidFill>
                  <a:srgbClr val="C00000"/>
                </a:solidFill>
                <a:latin typeface="Bahnschrift Light Condensed" panose="020B0502040204020203" pitchFamily="34" charset="0"/>
              </a:rPr>
              <a:t>Т</a:t>
            </a:r>
            <a:r>
              <a:rPr lang="mn-MN" sz="4800" b="1" dirty="0">
                <a:solidFill>
                  <a:srgbClr val="C00000"/>
                </a:solidFill>
                <a:latin typeface="Bahnschrift Light Condensed" panose="020B0502040204020203" pitchFamily="34" charset="0"/>
              </a:rPr>
              <a:t>:</a:t>
            </a:r>
          </a:p>
          <a:p>
            <a:pPr marL="0" indent="0" algn="just">
              <a:buNone/>
            </a:pPr>
            <a:r>
              <a:rPr lang="mn-MN" sz="2400" dirty="0">
                <a:solidFill>
                  <a:srgbClr val="002060"/>
                </a:solidFill>
                <a:latin typeface="Bahnschrift Light Condensed" panose="020B0502040204020203" pitchFamily="34" charset="0"/>
              </a:rPr>
              <a:t>Хөдөө, аж ахуйн сангийн хөрөнгөөр хийгдэх “Арван мянган хүлэмж” 719.5 сая төгрөгийн төсөл арга хэмжээ нь Төрийн хэмнэлтийн тухай хуулийн 4 дүгээр зүйлд заасан зарчим 4.2.6-д “үндсэн чиг үүрэг, үйл ажиллагаатай холбоогүй хандив, тусламжийн шинжтэй зарлага, санхүүжилт гаргахгүй байх”, 13 дугаар зүйлийн 13.3.2-т “хувийн өмчид шилжих, улсын болон орон нутгийн өмчид бүртгэх боломжгүй, нийтийн зориулалттай бус ашиг олох зорилготой төсөл, арга хэмжээ" Төсвийн тухай хуулийн 25 дугаар зүйлийн 25.10-т “Төрийн болон орон нутгийн өмчит хуулийн этгээд хандив, тусламж өгөхийг хориглоно” гэсэн заалтуудтай нийцэхгүй байна.</a:t>
            </a:r>
          </a:p>
          <a:p>
            <a:pPr marL="0" indent="0" algn="just">
              <a:buNone/>
            </a:pPr>
            <a:r>
              <a:rPr lang="mn-MN" sz="2400" b="1" dirty="0">
                <a:solidFill>
                  <a:srgbClr val="C00000"/>
                </a:solidFill>
                <a:latin typeface="Bahnschrift Light Condensed" panose="020B0502040204020203" pitchFamily="34" charset="0"/>
              </a:rPr>
              <a:t>САНАЛ: Төсвийн зарлагыг бууруулах.</a:t>
            </a:r>
          </a:p>
          <a:p>
            <a:pPr marL="0" indent="0" algn="just">
              <a:buNone/>
            </a:pPr>
            <a:r>
              <a:rPr lang="mn-MN" sz="2400" dirty="0">
                <a:solidFill>
                  <a:srgbClr val="002060"/>
                </a:solidFill>
                <a:latin typeface="Bahnschrift Light Condensed" panose="020B0502040204020203" pitchFamily="34" charset="0"/>
              </a:rPr>
              <a:t>Холбогдох хууль тогтоомж, дүрэм журамд нийцэхгүй байгаа 719.5 сая төгрөгийн төсөл арга хэмжээг хасах санал оруулж байна.</a:t>
            </a:r>
          </a:p>
          <a:p>
            <a:pPr marL="0" indent="0" algn="just">
              <a:buNone/>
            </a:pPr>
            <a:endParaRPr lang="mn-MN" sz="2400" dirty="0">
              <a:solidFill>
                <a:srgbClr val="002060"/>
              </a:solidFill>
              <a:latin typeface="Bahnschrift Light Condensed" panose="020B0502040204020203" pitchFamily="34" charset="0"/>
            </a:endParaRPr>
          </a:p>
        </p:txBody>
      </p:sp>
      <p:sp>
        <p:nvSpPr>
          <p:cNvPr id="7" name="Title 1"/>
          <p:cNvSpPr>
            <a:spLocks noGrp="1"/>
          </p:cNvSpPr>
          <p:nvPr>
            <p:ph type="title"/>
          </p:nvPr>
        </p:nvSpPr>
        <p:spPr>
          <a:xfrm>
            <a:off x="1118586" y="514904"/>
            <a:ext cx="10673363" cy="710213"/>
          </a:xfrm>
          <a:solidFill>
            <a:schemeClr val="bg2">
              <a:lumMod val="90000"/>
            </a:schemeClr>
          </a:solidFill>
        </p:spPr>
        <p:txBody>
          <a:bodyPr>
            <a:normAutofit/>
          </a:bodyPr>
          <a:lstStyle/>
          <a:p>
            <a:r>
              <a:rPr lang="mn-MN" dirty="0">
                <a:solidFill>
                  <a:srgbClr val="002060"/>
                </a:solidFill>
                <a:latin typeface="Bahnschrift Condensed" panose="020B0502040204020203" pitchFamily="34" charset="0"/>
              </a:rPr>
              <a:t>5</a:t>
            </a:r>
            <a:r>
              <a:rPr lang="en-US" dirty="0">
                <a:solidFill>
                  <a:srgbClr val="002060"/>
                </a:solidFill>
                <a:latin typeface="Bahnschrift Condensed" panose="020B0502040204020203" pitchFamily="34" charset="0"/>
              </a:rPr>
              <a:t>.6</a:t>
            </a:r>
            <a:r>
              <a:rPr lang="mn-MN" dirty="0">
                <a:solidFill>
                  <a:srgbClr val="002060"/>
                </a:solidFill>
                <a:latin typeface="Bahnschrift Condensed" panose="020B0502040204020203" pitchFamily="34" charset="0"/>
              </a:rPr>
              <a:t>. ХӨДӨӨ АЖ АХУЙН САН:</a:t>
            </a:r>
            <a:endParaRPr lang="mn-MN" dirty="0"/>
          </a:p>
        </p:txBody>
      </p:sp>
      <p:sp>
        <p:nvSpPr>
          <p:cNvPr id="6" name="Content Placeholder 2"/>
          <p:cNvSpPr txBox="1">
            <a:spLocks/>
          </p:cNvSpPr>
          <p:nvPr/>
        </p:nvSpPr>
        <p:spPr>
          <a:xfrm>
            <a:off x="1619250" y="1809750"/>
            <a:ext cx="10325100" cy="484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dirty="0"/>
          </a:p>
        </p:txBody>
      </p:sp>
    </p:spTree>
    <p:extLst>
      <p:ext uri="{BB962C8B-B14F-4D97-AF65-F5344CB8AC3E}">
        <p14:creationId xmlns:p14="http://schemas.microsoft.com/office/powerpoint/2010/main" val="345240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1466850" y="2237363"/>
            <a:ext cx="9700503" cy="2354092"/>
          </a:xfrm>
        </p:spPr>
        <p:txBody>
          <a:bodyPr>
            <a:normAutofit/>
          </a:bodyPr>
          <a:lstStyle/>
          <a:p>
            <a:pPr marL="0" indent="0" algn="just">
              <a:buNone/>
            </a:pPr>
            <a:r>
              <a:rPr lang="mn-MN" sz="3600" b="1" dirty="0">
                <a:solidFill>
                  <a:srgbClr val="C00000"/>
                </a:solidFill>
                <a:latin typeface="Bahnschrift Light Condensed" panose="020B0502040204020203" pitchFamily="34" charset="0"/>
              </a:rPr>
              <a:t>ДҮГНЭЛ</a:t>
            </a:r>
            <a:r>
              <a:rPr lang="mn-MN" sz="3600" dirty="0">
                <a:solidFill>
                  <a:srgbClr val="C00000"/>
                </a:solidFill>
                <a:latin typeface="Bahnschrift Light Condensed" panose="020B0502040204020203" pitchFamily="34" charset="0"/>
              </a:rPr>
              <a:t>Т</a:t>
            </a:r>
            <a:r>
              <a:rPr lang="mn-MN" sz="3600" b="1" dirty="0">
                <a:solidFill>
                  <a:srgbClr val="C00000"/>
                </a:solidFill>
                <a:latin typeface="Bahnschrift Light Condensed" panose="020B0502040204020203" pitchFamily="34" charset="0"/>
              </a:rPr>
              <a:t>:</a:t>
            </a:r>
          </a:p>
          <a:p>
            <a:pPr marL="0" indent="0" algn="just">
              <a:buNone/>
            </a:pPr>
            <a:r>
              <a:rPr lang="mn-MN" sz="2400" dirty="0">
                <a:solidFill>
                  <a:srgbClr val="002060"/>
                </a:solidFill>
                <a:latin typeface="Bahnschrift Light Condensed" panose="020B0502040204020203" pitchFamily="34" charset="0"/>
              </a:rPr>
              <a:t>Аймгийн 2024 оны төсвийн төсөлд халамжийн үйлчилгээ үзүүлэхэд 2023 оноос 19.0 хувиар  бууруулж 185.0 сая төгрөгийг халамжийн Олон нийтийн оролцоонд түшиглэсэн халамжийн үйлчилгээ болон Онцгой тохиолдлын мөнгөн тэтгэмж зарцуулахаар төлөвлөсөн байна.</a:t>
            </a:r>
            <a:endParaRPr lang="en-US" sz="2400" dirty="0">
              <a:solidFill>
                <a:srgbClr val="002060"/>
              </a:solidFill>
              <a:latin typeface="Bahnschrift Light Condensed" panose="020B0502040204020203" pitchFamily="34" charset="0"/>
            </a:endParaRPr>
          </a:p>
          <a:p>
            <a:pPr marL="0" indent="0" algn="just">
              <a:buNone/>
            </a:pPr>
            <a:endParaRPr lang="mn-MN" dirty="0"/>
          </a:p>
          <a:p>
            <a:pPr algn="just"/>
            <a:endParaRPr lang="mn-MN" sz="3200" dirty="0">
              <a:solidFill>
                <a:srgbClr val="002060"/>
              </a:solidFill>
              <a:latin typeface="Bahnschrift Light Condensed" panose="020B0502040204020203" pitchFamily="34" charset="0"/>
            </a:endParaRPr>
          </a:p>
        </p:txBody>
      </p:sp>
      <p:sp>
        <p:nvSpPr>
          <p:cNvPr id="7" name="Title 1"/>
          <p:cNvSpPr>
            <a:spLocks noGrp="1"/>
          </p:cNvSpPr>
          <p:nvPr>
            <p:ph type="title"/>
          </p:nvPr>
        </p:nvSpPr>
        <p:spPr>
          <a:xfrm>
            <a:off x="1136342" y="656948"/>
            <a:ext cx="10102788" cy="762278"/>
          </a:xfrm>
          <a:solidFill>
            <a:schemeClr val="bg2">
              <a:lumMod val="90000"/>
            </a:schemeClr>
          </a:solidFill>
        </p:spPr>
        <p:txBody>
          <a:bodyPr>
            <a:normAutofit/>
          </a:bodyPr>
          <a:lstStyle/>
          <a:p>
            <a:r>
              <a:rPr lang="mn-MN" dirty="0">
                <a:solidFill>
                  <a:srgbClr val="002060"/>
                </a:solidFill>
                <a:latin typeface="Bahnschrift Condensed" panose="020B0502040204020203" pitchFamily="34" charset="0"/>
              </a:rPr>
              <a:t>5</a:t>
            </a:r>
            <a:r>
              <a:rPr lang="en-US" dirty="0">
                <a:solidFill>
                  <a:srgbClr val="002060"/>
                </a:solidFill>
                <a:latin typeface="Bahnschrift Condensed" panose="020B0502040204020203" pitchFamily="34" charset="0"/>
              </a:rPr>
              <a:t>.7</a:t>
            </a:r>
            <a:r>
              <a:rPr lang="mn-MN" dirty="0">
                <a:solidFill>
                  <a:srgbClr val="002060"/>
                </a:solidFill>
                <a:latin typeface="Bahnschrift Condensed" panose="020B0502040204020203" pitchFamily="34" charset="0"/>
              </a:rPr>
              <a:t>. ХАЛАМЖИЙН САН:</a:t>
            </a:r>
            <a:endParaRPr lang="mn-MN" dirty="0"/>
          </a:p>
        </p:txBody>
      </p:sp>
      <p:sp>
        <p:nvSpPr>
          <p:cNvPr id="6" name="Content Placeholder 2"/>
          <p:cNvSpPr txBox="1">
            <a:spLocks/>
          </p:cNvSpPr>
          <p:nvPr/>
        </p:nvSpPr>
        <p:spPr>
          <a:xfrm>
            <a:off x="1619250" y="1809750"/>
            <a:ext cx="10325100" cy="484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n-MN" dirty="0"/>
          </a:p>
        </p:txBody>
      </p:sp>
    </p:spTree>
    <p:extLst>
      <p:ext uri="{BB962C8B-B14F-4D97-AF65-F5344CB8AC3E}">
        <p14:creationId xmlns:p14="http://schemas.microsoft.com/office/powerpoint/2010/main" val="211772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E5C0-1FF9-6500-EE28-CB4536AC66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297EEA-A650-C83E-3CF6-1A12AAC2FDD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411AC32-4E69-F3A9-6B89-DFAFE2062D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0961EA6-FE79-0CA5-CDD5-E97591A2007B}"/>
              </a:ext>
            </a:extLst>
          </p:cNvPr>
          <p:cNvSpPr txBox="1"/>
          <p:nvPr/>
        </p:nvSpPr>
        <p:spPr>
          <a:xfrm>
            <a:off x="1078638" y="1488192"/>
            <a:ext cx="10515600" cy="4805418"/>
          </a:xfrm>
          <a:prstGeom prst="rect">
            <a:avLst/>
          </a:prstGeom>
          <a:noFill/>
        </p:spPr>
        <p:txBody>
          <a:bodyPr wrap="square">
            <a:spAutoFit/>
          </a:bodyPr>
          <a:lstStyle/>
          <a:p>
            <a:pPr marR="0" algn="just">
              <a:lnSpc>
                <a:spcPct val="90000"/>
              </a:lnSpc>
              <a:spcBef>
                <a:spcPts val="1000"/>
              </a:spcBef>
              <a:spcAft>
                <a:spcPts val="0"/>
              </a:spcAft>
            </a:pPr>
            <a:r>
              <a:rPr lang="mn-MN" dirty="0">
                <a:solidFill>
                  <a:srgbClr val="002060"/>
                </a:solidFill>
                <a:latin typeface="Bahnschrift Light Condensed" panose="020B0502040204020203" pitchFamily="34" charset="0"/>
              </a:rPr>
              <a:t>Аймгийн 2024 оны төсвийн төсөлд аймгийн ИТХ-ын шийдвэрээр 2023 оноос шилжин ирсэн 5,053.9 сая төгрөгийн 30 төсөл арга хэмжээнээс 270.0 сая төгрөгийн 1 төсөл арга хэмжээ 182.0 сая төгрөг болж буурч, 585.0 сая төгрөгийн 1 төсөл арга хэмжээ 631.8 сая төгрөг болж нэмэгдсэн байна.</a:t>
            </a:r>
            <a:endParaRPr lang="en-US" dirty="0">
              <a:solidFill>
                <a:srgbClr val="002060"/>
              </a:solidFill>
              <a:latin typeface="Bahnschrift Light Condensed" panose="020B0502040204020203" pitchFamily="34" charset="0"/>
            </a:endParaRPr>
          </a:p>
          <a:p>
            <a:pPr marL="285750" marR="0" indent="-285750" algn="just">
              <a:lnSpc>
                <a:spcPct val="90000"/>
              </a:lnSpc>
              <a:spcBef>
                <a:spcPts val="1000"/>
              </a:spcBef>
              <a:spcAft>
                <a:spcPts val="0"/>
              </a:spcAft>
              <a:buFont typeface="Arial" panose="020B0604020202020204" pitchFamily="34" charset="0"/>
              <a:buChar char="•"/>
            </a:pPr>
            <a:r>
              <a:rPr lang="mn-MN" sz="1600" dirty="0">
                <a:solidFill>
                  <a:srgbClr val="002060"/>
                </a:solidFill>
                <a:latin typeface="Bahnschrift Light Condensed" panose="020B0502040204020203" pitchFamily="34" charset="0"/>
              </a:rPr>
              <a:t>Орон нутгийн хөрөнгө оруулалт: Өмнөх оноос шилжин ирсэн 1,432.7 сая төгрөгийн 7 төсөл, арга хэмжээ байгаагаас “Дорнод аймагт 2024 онд хэрэгжүүлэхээр төлөвлөж буй хөрөнгө оруулалтын барилга, байгууламж, их засварын </a:t>
            </a:r>
            <a:r>
              <a:rPr lang="mn-MN" sz="1600" dirty="0" err="1">
                <a:solidFill>
                  <a:srgbClr val="002060"/>
                </a:solidFill>
                <a:latin typeface="Bahnschrift Light Condensed" panose="020B0502040204020203" pitchFamily="34" charset="0"/>
              </a:rPr>
              <a:t>ТЭЗҮ</a:t>
            </a:r>
            <a:r>
              <a:rPr lang="mn-MN" sz="1600" dirty="0">
                <a:solidFill>
                  <a:srgbClr val="002060"/>
                </a:solidFill>
                <a:latin typeface="Bahnschrift Light Condensed" panose="020B0502040204020203" pitchFamily="34" charset="0"/>
              </a:rPr>
              <a:t>, зураг төсөв” төсөл, арга хэмжээ нь ИТХ-ын 2022 оны 13/11 дүгээр тогтоолоор төсөвт өртөг 270.0 сая төгрөгөөр батлагдсанаас 2024 оны төсвийн төсөлд 182.0 сая төгрөг болж буурсан байна. Энэ нь төсөв хийх шаардлагатай төсөл, арга хэмжээний жагсаалтад өөрчлөлт орж, дахин тооцоолол хийгдсэнтэй холбоотой байна. Бусад шилжих төсөл, арга хэмжээний хувьд төсөвт өртөг өөрчлөлт ороогүй байна.</a:t>
            </a:r>
            <a:endParaRPr lang="en-US" sz="1600" dirty="0">
              <a:solidFill>
                <a:srgbClr val="002060"/>
              </a:solidFill>
              <a:latin typeface="Bahnschrift Light Condensed" panose="020B0502040204020203" pitchFamily="34" charset="0"/>
            </a:endParaRPr>
          </a:p>
          <a:p>
            <a:pPr marL="285750" indent="-285750" algn="just">
              <a:lnSpc>
                <a:spcPct val="90000"/>
              </a:lnSpc>
              <a:spcBef>
                <a:spcPts val="1000"/>
              </a:spcBef>
              <a:buFont typeface="Arial" panose="020B0604020202020204" pitchFamily="34" charset="0"/>
              <a:buChar char="•"/>
            </a:pPr>
            <a:r>
              <a:rPr lang="mn-MN" sz="1600" dirty="0">
                <a:solidFill>
                  <a:srgbClr val="002060"/>
                </a:solidFill>
                <a:latin typeface="Bahnschrift Light Condensed" panose="020B0502040204020203" pitchFamily="34" charset="0"/>
              </a:rPr>
              <a:t>Орон нутгийн хөгжлийн сан: Өмнөх оноос шилжих 16 төсөл, арга хэмжээнд 2,878.2 сая төгрөгийг төлөвлөсөн байна. Эдгээрээс ИТХ-ын 2022 оны 13/11 дүгээр тогтоолоор төсөвт өртөг 585.0 сая төгрөгийн “Ягаан цээнэ” өрхийн эрүүл мэндийн төвийн барилгын ажил 631.8 сая төгрөг болж өмнөх оноос 46.8 сая төгрөгөөр өссөн байна. Шалтгаан нь өмнөх зураг төсөвт барилгын гадна холбоо, гадна бохир усны шугамын угсралтын ажлын төсвийг тусгаагүйтэй холбоотой байна. </a:t>
            </a:r>
          </a:p>
          <a:p>
            <a:pPr marL="285750" indent="-285750" algn="just">
              <a:lnSpc>
                <a:spcPct val="90000"/>
              </a:lnSpc>
              <a:spcBef>
                <a:spcPts val="1000"/>
              </a:spcBef>
              <a:buFont typeface="Arial" panose="020B0604020202020204" pitchFamily="34" charset="0"/>
              <a:buChar char="•"/>
            </a:pPr>
            <a:r>
              <a:rPr lang="mn-MN" sz="1600" dirty="0">
                <a:solidFill>
                  <a:srgbClr val="002060"/>
                </a:solidFill>
                <a:latin typeface="Bahnschrift Light Condensed" panose="020B0502040204020203" pitchFamily="34" charset="0"/>
              </a:rPr>
              <a:t>Байгаль орчныг хамгаалах, нөхөн сэргээх сан: Өмнөх оноос шилжин ирсэн 287.5 сая төгрөгийн 3 төсөл, арга хэмжээний хувьд төсөвт өртөг өөрчлөлт ороогүй байна. </a:t>
            </a:r>
          </a:p>
          <a:p>
            <a:pPr marL="285750" indent="-285750" algn="just">
              <a:lnSpc>
                <a:spcPct val="90000"/>
              </a:lnSpc>
              <a:spcBef>
                <a:spcPts val="1000"/>
              </a:spcBef>
              <a:buFont typeface="Arial" panose="020B0604020202020204" pitchFamily="34" charset="0"/>
              <a:buChar char="•"/>
            </a:pPr>
            <a:r>
              <a:rPr lang="mn-MN" sz="1600" dirty="0">
                <a:solidFill>
                  <a:srgbClr val="002060"/>
                </a:solidFill>
                <a:latin typeface="Bahnschrift Light Condensed" panose="020B0502040204020203" pitchFamily="34" charset="0"/>
              </a:rPr>
              <a:t>Авто замын сан: Өмнөх оноос шилжин ирсэн 300.5 сая төгрөгийн 2 төсөл, арга хэмжээний хувьд төсөвт өртөг өөрчлөлт ороогүй байна.</a:t>
            </a:r>
          </a:p>
          <a:p>
            <a:pPr marL="285750" indent="-285750" algn="just">
              <a:lnSpc>
                <a:spcPct val="90000"/>
              </a:lnSpc>
              <a:spcBef>
                <a:spcPts val="1000"/>
              </a:spcBef>
              <a:buFont typeface="Arial" panose="020B0604020202020204" pitchFamily="34" charset="0"/>
              <a:buChar char="•"/>
            </a:pPr>
            <a:r>
              <a:rPr lang="mn-MN" sz="1600" dirty="0">
                <a:solidFill>
                  <a:srgbClr val="002060"/>
                </a:solidFill>
                <a:latin typeface="Bahnschrift Light Condensed" panose="020B0502040204020203" pitchFamily="34" charset="0"/>
              </a:rPr>
              <a:t> Хөдөө аж ахуйн сан. Алслагдсан сумдын болон Хил хамгаалах туслах хүчинд дайчлагдан ажиллаж байгаа малчин өрхийн бэлчээрийн усан хангамжийг сайжруулах дэмжлэг үзүүлэх зорилгоор инженерийн хийцтэй гүн өрмийн худгийн цооног шинээр гаргах 45.0 сая төгрөг, Гүн өрмийн худгийн цооног гаргах 110.0 сая төгрөгийн нийт 155.0 сая төгрөгийн 2 арга хэмжээний хувьд төсөвт өртөг өөрчлөлт ороогүй байна.</a:t>
            </a:r>
            <a:endParaRPr lang="en-US" sz="1600" dirty="0">
              <a:solidFill>
                <a:srgbClr val="002060"/>
              </a:solidFill>
              <a:latin typeface="Bahnschrift Light Condensed" panose="020B0502040204020203" pitchFamily="34" charset="0"/>
            </a:endParaRPr>
          </a:p>
        </p:txBody>
      </p:sp>
      <p:sp>
        <p:nvSpPr>
          <p:cNvPr id="8" name="TextBox 7">
            <a:extLst>
              <a:ext uri="{FF2B5EF4-FFF2-40B4-BE49-F238E27FC236}">
                <a16:creationId xmlns:a16="http://schemas.microsoft.com/office/drawing/2014/main" id="{760E9BE2-546A-CA8C-5851-B14C16A87197}"/>
              </a:ext>
            </a:extLst>
          </p:cNvPr>
          <p:cNvSpPr txBox="1"/>
          <p:nvPr/>
        </p:nvSpPr>
        <p:spPr>
          <a:xfrm>
            <a:off x="1180730" y="681037"/>
            <a:ext cx="10022889" cy="461665"/>
          </a:xfrm>
          <a:prstGeom prst="rect">
            <a:avLst/>
          </a:prstGeom>
          <a:solidFill>
            <a:schemeClr val="bg2">
              <a:lumMod val="90000"/>
            </a:schemeClr>
          </a:solidFill>
        </p:spPr>
        <p:txBody>
          <a:bodyPr wrap="square">
            <a:spAutoFit/>
          </a:bodyPr>
          <a:lstStyle/>
          <a:p>
            <a:r>
              <a:rPr lang="mn-MN" sz="2400" dirty="0">
                <a:solidFill>
                  <a:srgbClr val="002060"/>
                </a:solidFill>
                <a:latin typeface="Bahnschrift Condensed" panose="020B0502040204020203" pitchFamily="34" charset="0"/>
              </a:rPr>
              <a:t>5.8. ӨМНӨХ ОНООС ШИЛЖИЖ ИРСЭН ТӨСӨЛ, АРГА ХЭМЖЭЭ</a:t>
            </a:r>
            <a:endParaRPr lang="en-US" sz="2400" dirty="0"/>
          </a:p>
        </p:txBody>
      </p:sp>
    </p:spTree>
    <p:extLst>
      <p:ext uri="{BB962C8B-B14F-4D97-AF65-F5344CB8AC3E}">
        <p14:creationId xmlns:p14="http://schemas.microsoft.com/office/powerpoint/2010/main" val="249803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6F3C-3D38-6909-0F9F-BC809772545A}"/>
              </a:ext>
            </a:extLst>
          </p:cNvPr>
          <p:cNvSpPr>
            <a:spLocks noGrp="1"/>
          </p:cNvSpPr>
          <p:nvPr>
            <p:ph type="title"/>
          </p:nvPr>
        </p:nvSpPr>
        <p:spPr/>
        <p:txBody>
          <a:bodyPr/>
          <a:lstStyle/>
          <a:p>
            <a:r>
              <a:rPr lang="mn-MN" dirty="0">
                <a:solidFill>
                  <a:srgbClr val="002060"/>
                </a:solidFill>
                <a:latin typeface="Bahnschrift Condensed" panose="020B0502040204020203" pitchFamily="34" charset="0"/>
              </a:rPr>
              <a:t>5. Өмнөх зөвлөмжийн хэрэгжилт:</a:t>
            </a:r>
            <a:endParaRPr lang="en-US" dirty="0"/>
          </a:p>
        </p:txBody>
      </p:sp>
      <p:sp>
        <p:nvSpPr>
          <p:cNvPr id="3" name="Content Placeholder 2">
            <a:extLst>
              <a:ext uri="{FF2B5EF4-FFF2-40B4-BE49-F238E27FC236}">
                <a16:creationId xmlns:a16="http://schemas.microsoft.com/office/drawing/2014/main" id="{9975FF6F-BA9A-B011-DC5A-2EA41388E30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3F8AC131-0033-EACE-718C-5846B8B55B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CF159C2-F58D-EF2D-9454-9B32351041A5}"/>
              </a:ext>
            </a:extLst>
          </p:cNvPr>
          <p:cNvSpPr txBox="1">
            <a:spLocks/>
          </p:cNvSpPr>
          <p:nvPr/>
        </p:nvSpPr>
        <p:spPr>
          <a:xfrm>
            <a:off x="1100832" y="506026"/>
            <a:ext cx="9393503" cy="470517"/>
          </a:xfrm>
          <a:prstGeom prst="rect">
            <a:avLst/>
          </a:prstGeom>
          <a:solidFill>
            <a:schemeClr val="bg2">
              <a:lumMod val="90000"/>
            </a:schemeClr>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dirty="0">
                <a:solidFill>
                  <a:srgbClr val="002060"/>
                </a:solidFill>
                <a:latin typeface="Bahnschrift Condensed" panose="020B0502040204020203" pitchFamily="34" charset="0"/>
              </a:rPr>
              <a:t>6. ӨМНӨХ ЗӨВЛӨМЖИЙН ХЭРЭГЖИЛТ:</a:t>
            </a:r>
            <a:endParaRPr lang="mn-MN" dirty="0"/>
          </a:p>
        </p:txBody>
      </p:sp>
      <p:pic>
        <p:nvPicPr>
          <p:cNvPr id="7" name="Picture 6">
            <a:extLst>
              <a:ext uri="{FF2B5EF4-FFF2-40B4-BE49-F238E27FC236}">
                <a16:creationId xmlns:a16="http://schemas.microsoft.com/office/drawing/2014/main" id="{3D326971-8DD0-4DC4-49D8-467452A0077C}"/>
              </a:ext>
            </a:extLst>
          </p:cNvPr>
          <p:cNvPicPr>
            <a:picLocks noChangeAspect="1"/>
          </p:cNvPicPr>
          <p:nvPr/>
        </p:nvPicPr>
        <p:blipFill>
          <a:blip r:embed="rId3"/>
          <a:stretch>
            <a:fillRect/>
          </a:stretch>
        </p:blipFill>
        <p:spPr>
          <a:xfrm>
            <a:off x="1466848" y="1551800"/>
            <a:ext cx="9027487" cy="4625163"/>
          </a:xfrm>
          <a:prstGeom prst="rect">
            <a:avLst/>
          </a:prstGeom>
        </p:spPr>
      </p:pic>
    </p:spTree>
    <p:extLst>
      <p:ext uri="{BB962C8B-B14F-4D97-AF65-F5344CB8AC3E}">
        <p14:creationId xmlns:p14="http://schemas.microsoft.com/office/powerpoint/2010/main" val="428390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03"/>
            <a:ext cx="12192000" cy="6858000"/>
          </a:xfrm>
          <a:prstGeom prst="rect">
            <a:avLst/>
          </a:prstGeom>
        </p:spPr>
      </p:pic>
      <p:sp>
        <p:nvSpPr>
          <p:cNvPr id="5" name="Content Placeholder 2"/>
          <p:cNvSpPr>
            <a:spLocks noGrp="1"/>
          </p:cNvSpPr>
          <p:nvPr>
            <p:ph idx="1"/>
          </p:nvPr>
        </p:nvSpPr>
        <p:spPr>
          <a:xfrm>
            <a:off x="1466850" y="1552148"/>
            <a:ext cx="10325100" cy="4823252"/>
          </a:xfrm>
        </p:spPr>
        <p:txBody>
          <a:bodyPr>
            <a:noAutofit/>
          </a:bodyPr>
          <a:lstStyle/>
          <a:p>
            <a:pPr marL="342900" marR="0" lvl="0" indent="-342900" algn="just">
              <a:spcBef>
                <a:spcPts val="0"/>
              </a:spcBef>
              <a:spcAft>
                <a:spcPts val="0"/>
              </a:spcAft>
              <a:buFont typeface="+mj-lt"/>
              <a:buAutoNum type="arabicPeriod"/>
            </a:pPr>
            <a:r>
              <a:rPr lang="mn-MN" sz="2400" dirty="0">
                <a:solidFill>
                  <a:srgbClr val="002060"/>
                </a:solidFill>
                <a:latin typeface="Bahnschrift Light Condensed" panose="020B0502040204020203" pitchFamily="34" charset="0"/>
              </a:rPr>
              <a:t>Аймгийн 2024 оны төсвийн төсөл нь аймгийг хөгжүүлэх таван жилийн үндсэн чиглэл, аймгийн хөгжлийн жилийн төлөвлөгөөтэй нийцсэн  байна.</a:t>
            </a:r>
            <a:endParaRPr lang="en-US" sz="2400" dirty="0">
              <a:solidFill>
                <a:srgbClr val="002060"/>
              </a:solidFill>
              <a:latin typeface="Bahnschrift Light Condensed" panose="020B0502040204020203" pitchFamily="34" charset="0"/>
            </a:endParaRPr>
          </a:p>
          <a:p>
            <a:pPr marL="342900" marR="0" lvl="0" indent="-342900" algn="just">
              <a:spcBef>
                <a:spcPts val="0"/>
              </a:spcBef>
              <a:spcAft>
                <a:spcPts val="0"/>
              </a:spcAft>
              <a:buFont typeface="+mj-lt"/>
              <a:buAutoNum type="arabicPeriod"/>
            </a:pPr>
            <a:r>
              <a:rPr lang="mn-MN" sz="2400" dirty="0">
                <a:solidFill>
                  <a:srgbClr val="002060"/>
                </a:solidFill>
                <a:latin typeface="Bahnschrift Light Condensed" panose="020B0502040204020203" pitchFamily="34" charset="0"/>
              </a:rPr>
              <a:t>Төсвийн төслийг аймгийн хөгжлийн төлөвлөгөө, Сангийн яамны хянасан төсвийн хязгаартай уялдуулан 2024 оны төсвийн тэнцлийг 2,976.5 сая төгрөгийн ашигтай байхаар боловсруулсан байна. </a:t>
            </a:r>
            <a:endParaRPr lang="en-US" sz="2400" dirty="0">
              <a:solidFill>
                <a:srgbClr val="002060"/>
              </a:solidFill>
              <a:latin typeface="Bahnschrift Light Condensed" panose="020B0502040204020203" pitchFamily="34" charset="0"/>
            </a:endParaRPr>
          </a:p>
          <a:p>
            <a:pPr marL="342900" marR="0" lvl="0" indent="-342900" algn="just">
              <a:spcBef>
                <a:spcPts val="0"/>
              </a:spcBef>
              <a:spcAft>
                <a:spcPts val="0"/>
              </a:spcAft>
              <a:buFont typeface="+mj-lt"/>
              <a:buAutoNum type="arabicPeriod"/>
            </a:pPr>
            <a:r>
              <a:rPr lang="mn-MN" sz="2400" dirty="0">
                <a:solidFill>
                  <a:srgbClr val="002060"/>
                </a:solidFill>
                <a:latin typeface="Bahnschrift Light Condensed" panose="020B0502040204020203" pitchFamily="34" charset="0"/>
              </a:rPr>
              <a:t>Аймгийн 2024 оны төсвийн орлогыг өмнөх оноос 13,858.6 сая төгрөг буюу 18 хувиар нэмэгдүүлэн төлөвлөсөн байна.</a:t>
            </a:r>
            <a:endParaRPr lang="en-US" sz="2400" dirty="0">
              <a:solidFill>
                <a:srgbClr val="002060"/>
              </a:solidFill>
              <a:latin typeface="Bahnschrift Light Condensed" panose="020B0502040204020203" pitchFamily="34" charset="0"/>
            </a:endParaRPr>
          </a:p>
          <a:p>
            <a:pPr marL="342900" marR="0" lvl="0" indent="-342900" algn="just">
              <a:spcBef>
                <a:spcPts val="0"/>
              </a:spcBef>
              <a:spcAft>
                <a:spcPts val="0"/>
              </a:spcAft>
              <a:buFont typeface="+mj-lt"/>
              <a:buAutoNum type="arabicPeriod"/>
            </a:pPr>
            <a:r>
              <a:rPr lang="mn-MN" sz="2400" dirty="0">
                <a:solidFill>
                  <a:srgbClr val="002060"/>
                </a:solidFill>
                <a:latin typeface="Bahnschrift Light Condensed" panose="020B0502040204020203" pitchFamily="34" charset="0"/>
              </a:rPr>
              <a:t>Төсвийн төсөлд Төрийн хэмнэлтийн тухай хуулийн хэмнэлтийн горим хэрэгжүүлэхэд баримтлах зарчим, Төсвийн тухай хуульд заасан шалгуурт нийцүүлэн арвилан хэмнэлттэй, үр ашигтай, үр нөлөөтэй, төсвийн урсгал зардлыг хэмнэх, төсөл, арга хэмжээг эдийн засгийн үр ашигтай, нийгэмд ач холбогдолтой байхаар хүрэх үр дүнг тооцож төлөвлөөгүй 3.2 тэрбум төгрөгийн 21 төсөл арга хэмжээ байна.</a:t>
            </a:r>
          </a:p>
          <a:p>
            <a:pPr marL="342900" marR="0" lvl="0" indent="-342900" algn="just">
              <a:spcBef>
                <a:spcPts val="0"/>
              </a:spcBef>
              <a:spcAft>
                <a:spcPts val="0"/>
              </a:spcAft>
              <a:buFont typeface="+mj-lt"/>
              <a:buAutoNum type="arabicPeriod"/>
            </a:pPr>
            <a:r>
              <a:rPr lang="mn-MN" sz="2400" dirty="0">
                <a:solidFill>
                  <a:srgbClr val="002060"/>
                </a:solidFill>
                <a:latin typeface="Bahnschrift Light Condensed" panose="020B0502040204020203" pitchFamily="34" charset="0"/>
              </a:rPr>
              <a:t>Өмнөх оны аудитаар өгсөн зөвлөмжийн биелэлт 84.0 хувьтай байна.</a:t>
            </a:r>
          </a:p>
        </p:txBody>
      </p:sp>
      <p:sp>
        <p:nvSpPr>
          <p:cNvPr id="7" name="Title 1"/>
          <p:cNvSpPr>
            <a:spLocks noGrp="1"/>
          </p:cNvSpPr>
          <p:nvPr>
            <p:ph type="title"/>
          </p:nvPr>
        </p:nvSpPr>
        <p:spPr>
          <a:xfrm>
            <a:off x="1162605" y="482600"/>
            <a:ext cx="10325099" cy="699219"/>
          </a:xfrm>
          <a:solidFill>
            <a:schemeClr val="bg2">
              <a:lumMod val="90000"/>
            </a:schemeClr>
          </a:solidFill>
        </p:spPr>
        <p:txBody>
          <a:bodyPr>
            <a:normAutofit/>
          </a:bodyPr>
          <a:lstStyle/>
          <a:p>
            <a:r>
              <a:rPr lang="mn-MN" dirty="0">
                <a:solidFill>
                  <a:srgbClr val="002060"/>
                </a:solidFill>
                <a:latin typeface="Bahnschrift Condensed" panose="020B0502040204020203" pitchFamily="34" charset="0"/>
              </a:rPr>
              <a:t>7. ЕРӨНХИЙ ДҮГНЭЛТ</a:t>
            </a:r>
            <a:endParaRPr lang="mn-MN" dirty="0"/>
          </a:p>
        </p:txBody>
      </p:sp>
      <p:sp>
        <p:nvSpPr>
          <p:cNvPr id="6" name="Content Placeholder 2"/>
          <p:cNvSpPr txBox="1">
            <a:spLocks/>
          </p:cNvSpPr>
          <p:nvPr/>
        </p:nvSpPr>
        <p:spPr>
          <a:xfrm>
            <a:off x="1466850" y="1809750"/>
            <a:ext cx="10477500" cy="484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mn-MN" dirty="0"/>
          </a:p>
        </p:txBody>
      </p:sp>
    </p:spTree>
    <p:extLst>
      <p:ext uri="{BB962C8B-B14F-4D97-AF65-F5344CB8AC3E}">
        <p14:creationId xmlns:p14="http://schemas.microsoft.com/office/powerpoint/2010/main" val="69141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1339702" y="1439694"/>
            <a:ext cx="10154093" cy="4848225"/>
          </a:xfrm>
        </p:spPr>
        <p:txBody>
          <a:bodyPr>
            <a:noAutofit/>
          </a:bodyPr>
          <a:lstStyle/>
          <a:p>
            <a:pPr marL="0" indent="0" algn="just">
              <a:lnSpc>
                <a:spcPct val="100000"/>
              </a:lnSpc>
              <a:buNone/>
            </a:pPr>
            <a:r>
              <a:rPr lang="mn-MN" sz="2000" dirty="0">
                <a:solidFill>
                  <a:srgbClr val="002060"/>
                </a:solidFill>
                <a:latin typeface="Bahnschrift Light Condensed" panose="020B0502040204020203" pitchFamily="34" charset="0"/>
              </a:rPr>
              <a:t>Аудитын дүн, дүгнэлтэд үндэслэн дараах зөвлөмжийг</a:t>
            </a:r>
            <a:r>
              <a:rPr lang="mn-MN" sz="1800" dirty="0">
                <a:effectLst/>
                <a:latin typeface="Arial" panose="020B0604020202020204" pitchFamily="34" charset="0"/>
                <a:ea typeface="Arial" panose="020B0604020202020204" pitchFamily="34" charset="0"/>
              </a:rPr>
              <a:t> </a:t>
            </a:r>
            <a:r>
              <a:rPr lang="mn-MN" sz="2000" dirty="0">
                <a:solidFill>
                  <a:srgbClr val="002060"/>
                </a:solidFill>
                <a:latin typeface="Bahnschrift Light Condensed" panose="020B0502040204020203" pitchFamily="34" charset="0"/>
              </a:rPr>
              <a:t>хэрэгжүүлэхийг Дорнод аймгийн Засаг дарга /М.Бадамсүрэн/-д үүрэг болгож байна. </a:t>
            </a:r>
          </a:p>
          <a:p>
            <a:pPr marL="457200" indent="-457200" algn="just">
              <a:lnSpc>
                <a:spcPct val="100000"/>
              </a:lnSpc>
              <a:buFont typeface="+mj-lt"/>
              <a:buAutoNum type="arabicPeriod"/>
            </a:pPr>
            <a:r>
              <a:rPr lang="mn-MN" sz="2000" dirty="0">
                <a:solidFill>
                  <a:srgbClr val="002060"/>
                </a:solidFill>
                <a:latin typeface="Bahnschrift Light Condensed" panose="020B0502040204020203" pitchFamily="34" charset="0"/>
              </a:rPr>
              <a:t>Засгийн газраас тогтоосон болон Сангийн яамны хянасан бүтэц, орон тооны хязгаарыг баримтлан боловсруулж, төлөвлөх.  </a:t>
            </a:r>
          </a:p>
          <a:p>
            <a:pPr marL="457200" indent="-457200" algn="just">
              <a:lnSpc>
                <a:spcPct val="100000"/>
              </a:lnSpc>
              <a:buFont typeface="+mj-lt"/>
              <a:buAutoNum type="arabicPeriod"/>
            </a:pPr>
            <a:r>
              <a:rPr lang="mn-MN" sz="2000" dirty="0">
                <a:solidFill>
                  <a:srgbClr val="002060"/>
                </a:solidFill>
                <a:latin typeface="Bahnschrift Light Condensed" panose="020B0502040204020203" pitchFamily="34" charset="0"/>
              </a:rPr>
              <a:t>Орон нутгийн төсвийн хөрөнгө оруулалт, Авто замын сан, Хөдөө аж ахуйн сангийн хөрөнгөөр хэрэгжих төсөл, арга хэмжээг Төрийн хэмнэлтийн тухай хууль, Төсвийн тухай хууль, Төрийн болон орон нутгийн өмчийн тухай хуульд нийцүүлэн, тухайн шатны төсөвт хамаарахгүй төсөл, арга хэмжээг хэрэгжүүлэхээр төлөвлөхгүй байх. </a:t>
            </a:r>
            <a:endParaRPr lang="en-US" sz="2000" dirty="0">
              <a:solidFill>
                <a:srgbClr val="002060"/>
              </a:solidFill>
              <a:latin typeface="Bahnschrift Light Condensed" panose="020B0502040204020203" pitchFamily="34" charset="0"/>
            </a:endParaRPr>
          </a:p>
          <a:p>
            <a:pPr marL="457200" marR="0" lvl="0" indent="-457200" algn="just">
              <a:spcBef>
                <a:spcPts val="0"/>
              </a:spcBef>
              <a:spcAft>
                <a:spcPts val="800"/>
              </a:spcAft>
              <a:buAutoNum type="arabicPeriod"/>
            </a:pPr>
            <a:r>
              <a:rPr lang="mn-MN" sz="2000" dirty="0">
                <a:solidFill>
                  <a:srgbClr val="002060"/>
                </a:solidFill>
                <a:latin typeface="Bahnschrift Light Condensed" panose="020B0502040204020203" pitchFamily="34" charset="0"/>
              </a:rPr>
              <a:t>Байгаль орчныг хамгаалах, нөхөн сэргээх зардлын хөрөнгөөр хэрэгжих төсөл арга хэмжээг төлөвлөхдөө “Байгаль орчныг хамгаалах, нөхөн сэргээх арга хэмжээнд зарцуулах төлбөрийн орлогын хэсгийг бүрдүүлэх, зарцуулах тайлагнах журам”-ын 3.5, 3.6-д зааснаас бусад төсөл, арга хэмжээнд зарцуулахаар төлөвлөхгүй байх.</a:t>
            </a:r>
            <a:r>
              <a:rPr lang="en-US" sz="2000" dirty="0">
                <a:solidFill>
                  <a:srgbClr val="002060"/>
                </a:solidFill>
                <a:latin typeface="Bahnschrift Light Condensed" panose="020B0502040204020203" pitchFamily="34" charset="0"/>
              </a:rPr>
              <a:t>  </a:t>
            </a:r>
            <a:endParaRPr lang="mn-MN" sz="800" dirty="0">
              <a:solidFill>
                <a:srgbClr val="002060"/>
              </a:solidFill>
              <a:latin typeface="Bahnschrift Light Condensed" panose="020B0502040204020203" pitchFamily="34" charset="0"/>
            </a:endParaRPr>
          </a:p>
          <a:p>
            <a:pPr marL="0" marR="0" lvl="0" indent="0" algn="just">
              <a:spcBef>
                <a:spcPts val="0"/>
              </a:spcBef>
              <a:spcAft>
                <a:spcPts val="800"/>
              </a:spcAft>
              <a:buNone/>
            </a:pPr>
            <a:r>
              <a:rPr lang="mn-MN" sz="2000" dirty="0">
                <a:solidFill>
                  <a:srgbClr val="002060"/>
                </a:solidFill>
                <a:latin typeface="Bahnschrift Light Condensed" panose="020B0502040204020203" pitchFamily="34" charset="0"/>
              </a:rPr>
              <a:t>Зөвлөмжийн биелэлтийг 2024 оны 5 дугаар сарын 01-ний дотор, Төрийн аудитын тухай хуулийн 20 дугаар зүйлийн 20.5-т “Шалгагдагч этгээд болон холбогдох бусад албан тушаалтан нь энэ хуулийн 20.2-т заасан зөвлөмжийн мөрөөр авч хэрэгжүүлэх арга хэмжээний төлөвлөгөөг аудитын тайланг хүлээн авснаас хойш 30 хоногийн дотор төрийн аудитын байгууллагад ирүүлнэ” гэж заасан хугацаанд тус тус ирүүлэх.</a:t>
            </a:r>
          </a:p>
        </p:txBody>
      </p:sp>
      <p:sp>
        <p:nvSpPr>
          <p:cNvPr id="7" name="Title 1"/>
          <p:cNvSpPr>
            <a:spLocks noGrp="1"/>
          </p:cNvSpPr>
          <p:nvPr>
            <p:ph type="title"/>
          </p:nvPr>
        </p:nvSpPr>
        <p:spPr>
          <a:xfrm>
            <a:off x="1339702" y="443883"/>
            <a:ext cx="10154092" cy="737936"/>
          </a:xfrm>
          <a:solidFill>
            <a:schemeClr val="bg2">
              <a:lumMod val="90000"/>
            </a:schemeClr>
          </a:solidFill>
        </p:spPr>
        <p:txBody>
          <a:bodyPr>
            <a:normAutofit/>
          </a:bodyPr>
          <a:lstStyle/>
          <a:p>
            <a:r>
              <a:rPr lang="mn-MN" dirty="0">
                <a:solidFill>
                  <a:srgbClr val="002060"/>
                </a:solidFill>
                <a:latin typeface="Bahnschrift Condensed" panose="020B0502040204020203" pitchFamily="34" charset="0"/>
              </a:rPr>
              <a:t>8. ЗӨВЛӨМЖ</a:t>
            </a:r>
            <a:endParaRPr lang="mn-MN" dirty="0"/>
          </a:p>
        </p:txBody>
      </p:sp>
      <p:sp>
        <p:nvSpPr>
          <p:cNvPr id="6" name="Content Placeholder 2"/>
          <p:cNvSpPr txBox="1">
            <a:spLocks/>
          </p:cNvSpPr>
          <p:nvPr/>
        </p:nvSpPr>
        <p:spPr>
          <a:xfrm>
            <a:off x="1466850" y="1809750"/>
            <a:ext cx="10477500" cy="484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mn-MN" dirty="0"/>
          </a:p>
        </p:txBody>
      </p:sp>
    </p:spTree>
    <p:extLst>
      <p:ext uri="{BB962C8B-B14F-4D97-AF65-F5344CB8AC3E}">
        <p14:creationId xmlns:p14="http://schemas.microsoft.com/office/powerpoint/2010/main" val="30702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p:nvPr>
        </p:nvSpPr>
        <p:spPr>
          <a:xfrm>
            <a:off x="1393794" y="426128"/>
            <a:ext cx="9579006" cy="807868"/>
          </a:xfrm>
          <a:solidFill>
            <a:schemeClr val="bg2">
              <a:lumMod val="90000"/>
            </a:schemeClr>
          </a:solidFill>
        </p:spPr>
        <p:txBody>
          <a:bodyPr>
            <a:normAutofit/>
          </a:bodyPr>
          <a:lstStyle/>
          <a:p>
            <a:r>
              <a:rPr lang="mn-MN" dirty="0">
                <a:solidFill>
                  <a:srgbClr val="002060"/>
                </a:solidFill>
                <a:latin typeface="Bahnschrift Condensed" panose="020B0502040204020203" pitchFamily="34" charset="0"/>
              </a:rPr>
              <a:t>9. ТӨСВИЙН ТӨСӨЛД ӨГӨХ САНАЛ /ИТХ-Д/</a:t>
            </a:r>
            <a:endParaRPr lang="mn-MN" dirty="0"/>
          </a:p>
        </p:txBody>
      </p:sp>
      <p:sp>
        <p:nvSpPr>
          <p:cNvPr id="6" name="Content Placeholder 2"/>
          <p:cNvSpPr txBox="1">
            <a:spLocks/>
          </p:cNvSpPr>
          <p:nvPr/>
        </p:nvSpPr>
        <p:spPr>
          <a:xfrm>
            <a:off x="1466850" y="1809750"/>
            <a:ext cx="10477500" cy="484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mn-MN" dirty="0"/>
          </a:p>
        </p:txBody>
      </p:sp>
      <p:graphicFrame>
        <p:nvGraphicFramePr>
          <p:cNvPr id="8" name="Content Placeholder 3"/>
          <p:cNvGraphicFramePr>
            <a:graphicFrameLocks/>
          </p:cNvGraphicFramePr>
          <p:nvPr>
            <p:extLst>
              <p:ext uri="{D42A27DB-BD31-4B8C-83A1-F6EECF244321}">
                <p14:modId xmlns:p14="http://schemas.microsoft.com/office/powerpoint/2010/main" val="1174947149"/>
              </p:ext>
            </p:extLst>
          </p:nvPr>
        </p:nvGraphicFramePr>
        <p:xfrm>
          <a:off x="1078049" y="1693594"/>
          <a:ext cx="9894751" cy="4580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1466850" y="1086928"/>
            <a:ext cx="8162925" cy="5520906"/>
          </a:xfrm>
        </p:spPr>
        <p:txBody>
          <a:bodyPr>
            <a:normAutofit fontScale="62500" lnSpcReduction="20000"/>
          </a:bodyPr>
          <a:lstStyle/>
          <a:p>
            <a:pPr marL="0" indent="0" algn="just">
              <a:buNone/>
            </a:pPr>
            <a:r>
              <a:rPr lang="en-US" dirty="0">
                <a:solidFill>
                  <a:srgbClr val="002060"/>
                </a:solidFill>
                <a:latin typeface="Bahnschrift Condensed" panose="020B0502040204020203" pitchFamily="34" charset="0"/>
              </a:rPr>
              <a:t>1</a:t>
            </a:r>
            <a:r>
              <a:rPr lang="mn-MN" dirty="0">
                <a:solidFill>
                  <a:srgbClr val="002060"/>
                </a:solidFill>
                <a:latin typeface="Bahnschrift Condensed" panose="020B0502040204020203" pitchFamily="34" charset="0"/>
              </a:rPr>
              <a:t>.</a:t>
            </a:r>
            <a:r>
              <a:rPr lang="en-US" dirty="0">
                <a:solidFill>
                  <a:srgbClr val="002060"/>
                </a:solidFill>
                <a:latin typeface="Bahnschrift Condensed" panose="020B0502040204020203" pitchFamily="34" charset="0"/>
              </a:rPr>
              <a:t> </a:t>
            </a:r>
            <a:r>
              <a:rPr lang="mn-MN" dirty="0">
                <a:solidFill>
                  <a:srgbClr val="002060"/>
                </a:solidFill>
                <a:latin typeface="Bahnschrift Condensed" panose="020B0502040204020203" pitchFamily="34" charset="0"/>
              </a:rPr>
              <a:t>Бодлогын баримт бичиг</a:t>
            </a:r>
            <a:endParaRPr lang="en-US" dirty="0">
              <a:solidFill>
                <a:srgbClr val="002060"/>
              </a:solidFill>
              <a:latin typeface="Bahnschrift Condensed" panose="020B0502040204020203" pitchFamily="34" charset="0"/>
            </a:endParaRPr>
          </a:p>
          <a:p>
            <a:pPr marL="0" indent="0" algn="just">
              <a:buNone/>
            </a:pPr>
            <a:r>
              <a:rPr lang="en-US" dirty="0">
                <a:solidFill>
                  <a:srgbClr val="002060"/>
                </a:solidFill>
                <a:latin typeface="Bahnschrift Condensed" panose="020B0502040204020203" pitchFamily="34" charset="0"/>
              </a:rPr>
              <a:t>2. </a:t>
            </a:r>
            <a:r>
              <a:rPr lang="mn-MN" dirty="0">
                <a:solidFill>
                  <a:srgbClr val="002060"/>
                </a:solidFill>
                <a:latin typeface="Bahnschrift Condensed" panose="020B0502040204020203" pitchFamily="34" charset="0"/>
              </a:rPr>
              <a:t>Төсвийн орлого, зарлагын хязгаар</a:t>
            </a:r>
          </a:p>
          <a:p>
            <a:pPr marL="0" indent="0" algn="just">
              <a:buNone/>
            </a:pPr>
            <a:r>
              <a:rPr lang="en-US" dirty="0">
                <a:solidFill>
                  <a:srgbClr val="002060"/>
                </a:solidFill>
                <a:latin typeface="Bahnschrift Condensed" panose="020B0502040204020203" pitchFamily="34" charset="0"/>
              </a:rPr>
              <a:t>3</a:t>
            </a:r>
            <a:r>
              <a:rPr lang="mn-MN" dirty="0">
                <a:solidFill>
                  <a:srgbClr val="002060"/>
                </a:solidFill>
                <a:latin typeface="Bahnschrift Condensed" panose="020B0502040204020203" pitchFamily="34" charset="0"/>
              </a:rPr>
              <a:t>. Төсвийн орлогын төлөвлөлт</a:t>
            </a:r>
          </a:p>
          <a:p>
            <a:pPr marL="0" indent="0" algn="just">
              <a:buNone/>
            </a:pPr>
            <a:r>
              <a:rPr lang="en-US" dirty="0">
                <a:solidFill>
                  <a:srgbClr val="002060"/>
                </a:solidFill>
                <a:latin typeface="Bahnschrift Condensed" panose="020B0502040204020203" pitchFamily="34" charset="0"/>
              </a:rPr>
              <a:t>4</a:t>
            </a:r>
            <a:r>
              <a:rPr lang="mn-MN" dirty="0">
                <a:solidFill>
                  <a:srgbClr val="002060"/>
                </a:solidFill>
                <a:latin typeface="Bahnschrift Condensed" panose="020B0502040204020203" pitchFamily="34" charset="0"/>
              </a:rPr>
              <a:t>. Төсвийн зарлагын төлөвлөлт</a:t>
            </a:r>
          </a:p>
          <a:p>
            <a:pPr marL="0" indent="0" algn="just">
              <a:lnSpc>
                <a:spcPct val="100000"/>
              </a:lnSpc>
              <a:buNone/>
            </a:pPr>
            <a:r>
              <a:rPr lang="en-US" dirty="0">
                <a:solidFill>
                  <a:srgbClr val="002060"/>
                </a:solidFill>
                <a:latin typeface="Bahnschrift Condensed" panose="020B0502040204020203" pitchFamily="34" charset="0"/>
              </a:rPr>
              <a:t>5</a:t>
            </a:r>
            <a:r>
              <a:rPr lang="mn-MN" dirty="0">
                <a:solidFill>
                  <a:srgbClr val="002060"/>
                </a:solidFill>
                <a:latin typeface="Bahnschrift Condensed" panose="020B0502040204020203" pitchFamily="34" charset="0"/>
              </a:rPr>
              <a:t>. Төсвийн ерөнхийлөн захирагчийн хэрэгжүүлэх хөтөлбөрийн хүрэх үр дүн, зорилтот түвшин</a:t>
            </a:r>
          </a:p>
          <a:p>
            <a:pPr marL="0" indent="0" algn="just">
              <a:lnSpc>
                <a:spcPct val="100000"/>
              </a:lnSpc>
              <a:buNone/>
            </a:pPr>
            <a:r>
              <a:rPr lang="mn-MN" dirty="0">
                <a:solidFill>
                  <a:srgbClr val="002060"/>
                </a:solidFill>
                <a:latin typeface="Bahnschrift Condensed" panose="020B0502040204020203" pitchFamily="34" charset="0"/>
              </a:rPr>
              <a:t>	</a:t>
            </a:r>
            <a:r>
              <a:rPr lang="en-US" dirty="0">
                <a:solidFill>
                  <a:srgbClr val="002060"/>
                </a:solidFill>
                <a:latin typeface="Bahnschrift Condensed" panose="020B0502040204020203" pitchFamily="34" charset="0"/>
              </a:rPr>
              <a:t>5</a:t>
            </a:r>
            <a:r>
              <a:rPr lang="mn-MN" dirty="0">
                <a:solidFill>
                  <a:srgbClr val="002060"/>
                </a:solidFill>
                <a:latin typeface="Bahnschrift Condensed" panose="020B0502040204020203" pitchFamily="34" charset="0"/>
              </a:rPr>
              <a:t>.1. Орон нутгийн</a:t>
            </a:r>
            <a:r>
              <a:rPr lang="en-US" dirty="0">
                <a:solidFill>
                  <a:srgbClr val="002060"/>
                </a:solidFill>
                <a:latin typeface="Bahnschrift Condensed" panose="020B0502040204020203" pitchFamily="34" charset="0"/>
              </a:rPr>
              <a:t> </a:t>
            </a:r>
            <a:r>
              <a:rPr lang="mn-MN" dirty="0">
                <a:solidFill>
                  <a:srgbClr val="002060"/>
                </a:solidFill>
                <a:latin typeface="Bahnschrift Condensed" panose="020B0502040204020203" pitchFamily="34" charset="0"/>
              </a:rPr>
              <a:t>төсвийн хөрөнгө оруулалт</a:t>
            </a:r>
          </a:p>
          <a:p>
            <a:pPr marL="0" indent="0" algn="just">
              <a:lnSpc>
                <a:spcPct val="100000"/>
              </a:lnSpc>
              <a:buNone/>
            </a:pPr>
            <a:r>
              <a:rPr lang="mn-MN" dirty="0">
                <a:solidFill>
                  <a:srgbClr val="002060"/>
                </a:solidFill>
                <a:latin typeface="Bahnschrift Condensed" panose="020B0502040204020203" pitchFamily="34" charset="0"/>
              </a:rPr>
              <a:t>	</a:t>
            </a:r>
            <a:r>
              <a:rPr lang="en-US" dirty="0">
                <a:solidFill>
                  <a:srgbClr val="002060"/>
                </a:solidFill>
                <a:latin typeface="Bahnschrift Condensed" panose="020B0502040204020203" pitchFamily="34" charset="0"/>
              </a:rPr>
              <a:t>5</a:t>
            </a:r>
            <a:r>
              <a:rPr lang="mn-MN" dirty="0">
                <a:solidFill>
                  <a:srgbClr val="002060"/>
                </a:solidFill>
                <a:latin typeface="Bahnschrift Condensed" panose="020B0502040204020203" pitchFamily="34" charset="0"/>
              </a:rPr>
              <a:t>.2. Хөрөнгө оруулалтын бус төсөл, хөтөлбөр</a:t>
            </a:r>
          </a:p>
          <a:p>
            <a:pPr marL="0" indent="0" algn="just">
              <a:lnSpc>
                <a:spcPct val="100000"/>
              </a:lnSpc>
              <a:buNone/>
            </a:pPr>
            <a:r>
              <a:rPr lang="mn-MN" dirty="0">
                <a:solidFill>
                  <a:srgbClr val="002060"/>
                </a:solidFill>
                <a:latin typeface="Bahnschrift Condensed" panose="020B0502040204020203" pitchFamily="34" charset="0"/>
              </a:rPr>
              <a:t>	</a:t>
            </a:r>
            <a:r>
              <a:rPr lang="en-US" dirty="0">
                <a:solidFill>
                  <a:srgbClr val="002060"/>
                </a:solidFill>
                <a:latin typeface="Bahnschrift Condensed" panose="020B0502040204020203" pitchFamily="34" charset="0"/>
              </a:rPr>
              <a:t>5</a:t>
            </a:r>
            <a:r>
              <a:rPr lang="mn-MN" dirty="0">
                <a:solidFill>
                  <a:srgbClr val="002060"/>
                </a:solidFill>
                <a:latin typeface="Bahnschrift Condensed" panose="020B0502040204020203" pitchFamily="34" charset="0"/>
              </a:rPr>
              <a:t>.3. Орон нутгийн хөгжлийн сан</a:t>
            </a:r>
          </a:p>
          <a:p>
            <a:pPr marL="0" indent="0" algn="just">
              <a:buNone/>
            </a:pPr>
            <a:r>
              <a:rPr lang="mn-MN" dirty="0">
                <a:solidFill>
                  <a:srgbClr val="002060"/>
                </a:solidFill>
                <a:latin typeface="Bahnschrift Condensed" panose="020B0502040204020203" pitchFamily="34" charset="0"/>
              </a:rPr>
              <a:t>	</a:t>
            </a:r>
            <a:r>
              <a:rPr lang="en-US" dirty="0">
                <a:solidFill>
                  <a:srgbClr val="002060"/>
                </a:solidFill>
                <a:latin typeface="Bahnschrift Condensed" panose="020B0502040204020203" pitchFamily="34" charset="0"/>
              </a:rPr>
              <a:t>5</a:t>
            </a:r>
            <a:r>
              <a:rPr lang="mn-MN" dirty="0">
                <a:solidFill>
                  <a:srgbClr val="002060"/>
                </a:solidFill>
                <a:latin typeface="Bahnschrift Condensed" panose="020B0502040204020203" pitchFamily="34" charset="0"/>
              </a:rPr>
              <a:t>.4. Байгаль хамгаалах, нөхөн сэргээх зардал</a:t>
            </a:r>
          </a:p>
          <a:p>
            <a:pPr marL="0" indent="0" algn="just">
              <a:buNone/>
            </a:pPr>
            <a:r>
              <a:rPr lang="mn-MN" dirty="0">
                <a:solidFill>
                  <a:srgbClr val="002060"/>
                </a:solidFill>
                <a:latin typeface="Bahnschrift Condensed" panose="020B0502040204020203" pitchFamily="34" charset="0"/>
              </a:rPr>
              <a:t>	</a:t>
            </a:r>
            <a:r>
              <a:rPr lang="en-US" dirty="0">
                <a:solidFill>
                  <a:srgbClr val="002060"/>
                </a:solidFill>
                <a:latin typeface="Bahnschrift Condensed" panose="020B0502040204020203" pitchFamily="34" charset="0"/>
              </a:rPr>
              <a:t>5</a:t>
            </a:r>
            <a:r>
              <a:rPr lang="mn-MN" dirty="0">
                <a:solidFill>
                  <a:srgbClr val="002060"/>
                </a:solidFill>
                <a:latin typeface="Bahnschrift Condensed" panose="020B0502040204020203" pitchFamily="34" charset="0"/>
              </a:rPr>
              <a:t>.5. Авто замын сан</a:t>
            </a:r>
          </a:p>
          <a:p>
            <a:pPr marL="0" indent="0" algn="just">
              <a:buNone/>
            </a:pPr>
            <a:r>
              <a:rPr lang="mn-MN" dirty="0">
                <a:solidFill>
                  <a:srgbClr val="002060"/>
                </a:solidFill>
                <a:latin typeface="Bahnschrift Condensed" panose="020B0502040204020203" pitchFamily="34" charset="0"/>
              </a:rPr>
              <a:t>	</a:t>
            </a:r>
            <a:r>
              <a:rPr lang="en-US" dirty="0">
                <a:solidFill>
                  <a:srgbClr val="002060"/>
                </a:solidFill>
                <a:latin typeface="Bahnschrift Condensed" panose="020B0502040204020203" pitchFamily="34" charset="0"/>
              </a:rPr>
              <a:t>5</a:t>
            </a:r>
            <a:r>
              <a:rPr lang="mn-MN" dirty="0">
                <a:solidFill>
                  <a:srgbClr val="002060"/>
                </a:solidFill>
                <a:latin typeface="Bahnschrift Condensed" panose="020B0502040204020203" pitchFamily="34" charset="0"/>
              </a:rPr>
              <a:t>.6. Хөдөө аж ахуйн сан	</a:t>
            </a:r>
          </a:p>
          <a:p>
            <a:pPr marL="0" indent="0" algn="just">
              <a:buNone/>
            </a:pPr>
            <a:r>
              <a:rPr lang="mn-MN" dirty="0">
                <a:solidFill>
                  <a:srgbClr val="002060"/>
                </a:solidFill>
                <a:latin typeface="Bahnschrift Condensed" panose="020B0502040204020203" pitchFamily="34" charset="0"/>
              </a:rPr>
              <a:t>	</a:t>
            </a:r>
            <a:r>
              <a:rPr lang="en-US" dirty="0">
                <a:solidFill>
                  <a:srgbClr val="002060"/>
                </a:solidFill>
                <a:latin typeface="Bahnschrift Condensed" panose="020B0502040204020203" pitchFamily="34" charset="0"/>
              </a:rPr>
              <a:t>5</a:t>
            </a:r>
            <a:r>
              <a:rPr lang="mn-MN" dirty="0">
                <a:solidFill>
                  <a:srgbClr val="002060"/>
                </a:solidFill>
                <a:latin typeface="Bahnschrift Condensed" panose="020B0502040204020203" pitchFamily="34" charset="0"/>
              </a:rPr>
              <a:t>.7. Халамжийн сан</a:t>
            </a:r>
          </a:p>
          <a:p>
            <a:pPr marL="0" indent="0" algn="just">
              <a:buNone/>
            </a:pPr>
            <a:r>
              <a:rPr lang="mn-MN" dirty="0">
                <a:solidFill>
                  <a:srgbClr val="002060"/>
                </a:solidFill>
                <a:latin typeface="Bahnschrift Condensed" panose="020B0502040204020203" pitchFamily="34" charset="0"/>
              </a:rPr>
              <a:t>                    5.8. Өмнөх оноос шилжиж ирсэн төсөл, арга хэмжээ</a:t>
            </a:r>
          </a:p>
          <a:p>
            <a:pPr marL="0" indent="0" algn="just">
              <a:buNone/>
            </a:pPr>
            <a:r>
              <a:rPr lang="en-US" dirty="0">
                <a:solidFill>
                  <a:srgbClr val="002060"/>
                </a:solidFill>
                <a:latin typeface="Bahnschrift Condensed" panose="020B0502040204020203" pitchFamily="34" charset="0"/>
              </a:rPr>
              <a:t>6</a:t>
            </a:r>
            <a:r>
              <a:rPr lang="mn-MN" dirty="0">
                <a:solidFill>
                  <a:srgbClr val="002060"/>
                </a:solidFill>
                <a:latin typeface="Bahnschrift Condensed" panose="020B0502040204020203" pitchFamily="34" charset="0"/>
              </a:rPr>
              <a:t>.Өмнөх зөвлөмжийн хэрэгжилт.</a:t>
            </a:r>
          </a:p>
          <a:p>
            <a:pPr marL="0" indent="0" algn="just">
              <a:buNone/>
            </a:pPr>
            <a:r>
              <a:rPr lang="en-US" dirty="0">
                <a:solidFill>
                  <a:srgbClr val="002060"/>
                </a:solidFill>
                <a:latin typeface="Bahnschrift Condensed" panose="020B0502040204020203" pitchFamily="34" charset="0"/>
              </a:rPr>
              <a:t>7</a:t>
            </a:r>
            <a:r>
              <a:rPr lang="mn-MN" dirty="0">
                <a:solidFill>
                  <a:srgbClr val="002060"/>
                </a:solidFill>
                <a:latin typeface="Bahnschrift Condensed" panose="020B0502040204020203" pitchFamily="34" charset="0"/>
              </a:rPr>
              <a:t>. Ерөнхий дүгнэлт</a:t>
            </a:r>
          </a:p>
          <a:p>
            <a:pPr marL="0" indent="0" algn="just">
              <a:buNone/>
            </a:pPr>
            <a:r>
              <a:rPr lang="en-US" dirty="0">
                <a:solidFill>
                  <a:srgbClr val="002060"/>
                </a:solidFill>
                <a:latin typeface="Bahnschrift Condensed" panose="020B0502040204020203" pitchFamily="34" charset="0"/>
              </a:rPr>
              <a:t>8</a:t>
            </a:r>
            <a:r>
              <a:rPr lang="mn-MN" dirty="0">
                <a:solidFill>
                  <a:srgbClr val="002060"/>
                </a:solidFill>
                <a:latin typeface="Bahnschrift Condensed" panose="020B0502040204020203" pitchFamily="34" charset="0"/>
              </a:rPr>
              <a:t>. Зөвлөмж</a:t>
            </a:r>
          </a:p>
          <a:p>
            <a:pPr marL="0" indent="0" algn="just">
              <a:buNone/>
            </a:pPr>
            <a:r>
              <a:rPr lang="en-US" dirty="0">
                <a:solidFill>
                  <a:srgbClr val="002060"/>
                </a:solidFill>
                <a:latin typeface="Bahnschrift Condensed" panose="020B0502040204020203" pitchFamily="34" charset="0"/>
              </a:rPr>
              <a:t>9</a:t>
            </a:r>
            <a:r>
              <a:rPr lang="mn-MN" dirty="0">
                <a:solidFill>
                  <a:srgbClr val="002060"/>
                </a:solidFill>
                <a:latin typeface="Bahnschrift Condensed" panose="020B0502040204020203" pitchFamily="34" charset="0"/>
              </a:rPr>
              <a:t>. Төсвийн төсөлд өгөх санал /ИТХ-д/</a:t>
            </a:r>
          </a:p>
          <a:p>
            <a:pPr marL="0" indent="0" algn="just">
              <a:buNone/>
            </a:pPr>
            <a:endParaRPr lang="mn-MN" dirty="0">
              <a:solidFill>
                <a:srgbClr val="002060"/>
              </a:solidFill>
              <a:latin typeface="Bahnschrift Condensed" panose="020B0502040204020203" pitchFamily="34" charset="0"/>
            </a:endParaRPr>
          </a:p>
          <a:p>
            <a:endParaRPr lang="mn-MN" dirty="0"/>
          </a:p>
        </p:txBody>
      </p:sp>
      <p:sp>
        <p:nvSpPr>
          <p:cNvPr id="8" name="Title 1"/>
          <p:cNvSpPr txBox="1">
            <a:spLocks/>
          </p:cNvSpPr>
          <p:nvPr/>
        </p:nvSpPr>
        <p:spPr>
          <a:xfrm>
            <a:off x="1466850" y="409594"/>
            <a:ext cx="2773680" cy="590531"/>
          </a:xfrm>
          <a:prstGeom prst="rect">
            <a:avLst/>
          </a:prstGeom>
          <a:solidFill>
            <a:schemeClr val="bg1">
              <a:lumMod val="85000"/>
            </a:schemeClr>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mn-MN" sz="3200" dirty="0">
                <a:solidFill>
                  <a:srgbClr val="002060"/>
                </a:solidFill>
                <a:latin typeface="Bahnschrift" panose="020B0502040204020203" pitchFamily="34" charset="0"/>
              </a:rPr>
              <a:t>АГУУЛГА</a:t>
            </a:r>
          </a:p>
        </p:txBody>
      </p:sp>
    </p:spTree>
    <p:extLst>
      <p:ext uri="{BB962C8B-B14F-4D97-AF65-F5344CB8AC3E}">
        <p14:creationId xmlns:p14="http://schemas.microsoft.com/office/powerpoint/2010/main" val="2824832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6790" y="-140250"/>
            <a:ext cx="12198790" cy="6857999"/>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2C74"/>
          </a:solidFill>
        </p:spPr>
        <p:txBody>
          <a:bodyPr wrap="square" lIns="0" tIns="0" rIns="0" bIns="0" rtlCol="0"/>
          <a:lstStyle/>
          <a:p>
            <a:pPr algn="ctr"/>
            <a:endParaRPr lang="mn-MN" dirty="0">
              <a:solidFill>
                <a:srgbClr val="FFFF00"/>
              </a:solidFill>
              <a:latin typeface="Bahnschrift SemiBold Condensed" panose="020B0502040204020203" pitchFamily="34" charset="0"/>
              <a:cs typeface="Arial" panose="020B0604020202020204" pitchFamily="34" charset="0"/>
            </a:endParaRPr>
          </a:p>
        </p:txBody>
      </p:sp>
      <p:sp>
        <p:nvSpPr>
          <p:cNvPr id="5" name="Content Placeholder 2"/>
          <p:cNvSpPr txBox="1">
            <a:spLocks/>
          </p:cNvSpPr>
          <p:nvPr/>
        </p:nvSpPr>
        <p:spPr>
          <a:xfrm>
            <a:off x="2261975" y="2180265"/>
            <a:ext cx="7173883" cy="10390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mn-MN" sz="3600" dirty="0">
                <a:solidFill>
                  <a:schemeClr val="bg1"/>
                </a:solidFill>
                <a:latin typeface="Bahnschrift Condensed" panose="020B0502040204020203" pitchFamily="34" charset="0"/>
              </a:rPr>
              <a:t>АНХААРАЛ ХАНДУУЛЖ СОНССОН </a:t>
            </a:r>
          </a:p>
          <a:p>
            <a:pPr marL="0" indent="0" algn="ctr">
              <a:buFont typeface="Arial" panose="020B0604020202020204" pitchFamily="34" charset="0"/>
              <a:buNone/>
            </a:pPr>
            <a:r>
              <a:rPr lang="mn-MN" sz="3600" dirty="0">
                <a:solidFill>
                  <a:schemeClr val="bg1"/>
                </a:solidFill>
                <a:latin typeface="Bahnschrift Condensed" panose="020B0502040204020203" pitchFamily="34" charset="0"/>
              </a:rPr>
              <a:t>ТА БҮХЭНД БАЯРЛАЛАА.</a:t>
            </a:r>
          </a:p>
        </p:txBody>
      </p:sp>
      <p:graphicFrame>
        <p:nvGraphicFramePr>
          <p:cNvPr id="6" name="Object 5"/>
          <p:cNvGraphicFramePr>
            <a:graphicFrameLocks noChangeAspect="1"/>
          </p:cNvGraphicFramePr>
          <p:nvPr>
            <p:extLst>
              <p:ext uri="{D42A27DB-BD31-4B8C-83A1-F6EECF244321}">
                <p14:modId xmlns:p14="http://schemas.microsoft.com/office/powerpoint/2010/main" val="2779047041"/>
              </p:ext>
            </p:extLst>
          </p:nvPr>
        </p:nvGraphicFramePr>
        <p:xfrm>
          <a:off x="4856068" y="0"/>
          <a:ext cx="1985698" cy="1985698"/>
        </p:xfrm>
        <a:graphic>
          <a:graphicData uri="http://schemas.openxmlformats.org/presentationml/2006/ole">
            <mc:AlternateContent xmlns:mc="http://schemas.openxmlformats.org/markup-compatibility/2006">
              <mc:Choice xmlns:v="urn:schemas-microsoft-com:vml" Requires="v">
                <p:oleObj r:id="rId2" imgW="1401840" imgH="1401840" progId="">
                  <p:embed/>
                </p:oleObj>
              </mc:Choice>
              <mc:Fallback>
                <p:oleObj r:id="rId2" imgW="1401840" imgH="1401840" progId="">
                  <p:embed/>
                  <p:pic>
                    <p:nvPicPr>
                      <p:cNvPr id="6" name="Object 5"/>
                      <p:cNvPicPr/>
                      <p:nvPr/>
                    </p:nvPicPr>
                    <p:blipFill>
                      <a:blip r:embed="rId3"/>
                      <a:stretch>
                        <a:fillRect/>
                      </a:stretch>
                    </p:blipFill>
                    <p:spPr>
                      <a:xfrm>
                        <a:off x="4856068" y="0"/>
                        <a:ext cx="1985698" cy="1985698"/>
                      </a:xfrm>
                      <a:prstGeom prst="rect">
                        <a:avLst/>
                      </a:prstGeom>
                    </p:spPr>
                  </p:pic>
                </p:oleObj>
              </mc:Fallback>
            </mc:AlternateContent>
          </a:graphicData>
        </a:graphic>
      </p:graphicFrame>
      <p:cxnSp>
        <p:nvCxnSpPr>
          <p:cNvPr id="7" name="Straight Arrow Connector 6"/>
          <p:cNvCxnSpPr/>
          <p:nvPr/>
        </p:nvCxnSpPr>
        <p:spPr>
          <a:xfrm>
            <a:off x="3428052" y="3674161"/>
            <a:ext cx="4824123" cy="0"/>
          </a:xfrm>
          <a:prstGeom prst="straightConnector1">
            <a:avLst/>
          </a:prstGeom>
          <a:ln w="28575">
            <a:solidFill>
              <a:schemeClr val="bg1">
                <a:lumMod val="95000"/>
              </a:schemeClr>
            </a:solidFill>
            <a:headEnd type="triangle"/>
            <a:tailEnd type="triangle"/>
          </a:ln>
        </p:spPr>
        <p:style>
          <a:lnRef idx="1">
            <a:schemeClr val="dk1"/>
          </a:lnRef>
          <a:fillRef idx="0">
            <a:schemeClr val="dk1"/>
          </a:fillRef>
          <a:effectRef idx="0">
            <a:schemeClr val="dk1"/>
          </a:effectRef>
          <a:fontRef idx="minor">
            <a:schemeClr val="tx1"/>
          </a:fontRef>
        </p:style>
      </p:cxnSp>
      <p:sp>
        <p:nvSpPr>
          <p:cNvPr id="9" name="Content Placeholder 2"/>
          <p:cNvSpPr txBox="1">
            <a:spLocks/>
          </p:cNvSpPr>
          <p:nvPr/>
        </p:nvSpPr>
        <p:spPr>
          <a:xfrm>
            <a:off x="2261975" y="4306212"/>
            <a:ext cx="7173883" cy="12336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mn-MN" sz="1800" dirty="0">
                <a:solidFill>
                  <a:schemeClr val="bg1"/>
                </a:solidFill>
                <a:latin typeface="Bahnschrift Condensed" panose="020B0502040204020203" pitchFamily="34" charset="0"/>
              </a:rPr>
              <a:t>ДОРНОД АЙМАГ ДАХЬ</a:t>
            </a:r>
          </a:p>
          <a:p>
            <a:pPr marL="0" indent="0" algn="ctr">
              <a:lnSpc>
                <a:spcPct val="100000"/>
              </a:lnSpc>
              <a:spcBef>
                <a:spcPts val="0"/>
              </a:spcBef>
              <a:buFont typeface="Arial" panose="020B0604020202020204" pitchFamily="34" charset="0"/>
              <a:buNone/>
            </a:pPr>
            <a:r>
              <a:rPr lang="mn-MN" sz="1800" dirty="0">
                <a:solidFill>
                  <a:schemeClr val="bg1"/>
                </a:solidFill>
                <a:latin typeface="Bahnschrift Condensed" panose="020B0502040204020203" pitchFamily="34" charset="0"/>
              </a:rPr>
              <a:t>ТӨРИЙН АУДИТЫН ГАЗАР</a:t>
            </a:r>
          </a:p>
          <a:p>
            <a:pPr marL="0" indent="0" algn="ctr">
              <a:lnSpc>
                <a:spcPct val="100000"/>
              </a:lnSpc>
              <a:spcBef>
                <a:spcPts val="0"/>
              </a:spcBef>
              <a:buFont typeface="Arial" panose="020B0604020202020204" pitchFamily="34" charset="0"/>
              <a:buNone/>
            </a:pPr>
            <a:r>
              <a:rPr lang="mn-MN" sz="1800" dirty="0">
                <a:solidFill>
                  <a:schemeClr val="bg1"/>
                </a:solidFill>
                <a:latin typeface="Bahnschrift Condensed" panose="020B0502040204020203" pitchFamily="34" charset="0"/>
              </a:rPr>
              <a:t>2024.12.05</a:t>
            </a:r>
          </a:p>
        </p:txBody>
      </p:sp>
    </p:spTree>
    <p:extLst>
      <p:ext uri="{BB962C8B-B14F-4D97-AF65-F5344CB8AC3E}">
        <p14:creationId xmlns:p14="http://schemas.microsoft.com/office/powerpoint/2010/main" val="75144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665F68-EFD3-AF97-86F1-2A82142107E9}"/>
              </a:ext>
            </a:extLst>
          </p:cNvPr>
          <p:cNvPicPr>
            <a:picLocks noChangeAspect="1"/>
          </p:cNvPicPr>
          <p:nvPr/>
        </p:nvPicPr>
        <p:blipFill>
          <a:blip r:embed="rId2"/>
          <a:stretch>
            <a:fillRect/>
          </a:stretch>
        </p:blipFill>
        <p:spPr>
          <a:xfrm>
            <a:off x="-68094" y="-68094"/>
            <a:ext cx="12192000" cy="6857999"/>
          </a:xfrm>
          <a:prstGeom prst="rect">
            <a:avLst/>
          </a:prstGeom>
        </p:spPr>
      </p:pic>
      <p:sp>
        <p:nvSpPr>
          <p:cNvPr id="2" name="Title 1">
            <a:extLst>
              <a:ext uri="{FF2B5EF4-FFF2-40B4-BE49-F238E27FC236}">
                <a16:creationId xmlns:a16="http://schemas.microsoft.com/office/drawing/2014/main" id="{DE5206AA-B839-24CD-6B5D-2217875D09CD}"/>
              </a:ext>
            </a:extLst>
          </p:cNvPr>
          <p:cNvSpPr>
            <a:spLocks noGrp="1"/>
          </p:cNvSpPr>
          <p:nvPr>
            <p:ph type="title"/>
          </p:nvPr>
        </p:nvSpPr>
        <p:spPr>
          <a:xfrm>
            <a:off x="1060314" y="573932"/>
            <a:ext cx="10293485" cy="758756"/>
          </a:xfrm>
          <a:solidFill>
            <a:schemeClr val="bg2">
              <a:lumMod val="90000"/>
            </a:schemeClr>
          </a:solidFill>
        </p:spPr>
        <p:txBody>
          <a:bodyPr/>
          <a:lstStyle/>
          <a:p>
            <a:r>
              <a:rPr lang="mn-MN" sz="3600" b="1" dirty="0">
                <a:solidFill>
                  <a:srgbClr val="002060"/>
                </a:solidFill>
                <a:latin typeface="Bahnschrift Light Condensed" panose="020B0502040204020203" pitchFamily="34" charset="0"/>
                <a:ea typeface="+mn-ea"/>
                <a:cs typeface="+mn-cs"/>
              </a:rPr>
              <a:t>1. БОДЛОГЫН БАРИМТ БИЧИГ</a:t>
            </a:r>
            <a:endParaRPr lang="en-US" sz="3600" b="1" dirty="0">
              <a:solidFill>
                <a:srgbClr val="002060"/>
              </a:solidFill>
              <a:latin typeface="Bahnschrift Light Condensed" panose="020B0502040204020203" pitchFamily="34" charset="0"/>
              <a:ea typeface="+mn-ea"/>
              <a:cs typeface="+mn-cs"/>
            </a:endParaRPr>
          </a:p>
        </p:txBody>
      </p:sp>
      <p:sp>
        <p:nvSpPr>
          <p:cNvPr id="3" name="Content Placeholder 2">
            <a:extLst>
              <a:ext uri="{FF2B5EF4-FFF2-40B4-BE49-F238E27FC236}">
                <a16:creationId xmlns:a16="http://schemas.microsoft.com/office/drawing/2014/main" id="{C75385E5-A86A-3D01-6ECE-42A28E20880F}"/>
              </a:ext>
            </a:extLst>
          </p:cNvPr>
          <p:cNvSpPr>
            <a:spLocks noGrp="1"/>
          </p:cNvSpPr>
          <p:nvPr>
            <p:ph idx="1"/>
          </p:nvPr>
        </p:nvSpPr>
        <p:spPr>
          <a:xfrm>
            <a:off x="1157590" y="2081719"/>
            <a:ext cx="10196209" cy="4095244"/>
          </a:xfrm>
        </p:spPr>
        <p:txBody>
          <a:bodyPr>
            <a:normAutofit lnSpcReduction="10000"/>
          </a:bodyPr>
          <a:lstStyle/>
          <a:p>
            <a:pPr marL="0" indent="0" algn="just">
              <a:buNone/>
            </a:pPr>
            <a:r>
              <a:rPr lang="mn-MN" sz="3600" b="1" dirty="0">
                <a:solidFill>
                  <a:srgbClr val="C00000"/>
                </a:solidFill>
                <a:latin typeface="Bahnschrift Light Condensed" panose="020B0502040204020203" pitchFamily="34" charset="0"/>
              </a:rPr>
              <a:t>ДҮГНЭЛ</a:t>
            </a:r>
            <a:r>
              <a:rPr lang="mn-MN" sz="3600" dirty="0">
                <a:solidFill>
                  <a:srgbClr val="C00000"/>
                </a:solidFill>
                <a:latin typeface="Bahnschrift Light Condensed" panose="020B0502040204020203" pitchFamily="34" charset="0"/>
              </a:rPr>
              <a:t>Т</a:t>
            </a:r>
            <a:r>
              <a:rPr lang="mn-MN" sz="3600" b="1" dirty="0">
                <a:solidFill>
                  <a:srgbClr val="C00000"/>
                </a:solidFill>
                <a:latin typeface="Bahnschrift Light Condensed" panose="020B0502040204020203" pitchFamily="34" charset="0"/>
              </a:rPr>
              <a:t>: </a:t>
            </a:r>
          </a:p>
          <a:p>
            <a:pPr marL="0" indent="0" algn="just">
              <a:buNone/>
            </a:pPr>
            <a:r>
              <a:rPr lang="mn-MN" sz="3600" dirty="0">
                <a:solidFill>
                  <a:srgbClr val="002060"/>
                </a:solidFill>
                <a:latin typeface="Bahnschrift Light Condensed" panose="020B0502040204020203" pitchFamily="34" charset="0"/>
              </a:rPr>
              <a:t>Аймгийн 2024 оны төсвийн төсөл нь аймгийн Засаг даргын 2020-2024 </a:t>
            </a:r>
            <a:r>
              <a:rPr lang="en-US" sz="3600" dirty="0">
                <a:solidFill>
                  <a:srgbClr val="002060"/>
                </a:solidFill>
                <a:latin typeface="Bahnschrift Light Condensed" panose="020B0502040204020203" pitchFamily="34" charset="0"/>
              </a:rPr>
              <a:t>o</a:t>
            </a:r>
            <a:r>
              <a:rPr lang="mn-MN" sz="3600" dirty="0" err="1">
                <a:solidFill>
                  <a:srgbClr val="002060"/>
                </a:solidFill>
                <a:latin typeface="Bahnschrift Light Condensed" panose="020B0502040204020203" pitchFamily="34" charset="0"/>
              </a:rPr>
              <a:t>ны</a:t>
            </a:r>
            <a:r>
              <a:rPr lang="mn-MN" sz="3600" dirty="0">
                <a:solidFill>
                  <a:srgbClr val="002060"/>
                </a:solidFill>
                <a:latin typeface="Bahnschrift Light Condensed" panose="020B0502040204020203" pitchFamily="34" charset="0"/>
              </a:rPr>
              <a:t> үйл ажиллагааны мөрийн хөтөлбөр, эдийн засаг, нийгмийг 2021-2025 онд хөгжүүлэх таван жилийн үндсэн чиглэл, урт хугацааны Дорнод аймгийн 2016-2025 оны хөгжлийн хэтийн зорилт, богино хугацааны Дорнод аймгийн 2024 оны хөгжлийн жилийн төлөвлөгөө зэрэг бодлогын баримт бичгүүдтэй нийцсэн байна.</a:t>
            </a:r>
            <a:endParaRPr lang="en-US" sz="3600" dirty="0">
              <a:solidFill>
                <a:srgbClr val="002060"/>
              </a:solidFill>
              <a:latin typeface="Bahnschrift Light Condensed" panose="020B0502040204020203" pitchFamily="34" charset="0"/>
            </a:endParaRPr>
          </a:p>
        </p:txBody>
      </p:sp>
    </p:spTree>
    <p:extLst>
      <p:ext uri="{BB962C8B-B14F-4D97-AF65-F5344CB8AC3E}">
        <p14:creationId xmlns:p14="http://schemas.microsoft.com/office/powerpoint/2010/main" val="240965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title"/>
          </p:nvPr>
        </p:nvSpPr>
        <p:spPr>
          <a:xfrm>
            <a:off x="1466850" y="521136"/>
            <a:ext cx="9932078" cy="1067967"/>
          </a:xfrm>
          <a:solidFill>
            <a:schemeClr val="bg2">
              <a:lumMod val="90000"/>
            </a:schemeClr>
          </a:solidFill>
        </p:spPr>
        <p:txBody>
          <a:bodyPr/>
          <a:lstStyle/>
          <a:p>
            <a:r>
              <a:rPr lang="mn-MN" dirty="0">
                <a:solidFill>
                  <a:srgbClr val="002060"/>
                </a:solidFill>
                <a:latin typeface="Bahnschrift Condensed" panose="020B0502040204020203" pitchFamily="34" charset="0"/>
              </a:rPr>
              <a:t>2. ТӨСВИЙН ОРЛОГО, ЗАРЛАГЫН ХЯЗГААР</a:t>
            </a:r>
            <a:endParaRPr lang="mn-MN" dirty="0"/>
          </a:p>
        </p:txBody>
      </p:sp>
      <p:sp>
        <p:nvSpPr>
          <p:cNvPr id="3" name="Rectangle 2"/>
          <p:cNvSpPr/>
          <p:nvPr/>
        </p:nvSpPr>
        <p:spPr>
          <a:xfrm>
            <a:off x="1466850" y="1950631"/>
            <a:ext cx="9708204" cy="3477875"/>
          </a:xfrm>
          <a:prstGeom prst="rect">
            <a:avLst/>
          </a:prstGeom>
        </p:spPr>
        <p:txBody>
          <a:bodyPr wrap="square">
            <a:spAutoFit/>
          </a:bodyPr>
          <a:lstStyle/>
          <a:p>
            <a:pPr algn="just"/>
            <a:r>
              <a:rPr lang="mn-MN" sz="3200" b="1" dirty="0">
                <a:solidFill>
                  <a:srgbClr val="C00000"/>
                </a:solidFill>
                <a:latin typeface="Bahnschrift Light Condensed" panose="020B0502040204020203" pitchFamily="34" charset="0"/>
              </a:rPr>
              <a:t>ДҮГНЭЛ</a:t>
            </a:r>
            <a:r>
              <a:rPr lang="mn-MN" sz="3200" dirty="0">
                <a:solidFill>
                  <a:srgbClr val="C00000"/>
                </a:solidFill>
                <a:latin typeface="Bahnschrift Light Condensed" panose="020B0502040204020203" pitchFamily="34" charset="0"/>
              </a:rPr>
              <a:t>Т</a:t>
            </a:r>
            <a:r>
              <a:rPr lang="mn-MN" sz="3200" b="1" dirty="0">
                <a:solidFill>
                  <a:srgbClr val="C00000"/>
                </a:solidFill>
                <a:latin typeface="Bahnschrift Light Condensed" panose="020B0502040204020203" pitchFamily="34" charset="0"/>
              </a:rPr>
              <a:t>:</a:t>
            </a:r>
          </a:p>
          <a:p>
            <a:pPr algn="just"/>
            <a:r>
              <a:rPr lang="mn-MN" sz="2400" dirty="0">
                <a:solidFill>
                  <a:srgbClr val="002060"/>
                </a:solidFill>
                <a:latin typeface="Bahnschrift Light Condensed" panose="020B0502040204020203" pitchFamily="34" charset="0"/>
              </a:rPr>
              <a:t>Сангийн яамнаас хянасан хязгаартай уялдуулан төсвийн суурь орлого, зарлагыг 18.2 тэрбум төгрөгөөр нэмэгдүүлэн төсвийн төслийг боловсруулсан байна. </a:t>
            </a:r>
            <a:r>
              <a:rPr lang="mn-MN" sz="2000" dirty="0">
                <a:solidFill>
                  <a:srgbClr val="002060"/>
                </a:solidFill>
                <a:latin typeface="Bahnschrift Light Condensed" panose="020B0502040204020203" pitchFamily="34" charset="0"/>
              </a:rPr>
              <a:t>Үүнд:  </a:t>
            </a:r>
          </a:p>
          <a:p>
            <a:pPr marL="285750" indent="-285750" algn="just">
              <a:buFont typeface="Arial" panose="020B0604020202020204" pitchFamily="34" charset="0"/>
              <a:buChar char="•"/>
            </a:pPr>
            <a:r>
              <a:rPr lang="mn-MN" sz="2000" dirty="0">
                <a:solidFill>
                  <a:srgbClr val="002060"/>
                </a:solidFill>
                <a:latin typeface="Bahnschrift Light Condensed" panose="020B0502040204020203" pitchFamily="34" charset="0"/>
              </a:rPr>
              <a:t>Татварын орлого 3.8 тэрбум төгрөг, татварын бус орлого 5.1 тэрбум төгрөг, тусламжийн орлого 4.8 тэрбум төгрөг, урьд оны үлдэгдлээс 4.5 тэрбум төгрөгөөр тус тус нэмэгдүүлэн тооцсон байна.</a:t>
            </a:r>
          </a:p>
          <a:p>
            <a:pPr marL="285750" indent="-285750" algn="just">
              <a:buFont typeface="Arial" panose="020B0604020202020204" pitchFamily="34" charset="0"/>
              <a:buChar char="•"/>
            </a:pPr>
            <a:r>
              <a:rPr lang="mn-MN" sz="2000" dirty="0">
                <a:solidFill>
                  <a:srgbClr val="002060"/>
                </a:solidFill>
                <a:latin typeface="Bahnschrift Light Condensed" panose="020B0502040204020203" pitchFamily="34" charset="0"/>
              </a:rPr>
              <a:t>Орон нутгийн төсвийн байгууллагуудын зардлыг 0.8 тэрбум төгрөгөөр, аймаг, сумын орон нутгийн хөгжлийн сан 7.6 тэрбум төгрөгөөр, орон нутгийн төсвийн хөрөнгө оруулалтын зардал 7.2 тэрбум төгрөгөөр, ойн анги 0.1 тэрбум төгрөгөөр, авто замын сан 0.3 тэрбум төгрөгөөр, аймгийн Засаг даргын ерөнхий дансны зарлага 0.7 тэрбум төгрөгөөр, сангийн яамнаас хянагдаагүй зардалд 1.5 тэрбум төгрөгөөр тус тус  нэмэгдүүлэн төлөвлөсөн байна.</a:t>
            </a:r>
          </a:p>
        </p:txBody>
      </p:sp>
    </p:spTree>
    <p:extLst>
      <p:ext uri="{BB962C8B-B14F-4D97-AF65-F5344CB8AC3E}">
        <p14:creationId xmlns:p14="http://schemas.microsoft.com/office/powerpoint/2010/main" val="245157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1673156" y="2217906"/>
            <a:ext cx="9036997" cy="3297677"/>
          </a:xfrm>
        </p:spPr>
        <p:txBody>
          <a:bodyPr>
            <a:noAutofit/>
          </a:bodyPr>
          <a:lstStyle/>
          <a:p>
            <a:pPr marL="0" indent="0" algn="just">
              <a:buNone/>
            </a:pPr>
            <a:r>
              <a:rPr lang="mn-MN" sz="3200" b="1" dirty="0">
                <a:solidFill>
                  <a:srgbClr val="C00000"/>
                </a:solidFill>
                <a:latin typeface="Bahnschrift Light Condensed" panose="020B0502040204020203" pitchFamily="34" charset="0"/>
              </a:rPr>
              <a:t>ДҮГНЭЛТ:</a:t>
            </a:r>
          </a:p>
          <a:p>
            <a:pPr marL="0" indent="0" algn="just">
              <a:buNone/>
            </a:pPr>
            <a:r>
              <a:rPr lang="mn-MN" sz="3200" dirty="0">
                <a:solidFill>
                  <a:srgbClr val="002060"/>
                </a:solidFill>
                <a:latin typeface="Bahnschrift Light Condensed" panose="020B0502040204020203" pitchFamily="34" charset="0"/>
              </a:rPr>
              <a:t>Орон нутгийн 2024 оны төсвийн орлогыг Сангийн яамны хянасан орлогын доод хязгаарыг баримтлан өмнөх оноос 13,858.6 сая төгрөг буюу 18 хувиар нэмэгдүүлэн, 92,348.4 сая төгрөгөөр төлөвлөсөн байна.</a:t>
            </a:r>
          </a:p>
        </p:txBody>
      </p:sp>
      <p:sp>
        <p:nvSpPr>
          <p:cNvPr id="7" name="Title 1"/>
          <p:cNvSpPr>
            <a:spLocks noGrp="1"/>
          </p:cNvSpPr>
          <p:nvPr>
            <p:ph type="title"/>
          </p:nvPr>
        </p:nvSpPr>
        <p:spPr>
          <a:xfrm>
            <a:off x="1425709" y="594804"/>
            <a:ext cx="9733522" cy="878889"/>
          </a:xfrm>
          <a:solidFill>
            <a:schemeClr val="bg2">
              <a:lumMod val="90000"/>
            </a:schemeClr>
          </a:solidFill>
        </p:spPr>
        <p:txBody>
          <a:bodyPr/>
          <a:lstStyle/>
          <a:p>
            <a:r>
              <a:rPr lang="mn-MN" dirty="0">
                <a:solidFill>
                  <a:srgbClr val="002060"/>
                </a:solidFill>
                <a:latin typeface="Bahnschrift Condensed" panose="020B0502040204020203" pitchFamily="34" charset="0"/>
              </a:rPr>
              <a:t>3. ТӨСВИЙН ОРЛОГЫН ТӨЛӨВЛӨЛТ</a:t>
            </a:r>
            <a:endParaRPr lang="mn-MN" dirty="0"/>
          </a:p>
        </p:txBody>
      </p:sp>
    </p:spTree>
    <p:extLst>
      <p:ext uri="{BB962C8B-B14F-4D97-AF65-F5344CB8AC3E}">
        <p14:creationId xmlns:p14="http://schemas.microsoft.com/office/powerpoint/2010/main" val="31642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1381328" y="1945532"/>
            <a:ext cx="10410622" cy="4547343"/>
          </a:xfrm>
        </p:spPr>
        <p:txBody>
          <a:bodyPr>
            <a:normAutofit fontScale="77500" lnSpcReduction="20000"/>
          </a:bodyPr>
          <a:lstStyle/>
          <a:p>
            <a:pPr marL="0" indent="0" algn="just">
              <a:lnSpc>
                <a:spcPct val="70000"/>
              </a:lnSpc>
              <a:buNone/>
            </a:pPr>
            <a:r>
              <a:rPr lang="mn-MN" sz="4400" b="1" dirty="0">
                <a:solidFill>
                  <a:srgbClr val="C00000"/>
                </a:solidFill>
                <a:latin typeface="Bahnschrift Light Condensed" panose="020B0502040204020203" pitchFamily="34" charset="0"/>
              </a:rPr>
              <a:t>ДҮГНЭЛТ:</a:t>
            </a:r>
          </a:p>
          <a:p>
            <a:pPr marL="0" indent="0" algn="just">
              <a:buNone/>
            </a:pPr>
            <a:r>
              <a:rPr lang="mn-MN" sz="4400" dirty="0">
                <a:solidFill>
                  <a:srgbClr val="002060"/>
                </a:solidFill>
                <a:latin typeface="Bahnschrift Light Condensed" panose="020B0502040204020203" pitchFamily="34" charset="0"/>
              </a:rPr>
              <a:t>Аймгийн ЗДТГ-ын 2024 оны төсвийн зарим урсгал зардлуудыг Төрийн хэмнэлтийн тухай хуулийн дагуу хэмнэлттэй байхаар төлөвлөөгүй байна. </a:t>
            </a:r>
          </a:p>
          <a:p>
            <a:pPr marL="0" indent="0" algn="just">
              <a:lnSpc>
                <a:spcPct val="70000"/>
              </a:lnSpc>
              <a:buNone/>
            </a:pPr>
            <a:r>
              <a:rPr lang="mn-MN" sz="4400" b="1" dirty="0">
                <a:solidFill>
                  <a:srgbClr val="C00000"/>
                </a:solidFill>
                <a:latin typeface="Bahnschrift Light Condensed" panose="020B0502040204020203" pitchFamily="34" charset="0"/>
              </a:rPr>
              <a:t>САНАЛ: Төсвийн зарлагыг бууруулах.</a:t>
            </a:r>
          </a:p>
          <a:p>
            <a:pPr marL="0" indent="0" algn="just">
              <a:buNone/>
            </a:pPr>
            <a:r>
              <a:rPr lang="mn-MN" sz="4400" dirty="0">
                <a:solidFill>
                  <a:srgbClr val="002060"/>
                </a:solidFill>
                <a:latin typeface="Bahnschrift Light Condensed" panose="020B0502040204020203" pitchFamily="34" charset="0"/>
              </a:rPr>
              <a:t>Аймгийн Засаг даргын зөвлөхийн нэг орон тоонд зарцуулахаар төлөвлөсөн цалин, нийгмийн даатгалын шимтгэлийн 18.8 сая төгрөгийг Төрийн хэмнэлтийн тухай хуулийн 5 дугаар зүйлийн 5.3 дахь хэсэгт  “... төрийн болон орон нутгийн өмчит хуулийн этгээдэд зөвлөх чиг үүрэг бүхий орон тооны этгээд ажиллуулахыг хориглоно” гэсэн заалттай нийцүүлэн хасаж төлөвлөх.	               </a:t>
            </a:r>
            <a:r>
              <a:rPr lang="mn-MN" dirty="0"/>
              <a:t>	</a:t>
            </a:r>
          </a:p>
        </p:txBody>
      </p:sp>
      <p:sp>
        <p:nvSpPr>
          <p:cNvPr id="7" name="Title 1"/>
          <p:cNvSpPr>
            <a:spLocks noGrp="1"/>
          </p:cNvSpPr>
          <p:nvPr>
            <p:ph type="title"/>
          </p:nvPr>
        </p:nvSpPr>
        <p:spPr>
          <a:xfrm>
            <a:off x="1296141" y="665825"/>
            <a:ext cx="10306974" cy="816746"/>
          </a:xfrm>
          <a:solidFill>
            <a:schemeClr val="bg2">
              <a:lumMod val="90000"/>
            </a:schemeClr>
          </a:solidFill>
        </p:spPr>
        <p:txBody>
          <a:bodyPr/>
          <a:lstStyle/>
          <a:p>
            <a:r>
              <a:rPr lang="mn-MN" dirty="0">
                <a:solidFill>
                  <a:srgbClr val="002060"/>
                </a:solidFill>
                <a:latin typeface="Bahnschrift Condensed" panose="020B0502040204020203" pitchFamily="34" charset="0"/>
              </a:rPr>
              <a:t>4. ТӨСВИЙН ЗАРЛАГЫН ТӨЛӨВЛӨЛТ</a:t>
            </a:r>
            <a:endParaRPr lang="mn-MN" dirty="0"/>
          </a:p>
        </p:txBody>
      </p:sp>
    </p:spTree>
    <p:extLst>
      <p:ext uri="{BB962C8B-B14F-4D97-AF65-F5344CB8AC3E}">
        <p14:creationId xmlns:p14="http://schemas.microsoft.com/office/powerpoint/2010/main" val="356646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1201272" y="923365"/>
            <a:ext cx="10473278" cy="5530598"/>
          </a:xfrm>
        </p:spPr>
        <p:txBody>
          <a:bodyPr>
            <a:noAutofit/>
          </a:bodyPr>
          <a:lstStyle/>
          <a:p>
            <a:pPr marL="0" indent="0" algn="just">
              <a:lnSpc>
                <a:spcPct val="100000"/>
              </a:lnSpc>
              <a:spcBef>
                <a:spcPts val="0"/>
              </a:spcBef>
              <a:buNone/>
            </a:pPr>
            <a:r>
              <a:rPr lang="mn-MN" sz="2100" b="1" dirty="0">
                <a:solidFill>
                  <a:srgbClr val="C00000"/>
                </a:solidFill>
                <a:latin typeface="Bahnschrift Light Condensed" panose="020B0502040204020203" pitchFamily="34" charset="0"/>
              </a:rPr>
              <a:t>ДҮГНЭЛТ:</a:t>
            </a:r>
          </a:p>
          <a:p>
            <a:pPr marL="0" indent="0" algn="just">
              <a:lnSpc>
                <a:spcPct val="100000"/>
              </a:lnSpc>
              <a:spcBef>
                <a:spcPts val="0"/>
              </a:spcBef>
              <a:buNone/>
            </a:pPr>
            <a:r>
              <a:rPr lang="mn-MN" sz="2100" dirty="0">
                <a:solidFill>
                  <a:srgbClr val="002060"/>
                </a:solidFill>
                <a:latin typeface="Bahnschrift Light Condensed" panose="020B0502040204020203" pitchFamily="34" charset="0"/>
              </a:rPr>
              <a:t>Төрийн болон орон нутгийн хөрөнгөөр бараа, ажил, үйлчилгээ худалдан авах тухай хуулийн 11 дүгээр зүйлийн 11.1, 11.1.1, 11.1.2, 11.1.3, 11.1.4, Засгийн газрын 2023 оны 278 дугаар тогтоолоор баталсан “Төсвийн хөрөнгө оруулалтаар хэрэгжүүлэх төсөл, арга хэмжээг төлөвлөх, санхүүжүүлэх, хянах, тайлагнах журам”-ын 3.1.4, 3.1.2, 3.1.3, 3.1.4.4, 3.1.4.5-д заасан  техникийн тодорхойлолт боловсруулах шаардлагад нийцээгүй</a:t>
            </a:r>
            <a:r>
              <a:rPr lang="en-US" sz="2100" dirty="0">
                <a:solidFill>
                  <a:srgbClr val="002060"/>
                </a:solidFill>
                <a:latin typeface="Bahnschrift Light Condensed" panose="020B0502040204020203" pitchFamily="34" charset="0"/>
              </a:rPr>
              <a:t> </a:t>
            </a:r>
            <a:r>
              <a:rPr lang="mn-MN" sz="2100" dirty="0">
                <a:solidFill>
                  <a:srgbClr val="002060"/>
                </a:solidFill>
                <a:latin typeface="Bahnschrift Light Condensed" panose="020B0502040204020203" pitchFamily="34" charset="0"/>
              </a:rPr>
              <a:t>төсөл, арга хэмжээг  төлөвлөсөн байна.</a:t>
            </a:r>
          </a:p>
          <a:p>
            <a:pPr marL="0" indent="0" algn="just">
              <a:lnSpc>
                <a:spcPct val="100000"/>
              </a:lnSpc>
              <a:spcBef>
                <a:spcPts val="0"/>
              </a:spcBef>
              <a:buNone/>
            </a:pPr>
            <a:r>
              <a:rPr lang="mn-MN" sz="2100" b="1" dirty="0">
                <a:solidFill>
                  <a:srgbClr val="C00000"/>
                </a:solidFill>
                <a:latin typeface="Bahnschrift Light Condensed" panose="020B0502040204020203" pitchFamily="34" charset="0"/>
              </a:rPr>
              <a:t>САНАЛ: Төсвийн санхүүжилтийн үр ашгийг дээшлүүлэх :</a:t>
            </a:r>
            <a:r>
              <a:rPr lang="mn-MN" sz="2100" dirty="0">
                <a:solidFill>
                  <a:srgbClr val="C00000"/>
                </a:solidFill>
                <a:latin typeface="Bahnschrift Light Condensed" panose="020B0502040204020203" pitchFamily="34" charset="0"/>
              </a:rPr>
              <a:t> </a:t>
            </a:r>
          </a:p>
          <a:p>
            <a:pPr marL="0" indent="0" algn="just">
              <a:lnSpc>
                <a:spcPct val="100000"/>
              </a:lnSpc>
              <a:spcBef>
                <a:spcPts val="0"/>
              </a:spcBef>
              <a:buNone/>
            </a:pPr>
            <a:r>
              <a:rPr lang="mn-MN" sz="2100" dirty="0">
                <a:solidFill>
                  <a:srgbClr val="002060"/>
                </a:solidFill>
                <a:latin typeface="Bahnschrift Light Condensed" panose="020B0502040204020203" pitchFamily="34" charset="0"/>
              </a:rPr>
              <a:t>Төсвийн санхүүжилтийн үр ашгийг дээшлүүлэх нийт 1,455.1 сая төгрөгийн 8 төсөл арга хэмжээ байна. </a:t>
            </a:r>
          </a:p>
          <a:p>
            <a:pPr marL="630238" marR="0" algn="just">
              <a:lnSpc>
                <a:spcPct val="100000"/>
              </a:lnSpc>
              <a:spcBef>
                <a:spcPts val="0"/>
              </a:spcBef>
              <a:spcAft>
                <a:spcPts val="0"/>
              </a:spcAft>
            </a:pPr>
            <a:r>
              <a:rPr lang="en-US" sz="2100" dirty="0">
                <a:solidFill>
                  <a:srgbClr val="002060"/>
                </a:solidFill>
                <a:latin typeface="Bahnschrift Light Condensed" panose="020B0502040204020203" pitchFamily="34" charset="0"/>
              </a:rPr>
              <a:t>1</a:t>
            </a:r>
            <a:r>
              <a:rPr lang="mn-MN" sz="2100" dirty="0">
                <a:solidFill>
                  <a:srgbClr val="002060"/>
                </a:solidFill>
                <a:latin typeface="Bahnschrift Light Condensed" panose="020B0502040204020203" pitchFamily="34" charset="0"/>
              </a:rPr>
              <a:t>.2.3.2. “Төрийн цахим үйлчилгээг иргэдэд хүргэхэд шаардлагатай тоног төхөөрөмж” – төсөвт өртөг 71.8 сая төгрөг. </a:t>
            </a:r>
          </a:p>
          <a:p>
            <a:pPr marL="630238" marR="0" algn="just">
              <a:lnSpc>
                <a:spcPct val="100000"/>
              </a:lnSpc>
              <a:spcBef>
                <a:spcPts val="0"/>
              </a:spcBef>
              <a:spcAft>
                <a:spcPts val="0"/>
              </a:spcAft>
            </a:pPr>
            <a:r>
              <a:rPr lang="mn-MN" sz="2100" dirty="0">
                <a:solidFill>
                  <a:srgbClr val="002060"/>
                </a:solidFill>
                <a:latin typeface="Bahnschrift Light Condensed" panose="020B0502040204020203" pitchFamily="34" charset="0"/>
              </a:rPr>
              <a:t>1.2.3.3. “Жимс, жимсгэнийн мод, хүнсний ногоо тариалах, өрхийн үйлдвэрлэл эрхлэхэд шаардлагатай техник, тоног төхөөрөмж” – төсөвт өртөг 75.0 сая төгрөг. </a:t>
            </a:r>
            <a:endParaRPr lang="en-US" sz="2100" dirty="0">
              <a:solidFill>
                <a:srgbClr val="002060"/>
              </a:solidFill>
              <a:latin typeface="Bahnschrift Light Condensed" panose="020B0502040204020203" pitchFamily="34" charset="0"/>
            </a:endParaRPr>
          </a:p>
          <a:p>
            <a:pPr marL="630238" marR="0" algn="just">
              <a:lnSpc>
                <a:spcPct val="100000"/>
              </a:lnSpc>
              <a:spcBef>
                <a:spcPts val="0"/>
              </a:spcBef>
              <a:spcAft>
                <a:spcPts val="0"/>
              </a:spcAft>
            </a:pPr>
            <a:r>
              <a:rPr lang="mn-MN" sz="2100" dirty="0">
                <a:solidFill>
                  <a:srgbClr val="002060"/>
                </a:solidFill>
                <a:latin typeface="Bahnschrift Light Condensed" panose="020B0502040204020203" pitchFamily="34" charset="0"/>
              </a:rPr>
              <a:t>1.2.3.4. “Гамшгаас хамгаалах, Цагдаагийн албаны бэлэн байдлыг хангахад шаардлагатай авто машин (Зүүн бүсийн төв Дорнод аймаг дахь Онцгой байдлын газар, Цагдаагийн газар)” – төсөвт өртөг 190.0 сая төгрөг. </a:t>
            </a:r>
            <a:endParaRPr lang="en-US" sz="2100" dirty="0">
              <a:solidFill>
                <a:srgbClr val="002060"/>
              </a:solidFill>
              <a:latin typeface="Bahnschrift Light Condensed" panose="020B0502040204020203" pitchFamily="34" charset="0"/>
            </a:endParaRPr>
          </a:p>
          <a:p>
            <a:pPr marL="630238" marR="0" algn="just">
              <a:lnSpc>
                <a:spcPct val="100000"/>
              </a:lnSpc>
              <a:spcBef>
                <a:spcPts val="0"/>
              </a:spcBef>
              <a:spcAft>
                <a:spcPts val="0"/>
              </a:spcAft>
            </a:pPr>
            <a:r>
              <a:rPr lang="mn-MN" sz="2100" dirty="0">
                <a:solidFill>
                  <a:srgbClr val="002060"/>
                </a:solidFill>
                <a:latin typeface="Bahnschrift Light Condensed" panose="020B0502040204020203" pitchFamily="34" charset="0"/>
              </a:rPr>
              <a:t>1.2.3.5. “Аймгийн иргэдийн төлөөлөгчдийн Хурлын ажлын алба, Иргэний танхимын тохижилт, тоног төхөөрөмж” – төсөвт өртөг 98.1 сая төгрөг. </a:t>
            </a:r>
            <a:endParaRPr lang="mn-MN" sz="2100" dirty="0"/>
          </a:p>
        </p:txBody>
      </p:sp>
      <p:sp>
        <p:nvSpPr>
          <p:cNvPr id="6" name="Title 1"/>
          <p:cNvSpPr txBox="1">
            <a:spLocks/>
          </p:cNvSpPr>
          <p:nvPr/>
        </p:nvSpPr>
        <p:spPr>
          <a:xfrm>
            <a:off x="1287263" y="286593"/>
            <a:ext cx="10138298" cy="734339"/>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3200" dirty="0">
                <a:solidFill>
                  <a:srgbClr val="002060"/>
                </a:solidFill>
                <a:latin typeface="Bahnschrift Condensed" panose="020B0502040204020203" pitchFamily="34" charset="0"/>
              </a:rPr>
              <a:t>5.1. ОРОН НУТГИЙН ХӨРӨНГӨ ОРУУЛАЛТ</a:t>
            </a:r>
            <a:endParaRPr lang="mn-MN" sz="3200" dirty="0"/>
          </a:p>
        </p:txBody>
      </p:sp>
    </p:spTree>
    <p:extLst>
      <p:ext uri="{BB962C8B-B14F-4D97-AF65-F5344CB8AC3E}">
        <p14:creationId xmlns:p14="http://schemas.microsoft.com/office/powerpoint/2010/main" val="313692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FD57-B0B1-A6BF-1A9B-B3EC42694A3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3DDC224-39DB-9DFD-7CD0-55B7DAAB3D0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B98C7CF-96DE-AE26-E866-83B479A9A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0638A5F-5D79-48CE-BD65-65679434D69E}"/>
              </a:ext>
            </a:extLst>
          </p:cNvPr>
          <p:cNvSpPr txBox="1"/>
          <p:nvPr/>
        </p:nvSpPr>
        <p:spPr>
          <a:xfrm>
            <a:off x="1420239" y="1600637"/>
            <a:ext cx="10067722" cy="4093428"/>
          </a:xfrm>
          <a:prstGeom prst="rect">
            <a:avLst/>
          </a:prstGeom>
          <a:noFill/>
        </p:spPr>
        <p:txBody>
          <a:bodyPr wrap="square">
            <a:spAutoFit/>
          </a:bodyPr>
          <a:lstStyle/>
          <a:p>
            <a:pPr marL="630238" marR="0" indent="-228600" algn="just">
              <a:spcAft>
                <a:spcPts val="0"/>
              </a:spcAft>
              <a:buFont typeface="Arial" panose="020B0604020202020204" pitchFamily="34" charset="0"/>
              <a:buChar char="•"/>
            </a:pPr>
            <a:r>
              <a:rPr lang="mn-MN" sz="2000" dirty="0">
                <a:solidFill>
                  <a:srgbClr val="002060"/>
                </a:solidFill>
                <a:latin typeface="Bahnschrift Light Condensed" panose="020B0502040204020203" pitchFamily="34" charset="0"/>
              </a:rPr>
              <a:t>1.2.3.6. “Төрийн тусгай чиг үүргийн болон төрийн байгууллагын албан хэрэгцээнд авто машин” – төсөвт өртөг 490.0 сая төгрөг. </a:t>
            </a:r>
          </a:p>
          <a:p>
            <a:pPr marL="630238" marR="0" indent="-228600" algn="just">
              <a:spcAft>
                <a:spcPts val="0"/>
              </a:spcAft>
              <a:buFont typeface="Arial" panose="020B0604020202020204" pitchFamily="34" charset="0"/>
              <a:buChar char="•"/>
            </a:pPr>
            <a:r>
              <a:rPr lang="mn-MN" sz="2000" dirty="0">
                <a:solidFill>
                  <a:srgbClr val="002060"/>
                </a:solidFill>
                <a:latin typeface="Bahnschrift Light Condensed" panose="020B0502040204020203" pitchFamily="34" charset="0"/>
              </a:rPr>
              <a:t>1.2.3.7. “Лабораторийн тоног төхөөрөмж (Шүүх шинжилгээний хэлтэс)” – төсөвт өртөг 38.0 сая төгрөг. </a:t>
            </a:r>
          </a:p>
          <a:p>
            <a:pPr marL="630238" marR="0" indent="-228600" algn="just">
              <a:spcAft>
                <a:spcPts val="0"/>
              </a:spcAft>
              <a:buFont typeface="Arial" panose="020B0604020202020204" pitchFamily="34" charset="0"/>
              <a:buChar char="•"/>
            </a:pPr>
            <a:r>
              <a:rPr lang="mn-MN" sz="2000" dirty="0">
                <a:solidFill>
                  <a:srgbClr val="002060"/>
                </a:solidFill>
                <a:latin typeface="Bahnschrift Light Condensed" panose="020B0502040204020203" pitchFamily="34" charset="0"/>
              </a:rPr>
              <a:t>1.2.3.8. “Жижиг дунд үйлдвэрлэл эрхлэгчид, хөдөө аж ахуйн бүтээгдэхүүн үйлдвэрлэгчдийг дэмжих үзэсгэлэн худалдаа, уралдаан тэмцээн зохион байгуулахад шаардлагатай бараа” – төсөвт өртөг 82.2 сая төгрөг. </a:t>
            </a:r>
          </a:p>
          <a:p>
            <a:pPr marL="630238" marR="0" indent="-228600" algn="just">
              <a:spcAft>
                <a:spcPts val="0"/>
              </a:spcAft>
              <a:buFont typeface="Arial" panose="020B0604020202020204" pitchFamily="34" charset="0"/>
              <a:buChar char="•"/>
            </a:pPr>
            <a:r>
              <a:rPr lang="mn-MN" sz="2000" dirty="0">
                <a:solidFill>
                  <a:srgbClr val="002060"/>
                </a:solidFill>
                <a:latin typeface="Bahnschrift Light Condensed" panose="020B0502040204020203" pitchFamily="34" charset="0"/>
              </a:rPr>
              <a:t>1.2.3.9. “Дорнод НАА" </a:t>
            </a:r>
            <a:r>
              <a:rPr lang="mn-MN" sz="2000" dirty="0" err="1">
                <a:solidFill>
                  <a:srgbClr val="002060"/>
                </a:solidFill>
                <a:latin typeface="Bahnschrift Light Condensed" panose="020B0502040204020203" pitchFamily="34" charset="0"/>
              </a:rPr>
              <a:t>ОНӨААТҮГ</a:t>
            </a:r>
            <a:r>
              <a:rPr lang="mn-MN" sz="2000" dirty="0">
                <a:solidFill>
                  <a:srgbClr val="002060"/>
                </a:solidFill>
                <a:latin typeface="Bahnschrift Light Condensed" panose="020B0502040204020203" pitchFamily="34" charset="0"/>
              </a:rPr>
              <a:t>-т шаардлагатай авто машин, техник хэрэгсэл” – төсөвт өртөг 410.0 сая төгрөг. </a:t>
            </a:r>
          </a:p>
          <a:p>
            <a:pPr marL="0" indent="0" algn="just">
              <a:buNone/>
            </a:pPr>
            <a:r>
              <a:rPr lang="mn-MN" sz="2000" b="1" dirty="0">
                <a:solidFill>
                  <a:srgbClr val="C00000"/>
                </a:solidFill>
                <a:latin typeface="Bahnschrift Light Condensed" panose="020B0502040204020203" pitchFamily="34" charset="0"/>
              </a:rPr>
              <a:t>ӨМНӨХ ЗӨВЛӨМЖИЙН ХЭРЭГЖИЛТ:</a:t>
            </a:r>
          </a:p>
          <a:p>
            <a:pPr algn="just"/>
            <a:r>
              <a:rPr lang="mn-MN" sz="2000" dirty="0">
                <a:solidFill>
                  <a:srgbClr val="002060"/>
                </a:solidFill>
                <a:latin typeface="Bahnschrift Light Condensed" panose="020B0502040204020203" pitchFamily="34" charset="0"/>
              </a:rPr>
              <a:t>Орон нутгийн төсвийн хөрөнгө оруулалтаар Төрийн хэмнэлтийн тухай хууль, Төсвийн тухай хууль, Төрийн болон орон нутгийн өмчийн тухай хуульд нийцэхгүй, тухайн шатны төсөвт хамаарахгүй, бодлогын баримт бичигт тусгагдаагүй, зураг төсөвгүй төсөл, арга хэмжээг хэрэгжүүлэхээр төлөвлөхгүй байх” гэсэн зөвлөмжийн хэрэгжилт 95 хувьтай байна.</a:t>
            </a:r>
          </a:p>
        </p:txBody>
      </p:sp>
      <p:sp>
        <p:nvSpPr>
          <p:cNvPr id="7" name="Title 1">
            <a:extLst>
              <a:ext uri="{FF2B5EF4-FFF2-40B4-BE49-F238E27FC236}">
                <a16:creationId xmlns:a16="http://schemas.microsoft.com/office/drawing/2014/main" id="{EC5F0897-24E3-CE2B-C249-79ECFA3F39EE}"/>
              </a:ext>
            </a:extLst>
          </p:cNvPr>
          <p:cNvSpPr txBox="1">
            <a:spLocks/>
          </p:cNvSpPr>
          <p:nvPr/>
        </p:nvSpPr>
        <p:spPr>
          <a:xfrm>
            <a:off x="1251751" y="365125"/>
            <a:ext cx="10341186" cy="931015"/>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3200" dirty="0">
                <a:solidFill>
                  <a:srgbClr val="002060"/>
                </a:solidFill>
                <a:latin typeface="Bahnschrift Condensed" panose="020B0502040204020203" pitchFamily="34" charset="0"/>
              </a:rPr>
              <a:t>5.1. ОРОН НУТГИЙН ХӨРӨНГӨ ОРУУЛАЛТ</a:t>
            </a:r>
            <a:endParaRPr lang="mn-MN" sz="3200" dirty="0"/>
          </a:p>
        </p:txBody>
      </p:sp>
    </p:spTree>
    <p:extLst>
      <p:ext uri="{BB962C8B-B14F-4D97-AF65-F5344CB8AC3E}">
        <p14:creationId xmlns:p14="http://schemas.microsoft.com/office/powerpoint/2010/main" val="290893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idx="1"/>
          </p:nvPr>
        </p:nvSpPr>
        <p:spPr>
          <a:xfrm>
            <a:off x="1466850" y="1293962"/>
            <a:ext cx="10325100" cy="5211613"/>
          </a:xfrm>
        </p:spPr>
        <p:txBody>
          <a:bodyPr>
            <a:noAutofit/>
          </a:bodyPr>
          <a:lstStyle/>
          <a:p>
            <a:pPr marL="0" indent="0" algn="just">
              <a:buNone/>
            </a:pPr>
            <a:r>
              <a:rPr lang="mn-MN" sz="2400" b="1" dirty="0">
                <a:solidFill>
                  <a:srgbClr val="C00000"/>
                </a:solidFill>
                <a:latin typeface="Bahnschrift Light Condensed" panose="020B0502040204020203" pitchFamily="34" charset="0"/>
              </a:rPr>
              <a:t>ДҮГНЭЛ</a:t>
            </a:r>
            <a:r>
              <a:rPr lang="mn-MN" sz="2400" dirty="0">
                <a:solidFill>
                  <a:srgbClr val="C00000"/>
                </a:solidFill>
                <a:latin typeface="Bahnschrift Light Condensed" panose="020B0502040204020203" pitchFamily="34" charset="0"/>
              </a:rPr>
              <a:t>Т</a:t>
            </a:r>
            <a:r>
              <a:rPr lang="mn-MN" sz="2400" b="1" dirty="0">
                <a:solidFill>
                  <a:srgbClr val="C00000"/>
                </a:solidFill>
                <a:latin typeface="Bahnschrift Light Condensed" panose="020B0502040204020203" pitchFamily="34" charset="0"/>
              </a:rPr>
              <a:t>: </a:t>
            </a:r>
          </a:p>
          <a:p>
            <a:pPr marL="0" indent="0" algn="just">
              <a:buNone/>
            </a:pPr>
            <a:r>
              <a:rPr lang="mn-MN" sz="2000" dirty="0">
                <a:solidFill>
                  <a:srgbClr val="002060"/>
                </a:solidFill>
                <a:latin typeface="Bahnschrift Light Condensed" panose="020B0502040204020203" pitchFamily="34" charset="0"/>
              </a:rPr>
              <a:t>Орон нутгийн төсвийн хөрөнгө оруулалтаар Монгол Улсын Засаг захиргаа, нутаг дэвсгэрийн нэгж, түүний удирдлагын тухай хуулийн 21 дүгээр зүйл дэх аймгийн хэрэгжүүлэх чиг үүрэгт хамаарахгүй, Төсвийн тухай хуулийн 31 дүгээр зүйлийн 31.1.4 дэх хөрөнгө оруулалтын арга хэмжээ, түүнд шаардагдах хөрөнгийн хэмжээг холбогдох хөтөлбөрт тусгаагүй, Төрийн хэмнэлтийн тухай хуулийн 4 дүгээр зүйлийн 4.2.6 дахь “үндсэн чиг үүрэг, үйл ажиллагаатай холбоогүй хандив, тусламжийн шинжтэй зарлага, санхүүжилт гаргахгүй байх” гэж заасантай нийцэхгүй төсвийн үр ашгийг нэмэгдүүлэх зорилгоор сайжруулалт хийж, батлуулах нийт 463,4 сая төгрөгийн төсөвт өртөгтэй 5 төсөл, арга хэмжээ байна. </a:t>
            </a:r>
          </a:p>
          <a:p>
            <a:pPr marL="0" marR="0" indent="0" algn="just">
              <a:spcBef>
                <a:spcPts val="0"/>
              </a:spcBef>
              <a:spcAft>
                <a:spcPts val="0"/>
              </a:spcAft>
              <a:buNone/>
            </a:pPr>
            <a:r>
              <a:rPr lang="mn-MN" sz="2400" b="1" dirty="0">
                <a:solidFill>
                  <a:srgbClr val="C00000"/>
                </a:solidFill>
                <a:latin typeface="Bahnschrift Light Condensed" panose="020B0502040204020203" pitchFamily="34" charset="0"/>
              </a:rPr>
              <a:t>САНАЛ: Төсвийн санхүүжилтийн үр ашгийг дээшлүүлэх. </a:t>
            </a:r>
          </a:p>
          <a:p>
            <a:pPr marL="457200" marR="0" algn="just">
              <a:spcBef>
                <a:spcPts val="0"/>
              </a:spcBef>
              <a:spcAft>
                <a:spcPts val="0"/>
              </a:spcAft>
            </a:pPr>
            <a:r>
              <a:rPr lang="mn-MN" sz="2000" dirty="0">
                <a:solidFill>
                  <a:srgbClr val="002060"/>
                </a:solidFill>
                <a:latin typeface="Bahnschrift Light Condensed" panose="020B0502040204020203" pitchFamily="34" charset="0"/>
              </a:rPr>
              <a:t>2.35.  “Уул уурхай, түгээмэл тархацтай ашигт малтмалын нөлөөлөлд өртөж буй малчид, иргэдэд өвс тэжээлийн дэмжлэг” 40.0 сая төгрөг</a:t>
            </a:r>
            <a:endParaRPr lang="en-US" sz="2000" dirty="0">
              <a:solidFill>
                <a:srgbClr val="002060"/>
              </a:solidFill>
              <a:latin typeface="Bahnschrift Light Condensed" panose="020B0502040204020203" pitchFamily="34" charset="0"/>
            </a:endParaRPr>
          </a:p>
          <a:p>
            <a:pPr marL="457200" marR="0" algn="just">
              <a:spcBef>
                <a:spcPts val="0"/>
              </a:spcBef>
              <a:spcAft>
                <a:spcPts val="0"/>
              </a:spcAft>
            </a:pPr>
            <a:r>
              <a:rPr lang="mn-MN" sz="2000" dirty="0">
                <a:solidFill>
                  <a:srgbClr val="002060"/>
                </a:solidFill>
                <a:latin typeface="Bahnschrift Light Condensed" panose="020B0502040204020203" pitchFamily="34" charset="0"/>
              </a:rPr>
              <a:t>2.1. "Хүүхэд эрдэнэ" хүүхэд хамгааллын төсөл 262.9 сая төгрөг</a:t>
            </a:r>
            <a:endParaRPr lang="en-US" sz="2000" dirty="0">
              <a:solidFill>
                <a:srgbClr val="002060"/>
              </a:solidFill>
              <a:latin typeface="Bahnschrift Light Condensed" panose="020B0502040204020203" pitchFamily="34" charset="0"/>
            </a:endParaRPr>
          </a:p>
          <a:p>
            <a:pPr marL="457200" marR="0" algn="just">
              <a:spcBef>
                <a:spcPts val="0"/>
              </a:spcBef>
              <a:spcAft>
                <a:spcPts val="0"/>
              </a:spcAft>
            </a:pPr>
            <a:r>
              <a:rPr lang="mn-MN" sz="2000" dirty="0">
                <a:solidFill>
                  <a:srgbClr val="002060"/>
                </a:solidFill>
                <a:latin typeface="Bahnschrift Light Condensed" panose="020B0502040204020203" pitchFamily="34" charset="0"/>
              </a:rPr>
              <a:t>2.7. "Хүүхэд хамгааллын хамтарсан багийн гишүүд, сум багийн нийгмийн ажилтан, цагдаагийн хэсгийн төлөөлөгч нарт ажлын үр дүнгээр орон сууцны дэмжлэг үзүүлэх" 80.0 сая төгрөг</a:t>
            </a:r>
            <a:endParaRPr lang="en-US" sz="2000" dirty="0">
              <a:solidFill>
                <a:srgbClr val="002060"/>
              </a:solidFill>
              <a:latin typeface="Bahnschrift Light Condensed" panose="020B0502040204020203" pitchFamily="34" charset="0"/>
            </a:endParaRPr>
          </a:p>
          <a:p>
            <a:pPr marL="457200" marR="0" algn="just">
              <a:spcBef>
                <a:spcPts val="0"/>
              </a:spcBef>
              <a:spcAft>
                <a:spcPts val="0"/>
              </a:spcAft>
            </a:pPr>
            <a:r>
              <a:rPr lang="mn-MN" sz="2000" dirty="0">
                <a:solidFill>
                  <a:srgbClr val="002060"/>
                </a:solidFill>
                <a:latin typeface="Bahnschrift Light Condensed" panose="020B0502040204020203" pitchFamily="34" charset="0"/>
              </a:rPr>
              <a:t>2.14. "Багийн хөгжлийг дэмжих хөтөлбөр-2"-т 60.5 сая төгрөг</a:t>
            </a:r>
          </a:p>
          <a:p>
            <a:pPr marL="457200" marR="0" algn="just">
              <a:spcBef>
                <a:spcPts val="0"/>
              </a:spcBef>
              <a:spcAft>
                <a:spcPts val="0"/>
              </a:spcAft>
            </a:pPr>
            <a:r>
              <a:rPr lang="mn-MN" sz="2000" dirty="0">
                <a:solidFill>
                  <a:srgbClr val="002060"/>
                </a:solidFill>
                <a:latin typeface="Bahnschrift Light Condensed" panose="020B0502040204020203" pitchFamily="34" charset="0"/>
              </a:rPr>
              <a:t>2.33. "Хог хаягдлын менежментийн зөвлөх үйлчилгээ" 20.0 сая төгрөг.</a:t>
            </a:r>
          </a:p>
        </p:txBody>
      </p:sp>
      <p:sp>
        <p:nvSpPr>
          <p:cNvPr id="7" name="Title 1"/>
          <p:cNvSpPr>
            <a:spLocks noGrp="1"/>
          </p:cNvSpPr>
          <p:nvPr>
            <p:ph type="title"/>
          </p:nvPr>
        </p:nvSpPr>
        <p:spPr>
          <a:xfrm>
            <a:off x="1466850" y="365125"/>
            <a:ext cx="10216164" cy="808067"/>
          </a:xfrm>
          <a:solidFill>
            <a:schemeClr val="bg2">
              <a:lumMod val="90000"/>
            </a:schemeClr>
          </a:solidFill>
        </p:spPr>
        <p:txBody>
          <a:bodyPr>
            <a:normAutofit/>
          </a:bodyPr>
          <a:lstStyle/>
          <a:p>
            <a:r>
              <a:rPr lang="mn-MN" sz="3600" dirty="0">
                <a:solidFill>
                  <a:srgbClr val="002060"/>
                </a:solidFill>
                <a:latin typeface="Bahnschrift Condensed" panose="020B0502040204020203" pitchFamily="34" charset="0"/>
              </a:rPr>
              <a:t>5.2. ХӨРӨНГӨ ОРУУЛАЛТЫН БУС ТӨСӨЛ, ХӨТӨЛБӨР</a:t>
            </a:r>
            <a:endParaRPr lang="mn-MN" sz="3600" dirty="0"/>
          </a:p>
        </p:txBody>
      </p:sp>
    </p:spTree>
    <p:extLst>
      <p:ext uri="{BB962C8B-B14F-4D97-AF65-F5344CB8AC3E}">
        <p14:creationId xmlns:p14="http://schemas.microsoft.com/office/powerpoint/2010/main" val="144182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928</TotalTime>
  <Words>2756</Words>
  <Application>Microsoft Office PowerPoint</Application>
  <PresentationFormat>Widescreen</PresentationFormat>
  <Paragraphs>143</Paragraphs>
  <Slides>20</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8" baseType="lpstr">
      <vt:lpstr>Arial</vt:lpstr>
      <vt:lpstr>Bahnschrift</vt:lpstr>
      <vt:lpstr>Bahnschrift Condensed</vt:lpstr>
      <vt:lpstr>Bahnschrift Light Condensed</vt:lpstr>
      <vt:lpstr>Bahnschrift SemiBold Condensed</vt:lpstr>
      <vt:lpstr>Calibri</vt:lpstr>
      <vt:lpstr>Calibri Light</vt:lpstr>
      <vt:lpstr>Office Theme</vt:lpstr>
      <vt:lpstr>PowerPoint Presentation</vt:lpstr>
      <vt:lpstr>PowerPoint Presentation</vt:lpstr>
      <vt:lpstr>1. БОДЛОГЫН БАРИМТ БИЧИГ</vt:lpstr>
      <vt:lpstr>2. ТӨСВИЙН ОРЛОГО, ЗАРЛАГЫН ХЯЗГААР</vt:lpstr>
      <vt:lpstr>3. ТӨСВИЙН ОРЛОГЫН ТӨЛӨВЛӨЛТ</vt:lpstr>
      <vt:lpstr>4. ТӨСВИЙН ЗАРЛАГЫН ТӨЛӨВЛӨЛТ</vt:lpstr>
      <vt:lpstr>PowerPoint Presentation</vt:lpstr>
      <vt:lpstr>PowerPoint Presentation</vt:lpstr>
      <vt:lpstr>5.2. ХӨРӨНГӨ ОРУУЛАЛТЫН БУС ТӨСӨЛ, ХӨТӨЛБӨР</vt:lpstr>
      <vt:lpstr>5.3. ОРОН НУТГИЙН ХӨГЖЛИЙН САН</vt:lpstr>
      <vt:lpstr>5.4. БАЙГАЛЬ ОРЧНЫГ ХАМГААЛАХ, НӨХӨН СЭРГЭЭХ ЗАРДАЛ</vt:lpstr>
      <vt:lpstr>5.5. АВТО ЗАМЫН САН</vt:lpstr>
      <vt:lpstr>5.6. ХӨДӨӨ АЖ АХУЙН САН:</vt:lpstr>
      <vt:lpstr>5.7. ХАЛАМЖИЙН САН:</vt:lpstr>
      <vt:lpstr>PowerPoint Presentation</vt:lpstr>
      <vt:lpstr>5. Өмнөх зөвлөмжийн хэрэгжилт:</vt:lpstr>
      <vt:lpstr>7. ЕРӨНХИЙ ДҮГНЭЛТ</vt:lpstr>
      <vt:lpstr>8. ЗӨВЛӨМЖ</vt:lpstr>
      <vt:lpstr>9. ТӨСВИЙН ТӨСӨЛД ӨГӨХ САНАЛ /ИТХ-Д/</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Дорнод аймгийн орон нутгийн 2021       оны төсвийн төсөлд өгөх санал,   дүгнэлт ӨГСӨН ТУХАЙ</dc:title>
  <dc:creator>Zoogii Yalagdashgui</dc:creator>
  <cp:lastModifiedBy>Narmandakh.D,Ахлах аудитор,70584207</cp:lastModifiedBy>
  <cp:revision>625</cp:revision>
  <cp:lastPrinted>2023-12-04T04:03:48Z</cp:lastPrinted>
  <dcterms:created xsi:type="dcterms:W3CDTF">2020-12-15T07:07:45Z</dcterms:created>
  <dcterms:modified xsi:type="dcterms:W3CDTF">2023-12-05T07:00:20Z</dcterms:modified>
</cp:coreProperties>
</file>